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46"/>
  </p:notesMasterIdLst>
  <p:sldIdLst>
    <p:sldId id="335" r:id="rId5"/>
    <p:sldId id="338" r:id="rId6"/>
    <p:sldId id="337" r:id="rId7"/>
    <p:sldId id="381" r:id="rId8"/>
    <p:sldId id="384" r:id="rId9"/>
    <p:sldId id="340" r:id="rId10"/>
    <p:sldId id="339" r:id="rId11"/>
    <p:sldId id="344" r:id="rId12"/>
    <p:sldId id="343" r:id="rId13"/>
    <p:sldId id="342" r:id="rId14"/>
    <p:sldId id="341" r:id="rId15"/>
    <p:sldId id="383" r:id="rId16"/>
    <p:sldId id="372" r:id="rId17"/>
    <p:sldId id="346" r:id="rId18"/>
    <p:sldId id="347" r:id="rId19"/>
    <p:sldId id="348" r:id="rId20"/>
    <p:sldId id="349" r:id="rId21"/>
    <p:sldId id="350" r:id="rId22"/>
    <p:sldId id="351" r:id="rId23"/>
    <p:sldId id="385" r:id="rId24"/>
    <p:sldId id="353" r:id="rId25"/>
    <p:sldId id="354" r:id="rId26"/>
    <p:sldId id="382" r:id="rId27"/>
    <p:sldId id="355" r:id="rId28"/>
    <p:sldId id="359" r:id="rId29"/>
    <p:sldId id="356" r:id="rId30"/>
    <p:sldId id="360" r:id="rId31"/>
    <p:sldId id="376" r:id="rId32"/>
    <p:sldId id="361" r:id="rId33"/>
    <p:sldId id="362" r:id="rId34"/>
    <p:sldId id="366" r:id="rId35"/>
    <p:sldId id="387" r:id="rId36"/>
    <p:sldId id="389" r:id="rId37"/>
    <p:sldId id="363" r:id="rId38"/>
    <p:sldId id="367" r:id="rId39"/>
    <p:sldId id="368" r:id="rId40"/>
    <p:sldId id="380" r:id="rId41"/>
    <p:sldId id="377" r:id="rId42"/>
    <p:sldId id="374" r:id="rId43"/>
    <p:sldId id="370" r:id="rId44"/>
    <p:sldId id="357" r:id="rId4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E54"/>
    <a:srgbClr val="E07C00"/>
    <a:srgbClr val="9F2214"/>
    <a:srgbClr val="CBC3BB"/>
    <a:srgbClr val="7A6E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327"/>
  </p:normalViewPr>
  <p:slideViewPr>
    <p:cSldViewPr snapToGrid="0" snapToObjects="1">
      <p:cViewPr varScale="1">
        <p:scale>
          <a:sx n="105" d="100"/>
          <a:sy n="105" d="100"/>
        </p:scale>
        <p:origin x="18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livan John" userId="4138f00c-4262-46f8-9da7-80112695677c" providerId="ADAL" clId="{864D0A39-FBC9-4A1B-B7EA-C7B53AD9E8EB}"/>
    <pc:docChg chg="undo custSel addSld delSld modSld sldOrd">
      <pc:chgData name="Sullivan John" userId="4138f00c-4262-46f8-9da7-80112695677c" providerId="ADAL" clId="{864D0A39-FBC9-4A1B-B7EA-C7B53AD9E8EB}" dt="2022-02-11T05:07:34.591" v="1573" actId="255"/>
      <pc:docMkLst>
        <pc:docMk/>
      </pc:docMkLst>
      <pc:sldChg chg="ord">
        <pc:chgData name="Sullivan John" userId="4138f00c-4262-46f8-9da7-80112695677c" providerId="ADAL" clId="{864D0A39-FBC9-4A1B-B7EA-C7B53AD9E8EB}" dt="2022-02-11T01:13:06.792" v="317"/>
        <pc:sldMkLst>
          <pc:docMk/>
          <pc:sldMk cId="278129488" sldId="340"/>
        </pc:sldMkLst>
      </pc:sldChg>
      <pc:sldChg chg="modSp mod">
        <pc:chgData name="Sullivan John" userId="4138f00c-4262-46f8-9da7-80112695677c" providerId="ADAL" clId="{864D0A39-FBC9-4A1B-B7EA-C7B53AD9E8EB}" dt="2022-02-11T03:56:24.397" v="727" actId="20577"/>
        <pc:sldMkLst>
          <pc:docMk/>
          <pc:sldMk cId="3957000178" sldId="344"/>
        </pc:sldMkLst>
        <pc:spChg chg="mod">
          <ac:chgData name="Sullivan John" userId="4138f00c-4262-46f8-9da7-80112695677c" providerId="ADAL" clId="{864D0A39-FBC9-4A1B-B7EA-C7B53AD9E8EB}" dt="2022-02-11T03:56:24.397" v="727" actId="20577"/>
          <ac:spMkLst>
            <pc:docMk/>
            <pc:sldMk cId="3957000178" sldId="344"/>
            <ac:spMk id="2" creationId="{E17388BB-2D20-DE46-A538-3B807C7495D9}"/>
          </ac:spMkLst>
        </pc:spChg>
      </pc:sldChg>
      <pc:sldChg chg="modSp mod">
        <pc:chgData name="Sullivan John" userId="4138f00c-4262-46f8-9da7-80112695677c" providerId="ADAL" clId="{864D0A39-FBC9-4A1B-B7EA-C7B53AD9E8EB}" dt="2022-02-11T04:30:48.750" v="1318" actId="5793"/>
        <pc:sldMkLst>
          <pc:docMk/>
          <pc:sldMk cId="1612916969" sldId="351"/>
        </pc:sldMkLst>
        <pc:spChg chg="mod">
          <ac:chgData name="Sullivan John" userId="4138f00c-4262-46f8-9da7-80112695677c" providerId="ADAL" clId="{864D0A39-FBC9-4A1B-B7EA-C7B53AD9E8EB}" dt="2022-02-11T04:30:48.750" v="1318" actId="5793"/>
          <ac:spMkLst>
            <pc:docMk/>
            <pc:sldMk cId="1612916969" sldId="351"/>
            <ac:spMk id="2" creationId="{E17388BB-2D20-DE46-A538-3B807C7495D9}"/>
          </ac:spMkLst>
        </pc:spChg>
      </pc:sldChg>
      <pc:sldChg chg="del mod ord modShow">
        <pc:chgData name="Sullivan John" userId="4138f00c-4262-46f8-9da7-80112695677c" providerId="ADAL" clId="{864D0A39-FBC9-4A1B-B7EA-C7B53AD9E8EB}" dt="2022-02-11T04:15:07.666" v="1012" actId="2696"/>
        <pc:sldMkLst>
          <pc:docMk/>
          <pc:sldMk cId="2276392675" sldId="352"/>
        </pc:sldMkLst>
      </pc:sldChg>
      <pc:sldChg chg="modSp mod">
        <pc:chgData name="Sullivan John" userId="4138f00c-4262-46f8-9da7-80112695677c" providerId="ADAL" clId="{864D0A39-FBC9-4A1B-B7EA-C7B53AD9E8EB}" dt="2022-02-11T04:30:04.036" v="1316" actId="20577"/>
        <pc:sldMkLst>
          <pc:docMk/>
          <pc:sldMk cId="334016069" sldId="372"/>
        </pc:sldMkLst>
        <pc:spChg chg="mod">
          <ac:chgData name="Sullivan John" userId="4138f00c-4262-46f8-9da7-80112695677c" providerId="ADAL" clId="{864D0A39-FBC9-4A1B-B7EA-C7B53AD9E8EB}" dt="2022-02-11T04:30:04.036" v="1316" actId="20577"/>
          <ac:spMkLst>
            <pc:docMk/>
            <pc:sldMk cId="334016069" sldId="372"/>
            <ac:spMk id="2" creationId="{E17388BB-2D20-DE46-A538-3B807C7495D9}"/>
          </ac:spMkLst>
        </pc:spChg>
        <pc:spChg chg="mod">
          <ac:chgData name="Sullivan John" userId="4138f00c-4262-46f8-9da7-80112695677c" providerId="ADAL" clId="{864D0A39-FBC9-4A1B-B7EA-C7B53AD9E8EB}" dt="2022-02-11T01:10:01.311" v="214" actId="20577"/>
          <ac:spMkLst>
            <pc:docMk/>
            <pc:sldMk cId="334016069" sldId="372"/>
            <ac:spMk id="5" creationId="{2C9624A1-5370-E347-B5EA-841393CFB284}"/>
          </ac:spMkLst>
        </pc:spChg>
      </pc:sldChg>
      <pc:sldChg chg="del ord">
        <pc:chgData name="Sullivan John" userId="4138f00c-4262-46f8-9da7-80112695677c" providerId="ADAL" clId="{864D0A39-FBC9-4A1B-B7EA-C7B53AD9E8EB}" dt="2022-02-11T04:15:12.245" v="1013" actId="2696"/>
        <pc:sldMkLst>
          <pc:docMk/>
          <pc:sldMk cId="247622098" sldId="373"/>
        </pc:sldMkLst>
      </pc:sldChg>
      <pc:sldChg chg="modSp mod">
        <pc:chgData name="Sullivan John" userId="4138f00c-4262-46f8-9da7-80112695677c" providerId="ADAL" clId="{864D0A39-FBC9-4A1B-B7EA-C7B53AD9E8EB}" dt="2022-02-11T05:06:23.122" v="1554" actId="313"/>
        <pc:sldMkLst>
          <pc:docMk/>
          <pc:sldMk cId="1545909754" sldId="374"/>
        </pc:sldMkLst>
        <pc:spChg chg="mod">
          <ac:chgData name="Sullivan John" userId="4138f00c-4262-46f8-9da7-80112695677c" providerId="ADAL" clId="{864D0A39-FBC9-4A1B-B7EA-C7B53AD9E8EB}" dt="2022-02-11T05:06:23.122" v="1554" actId="313"/>
          <ac:spMkLst>
            <pc:docMk/>
            <pc:sldMk cId="1545909754" sldId="374"/>
            <ac:spMk id="5" creationId="{2C9624A1-5370-E347-B5EA-841393CFB284}"/>
          </ac:spMkLst>
        </pc:spChg>
      </pc:sldChg>
      <pc:sldChg chg="del">
        <pc:chgData name="Sullivan John" userId="4138f00c-4262-46f8-9da7-80112695677c" providerId="ADAL" clId="{864D0A39-FBC9-4A1B-B7EA-C7B53AD9E8EB}" dt="2022-02-11T04:18:30.220" v="1106" actId="2696"/>
        <pc:sldMkLst>
          <pc:docMk/>
          <pc:sldMk cId="2394345402" sldId="375"/>
        </pc:sldMkLst>
      </pc:sldChg>
      <pc:sldChg chg="modSp mod">
        <pc:chgData name="Sullivan John" userId="4138f00c-4262-46f8-9da7-80112695677c" providerId="ADAL" clId="{864D0A39-FBC9-4A1B-B7EA-C7B53AD9E8EB}" dt="2022-02-11T04:18:06.651" v="1105" actId="20577"/>
        <pc:sldMkLst>
          <pc:docMk/>
          <pc:sldMk cId="3636590913" sldId="377"/>
        </pc:sldMkLst>
        <pc:spChg chg="mod">
          <ac:chgData name="Sullivan John" userId="4138f00c-4262-46f8-9da7-80112695677c" providerId="ADAL" clId="{864D0A39-FBC9-4A1B-B7EA-C7B53AD9E8EB}" dt="2022-02-11T04:18:06.651" v="1105" actId="20577"/>
          <ac:spMkLst>
            <pc:docMk/>
            <pc:sldMk cId="3636590913" sldId="377"/>
            <ac:spMk id="2" creationId="{E17388BB-2D20-DE46-A538-3B807C7495D9}"/>
          </ac:spMkLst>
        </pc:spChg>
      </pc:sldChg>
      <pc:sldChg chg="del">
        <pc:chgData name="Sullivan John" userId="4138f00c-4262-46f8-9da7-80112695677c" providerId="ADAL" clId="{864D0A39-FBC9-4A1B-B7EA-C7B53AD9E8EB}" dt="2022-02-11T04:15:17.063" v="1014" actId="2696"/>
        <pc:sldMkLst>
          <pc:docMk/>
          <pc:sldMk cId="2941260883" sldId="379"/>
        </pc:sldMkLst>
      </pc:sldChg>
      <pc:sldChg chg="modSp mod ord">
        <pc:chgData name="Sullivan John" userId="4138f00c-4262-46f8-9da7-80112695677c" providerId="ADAL" clId="{864D0A39-FBC9-4A1B-B7EA-C7B53AD9E8EB}" dt="2022-02-11T04:17:18.283" v="1038"/>
        <pc:sldMkLst>
          <pc:docMk/>
          <pc:sldMk cId="1747918184" sldId="380"/>
        </pc:sldMkLst>
        <pc:spChg chg="mod">
          <ac:chgData name="Sullivan John" userId="4138f00c-4262-46f8-9da7-80112695677c" providerId="ADAL" clId="{864D0A39-FBC9-4A1B-B7EA-C7B53AD9E8EB}" dt="2022-02-11T04:17:18.283" v="1038"/>
          <ac:spMkLst>
            <pc:docMk/>
            <pc:sldMk cId="1747918184" sldId="380"/>
            <ac:spMk id="2" creationId="{E17388BB-2D20-DE46-A538-3B807C7495D9}"/>
          </ac:spMkLst>
        </pc:spChg>
        <pc:spChg chg="mod">
          <ac:chgData name="Sullivan John" userId="4138f00c-4262-46f8-9da7-80112695677c" providerId="ADAL" clId="{864D0A39-FBC9-4A1B-B7EA-C7B53AD9E8EB}" dt="2022-02-11T04:16:56.544" v="1037" actId="20577"/>
          <ac:spMkLst>
            <pc:docMk/>
            <pc:sldMk cId="1747918184" sldId="380"/>
            <ac:spMk id="5" creationId="{2C9624A1-5370-E347-B5EA-841393CFB284}"/>
          </ac:spMkLst>
        </pc:spChg>
      </pc:sldChg>
      <pc:sldChg chg="modSp add mod ord">
        <pc:chgData name="Sullivan John" userId="4138f00c-4262-46f8-9da7-80112695677c" providerId="ADAL" clId="{864D0A39-FBC9-4A1B-B7EA-C7B53AD9E8EB}" dt="2022-02-11T01:03:53.708" v="56" actId="15"/>
        <pc:sldMkLst>
          <pc:docMk/>
          <pc:sldMk cId="3919471714" sldId="381"/>
        </pc:sldMkLst>
        <pc:spChg chg="mod">
          <ac:chgData name="Sullivan John" userId="4138f00c-4262-46f8-9da7-80112695677c" providerId="ADAL" clId="{864D0A39-FBC9-4A1B-B7EA-C7B53AD9E8EB}" dt="2022-02-11T01:03:53.708" v="56" actId="15"/>
          <ac:spMkLst>
            <pc:docMk/>
            <pc:sldMk cId="3919471714" sldId="381"/>
            <ac:spMk id="2" creationId="{E17388BB-2D20-DE46-A538-3B807C7495D9}"/>
          </ac:spMkLst>
        </pc:spChg>
        <pc:spChg chg="mod">
          <ac:chgData name="Sullivan John" userId="4138f00c-4262-46f8-9da7-80112695677c" providerId="ADAL" clId="{864D0A39-FBC9-4A1B-B7EA-C7B53AD9E8EB}" dt="2022-02-11T01:01:59.262" v="37" actId="20577"/>
          <ac:spMkLst>
            <pc:docMk/>
            <pc:sldMk cId="3919471714" sldId="381"/>
            <ac:spMk id="5" creationId="{2C9624A1-5370-E347-B5EA-841393CFB284}"/>
          </ac:spMkLst>
        </pc:spChg>
        <pc:spChg chg="mod">
          <ac:chgData name="Sullivan John" userId="4138f00c-4262-46f8-9da7-80112695677c" providerId="ADAL" clId="{864D0A39-FBC9-4A1B-B7EA-C7B53AD9E8EB}" dt="2022-02-11T01:02:42.939" v="42" actId="1076"/>
          <ac:spMkLst>
            <pc:docMk/>
            <pc:sldMk cId="3919471714" sldId="381"/>
            <ac:spMk id="6" creationId="{20F13BA4-3904-B641-AF5B-DDE5D4B0B8C3}"/>
          </ac:spMkLst>
        </pc:spChg>
      </pc:sldChg>
      <pc:sldChg chg="modSp add mod ord">
        <pc:chgData name="Sullivan John" userId="4138f00c-4262-46f8-9da7-80112695677c" providerId="ADAL" clId="{864D0A39-FBC9-4A1B-B7EA-C7B53AD9E8EB}" dt="2022-02-11T04:12:49.704" v="1011" actId="255"/>
        <pc:sldMkLst>
          <pc:docMk/>
          <pc:sldMk cId="2184002769" sldId="382"/>
        </pc:sldMkLst>
        <pc:spChg chg="mod">
          <ac:chgData name="Sullivan John" userId="4138f00c-4262-46f8-9da7-80112695677c" providerId="ADAL" clId="{864D0A39-FBC9-4A1B-B7EA-C7B53AD9E8EB}" dt="2022-02-11T04:12:49.704" v="1011" actId="255"/>
          <ac:spMkLst>
            <pc:docMk/>
            <pc:sldMk cId="2184002769" sldId="382"/>
            <ac:spMk id="2" creationId="{E17388BB-2D20-DE46-A538-3B807C7495D9}"/>
          </ac:spMkLst>
        </pc:spChg>
        <pc:spChg chg="mod">
          <ac:chgData name="Sullivan John" userId="4138f00c-4262-46f8-9da7-80112695677c" providerId="ADAL" clId="{864D0A39-FBC9-4A1B-B7EA-C7B53AD9E8EB}" dt="2022-02-11T04:10:05.887" v="913" actId="20577"/>
          <ac:spMkLst>
            <pc:docMk/>
            <pc:sldMk cId="2184002769" sldId="382"/>
            <ac:spMk id="5" creationId="{2C9624A1-5370-E347-B5EA-841393CFB284}"/>
          </ac:spMkLst>
        </pc:spChg>
      </pc:sldChg>
      <pc:sldChg chg="modSp add mod ord">
        <pc:chgData name="Sullivan John" userId="4138f00c-4262-46f8-9da7-80112695677c" providerId="ADAL" clId="{864D0A39-FBC9-4A1B-B7EA-C7B53AD9E8EB}" dt="2022-02-11T04:16:22.304" v="1017" actId="1076"/>
        <pc:sldMkLst>
          <pc:docMk/>
          <pc:sldMk cId="3431104485" sldId="383"/>
        </pc:sldMkLst>
        <pc:spChg chg="mod">
          <ac:chgData name="Sullivan John" userId="4138f00c-4262-46f8-9da7-80112695677c" providerId="ADAL" clId="{864D0A39-FBC9-4A1B-B7EA-C7B53AD9E8EB}" dt="2022-02-11T03:57:56.212" v="737" actId="20577"/>
          <ac:spMkLst>
            <pc:docMk/>
            <pc:sldMk cId="3431104485" sldId="383"/>
            <ac:spMk id="2" creationId="{E17388BB-2D20-DE46-A538-3B807C7495D9}"/>
          </ac:spMkLst>
        </pc:spChg>
        <pc:spChg chg="mod">
          <ac:chgData name="Sullivan John" userId="4138f00c-4262-46f8-9da7-80112695677c" providerId="ADAL" clId="{864D0A39-FBC9-4A1B-B7EA-C7B53AD9E8EB}" dt="2022-02-11T04:16:22.304" v="1017" actId="1076"/>
          <ac:spMkLst>
            <pc:docMk/>
            <pc:sldMk cId="3431104485" sldId="383"/>
            <ac:spMk id="5" creationId="{2C9624A1-5370-E347-B5EA-841393CFB284}"/>
          </ac:spMkLst>
        </pc:spChg>
      </pc:sldChg>
      <pc:sldChg chg="modSp add mod ord">
        <pc:chgData name="Sullivan John" userId="4138f00c-4262-46f8-9da7-80112695677c" providerId="ADAL" clId="{864D0A39-FBC9-4A1B-B7EA-C7B53AD9E8EB}" dt="2022-02-11T04:27:15.971" v="1306" actId="20577"/>
        <pc:sldMkLst>
          <pc:docMk/>
          <pc:sldMk cId="489723925" sldId="384"/>
        </pc:sldMkLst>
        <pc:spChg chg="mod">
          <ac:chgData name="Sullivan John" userId="4138f00c-4262-46f8-9da7-80112695677c" providerId="ADAL" clId="{864D0A39-FBC9-4A1B-B7EA-C7B53AD9E8EB}" dt="2022-02-11T04:27:15.971" v="1306" actId="20577"/>
          <ac:spMkLst>
            <pc:docMk/>
            <pc:sldMk cId="489723925" sldId="384"/>
            <ac:spMk id="2" creationId="{E17388BB-2D20-DE46-A538-3B807C7495D9}"/>
          </ac:spMkLst>
        </pc:spChg>
        <pc:spChg chg="mod">
          <ac:chgData name="Sullivan John" userId="4138f00c-4262-46f8-9da7-80112695677c" providerId="ADAL" clId="{864D0A39-FBC9-4A1B-B7EA-C7B53AD9E8EB}" dt="2022-02-11T01:11:22.734" v="254" actId="20577"/>
          <ac:spMkLst>
            <pc:docMk/>
            <pc:sldMk cId="489723925" sldId="384"/>
            <ac:spMk id="5" creationId="{2C9624A1-5370-E347-B5EA-841393CFB284}"/>
          </ac:spMkLst>
        </pc:spChg>
      </pc:sldChg>
      <pc:sldChg chg="modSp add mod ord">
        <pc:chgData name="Sullivan John" userId="4138f00c-4262-46f8-9da7-80112695677c" providerId="ADAL" clId="{864D0A39-FBC9-4A1B-B7EA-C7B53AD9E8EB}" dt="2022-02-11T04:04:30.887" v="871" actId="255"/>
        <pc:sldMkLst>
          <pc:docMk/>
          <pc:sldMk cId="1777182108" sldId="385"/>
        </pc:sldMkLst>
        <pc:spChg chg="mod">
          <ac:chgData name="Sullivan John" userId="4138f00c-4262-46f8-9da7-80112695677c" providerId="ADAL" clId="{864D0A39-FBC9-4A1B-B7EA-C7B53AD9E8EB}" dt="2022-02-11T04:04:30.887" v="871" actId="255"/>
          <ac:spMkLst>
            <pc:docMk/>
            <pc:sldMk cId="1777182108" sldId="385"/>
            <ac:spMk id="2" creationId="{E17388BB-2D20-DE46-A538-3B807C7495D9}"/>
          </ac:spMkLst>
        </pc:spChg>
        <pc:spChg chg="mod">
          <ac:chgData name="Sullivan John" userId="4138f00c-4262-46f8-9da7-80112695677c" providerId="ADAL" clId="{864D0A39-FBC9-4A1B-B7EA-C7B53AD9E8EB}" dt="2022-02-11T04:01:11.706" v="795" actId="20577"/>
          <ac:spMkLst>
            <pc:docMk/>
            <pc:sldMk cId="1777182108" sldId="385"/>
            <ac:spMk id="5" creationId="{2C9624A1-5370-E347-B5EA-841393CFB284}"/>
          </ac:spMkLst>
        </pc:spChg>
      </pc:sldChg>
      <pc:sldChg chg="add del">
        <pc:chgData name="Sullivan John" userId="4138f00c-4262-46f8-9da7-80112695677c" providerId="ADAL" clId="{864D0A39-FBC9-4A1B-B7EA-C7B53AD9E8EB}" dt="2022-02-11T04:47:51.869" v="1545" actId="2696"/>
        <pc:sldMkLst>
          <pc:docMk/>
          <pc:sldMk cId="528907524" sldId="386"/>
        </pc:sldMkLst>
      </pc:sldChg>
      <pc:sldChg chg="modSp add mod ord">
        <pc:chgData name="Sullivan John" userId="4138f00c-4262-46f8-9da7-80112695677c" providerId="ADAL" clId="{864D0A39-FBC9-4A1B-B7EA-C7B53AD9E8EB}" dt="2022-02-11T04:49:27.866" v="1550" actId="1036"/>
        <pc:sldMkLst>
          <pc:docMk/>
          <pc:sldMk cId="248024214" sldId="387"/>
        </pc:sldMkLst>
        <pc:spChg chg="mod">
          <ac:chgData name="Sullivan John" userId="4138f00c-4262-46f8-9da7-80112695677c" providerId="ADAL" clId="{864D0A39-FBC9-4A1B-B7EA-C7B53AD9E8EB}" dt="2022-02-11T04:49:27.866" v="1550" actId="1036"/>
          <ac:spMkLst>
            <pc:docMk/>
            <pc:sldMk cId="248024214" sldId="387"/>
            <ac:spMk id="2" creationId="{E17388BB-2D20-DE46-A538-3B807C7495D9}"/>
          </ac:spMkLst>
        </pc:spChg>
        <pc:spChg chg="mod">
          <ac:chgData name="Sullivan John" userId="4138f00c-4262-46f8-9da7-80112695677c" providerId="ADAL" clId="{864D0A39-FBC9-4A1B-B7EA-C7B53AD9E8EB}" dt="2022-02-11T04:49:22.493" v="1549" actId="20577"/>
          <ac:spMkLst>
            <pc:docMk/>
            <pc:sldMk cId="248024214" sldId="387"/>
            <ac:spMk id="5" creationId="{2C9624A1-5370-E347-B5EA-841393CFB284}"/>
          </ac:spMkLst>
        </pc:spChg>
      </pc:sldChg>
      <pc:sldChg chg="modSp add del mod ord">
        <pc:chgData name="Sullivan John" userId="4138f00c-4262-46f8-9da7-80112695677c" providerId="ADAL" clId="{864D0A39-FBC9-4A1B-B7EA-C7B53AD9E8EB}" dt="2022-02-11T04:36:27.795" v="1400" actId="2696"/>
        <pc:sldMkLst>
          <pc:docMk/>
          <pc:sldMk cId="1611018012" sldId="388"/>
        </pc:sldMkLst>
        <pc:spChg chg="mod">
          <ac:chgData name="Sullivan John" userId="4138f00c-4262-46f8-9da7-80112695677c" providerId="ADAL" clId="{864D0A39-FBC9-4A1B-B7EA-C7B53AD9E8EB}" dt="2022-02-11T04:33:31.091" v="1396" actId="5793"/>
          <ac:spMkLst>
            <pc:docMk/>
            <pc:sldMk cId="1611018012" sldId="388"/>
            <ac:spMk id="2" creationId="{E17388BB-2D20-DE46-A538-3B807C7495D9}"/>
          </ac:spMkLst>
        </pc:spChg>
        <pc:spChg chg="mod">
          <ac:chgData name="Sullivan John" userId="4138f00c-4262-46f8-9da7-80112695677c" providerId="ADAL" clId="{864D0A39-FBC9-4A1B-B7EA-C7B53AD9E8EB}" dt="2022-02-11T04:33:25.015" v="1360" actId="20577"/>
          <ac:spMkLst>
            <pc:docMk/>
            <pc:sldMk cId="1611018012" sldId="388"/>
            <ac:spMk id="5" creationId="{2C9624A1-5370-E347-B5EA-841393CFB284}"/>
          </ac:spMkLst>
        </pc:spChg>
      </pc:sldChg>
      <pc:sldChg chg="modSp add mod">
        <pc:chgData name="Sullivan John" userId="4138f00c-4262-46f8-9da7-80112695677c" providerId="ADAL" clId="{864D0A39-FBC9-4A1B-B7EA-C7B53AD9E8EB}" dt="2022-02-11T05:07:34.591" v="1573" actId="255"/>
        <pc:sldMkLst>
          <pc:docMk/>
          <pc:sldMk cId="4015165104" sldId="389"/>
        </pc:sldMkLst>
        <pc:spChg chg="mod">
          <ac:chgData name="Sullivan John" userId="4138f00c-4262-46f8-9da7-80112695677c" providerId="ADAL" clId="{864D0A39-FBC9-4A1B-B7EA-C7B53AD9E8EB}" dt="2022-02-11T05:07:34.591" v="1573" actId="255"/>
          <ac:spMkLst>
            <pc:docMk/>
            <pc:sldMk cId="4015165104" sldId="389"/>
            <ac:spMk id="2" creationId="{E17388BB-2D20-DE46-A538-3B807C7495D9}"/>
          </ac:spMkLst>
        </pc:spChg>
        <pc:spChg chg="mod">
          <ac:chgData name="Sullivan John" userId="4138f00c-4262-46f8-9da7-80112695677c" providerId="ADAL" clId="{864D0A39-FBC9-4A1B-B7EA-C7B53AD9E8EB}" dt="2022-02-11T04:49:39.256" v="1553" actId="20577"/>
          <ac:spMkLst>
            <pc:docMk/>
            <pc:sldMk cId="4015165104" sldId="389"/>
            <ac:spMk id="5" creationId="{2C9624A1-5370-E347-B5EA-841393CFB284}"/>
          </ac:spMkLst>
        </pc:spChg>
      </pc:sldChg>
    </pc:docChg>
  </pc:docChgLst>
  <pc:docChgLst>
    <pc:chgData name="Sullivan John" userId="4138f00c-4262-46f8-9da7-80112695677c" providerId="ADAL" clId="{D63EEFBC-A49F-49EF-ABFD-8CE8D01A8A56}"/>
    <pc:docChg chg="delSld">
      <pc:chgData name="Sullivan John" userId="4138f00c-4262-46f8-9da7-80112695677c" providerId="ADAL" clId="{D63EEFBC-A49F-49EF-ABFD-8CE8D01A8A56}" dt="2022-02-11T21:56:07.714" v="0" actId="2696"/>
      <pc:docMkLst>
        <pc:docMk/>
      </pc:docMkLst>
      <pc:sldChg chg="del">
        <pc:chgData name="Sullivan John" userId="4138f00c-4262-46f8-9da7-80112695677c" providerId="ADAL" clId="{D63EEFBC-A49F-49EF-ABFD-8CE8D01A8A56}" dt="2022-02-11T21:56:07.714" v="0" actId="2696"/>
        <pc:sldMkLst>
          <pc:docMk/>
          <pc:sldMk cId="1306192352" sldId="37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7C3AF79-ABBA-6141-BBC3-521ACCE1ACB8}" type="datetimeFigureOut">
              <a:rPr lang="en-US" smtClean="0"/>
              <a:t>2/11/2022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1091661-3091-FF4D-8BF1-C88D7885ABF0}" type="slidenum">
              <a:rPr lang="en-US" smtClean="0"/>
              <a:t>‹#›</a:t>
            </a:fld>
            <a:endParaRPr lang="en-US" dirty="0"/>
          </a:p>
        </p:txBody>
      </p:sp>
    </p:spTree>
    <p:extLst>
      <p:ext uri="{BB962C8B-B14F-4D97-AF65-F5344CB8AC3E}">
        <p14:creationId xmlns:p14="http://schemas.microsoft.com/office/powerpoint/2010/main" val="1223339086"/>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993ECF-8226-A44A-B7F6-815CBA5C18F1}" type="datetimeFigureOut">
              <a:rPr lang="en-US" smtClean="0"/>
              <a:t>2/11/2022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0FCB85-9995-BA44-A078-B402249FCBB9}" type="slidenum">
              <a:rPr lang="en-US" smtClean="0"/>
              <a:t>‹#›</a:t>
            </a:fld>
            <a:endParaRPr lang="en-US" dirty="0"/>
          </a:p>
        </p:txBody>
      </p:sp>
    </p:spTree>
    <p:extLst>
      <p:ext uri="{BB962C8B-B14F-4D97-AF65-F5344CB8AC3E}">
        <p14:creationId xmlns:p14="http://schemas.microsoft.com/office/powerpoint/2010/main" val="2230672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993ECF-8226-A44A-B7F6-815CBA5C18F1}" type="datetimeFigureOut">
              <a:rPr lang="en-US" smtClean="0"/>
              <a:t>2/11/2022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0FCB85-9995-BA44-A078-B402249FCBB9}" type="slidenum">
              <a:rPr lang="en-US" smtClean="0"/>
              <a:t>‹#›</a:t>
            </a:fld>
            <a:endParaRPr lang="en-US" dirty="0"/>
          </a:p>
        </p:txBody>
      </p:sp>
    </p:spTree>
    <p:extLst>
      <p:ext uri="{BB962C8B-B14F-4D97-AF65-F5344CB8AC3E}">
        <p14:creationId xmlns:p14="http://schemas.microsoft.com/office/powerpoint/2010/main" val="594556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993ECF-8226-A44A-B7F6-815CBA5C18F1}" type="datetimeFigureOut">
              <a:rPr lang="en-US" smtClean="0"/>
              <a:t>2/11/2022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0FCB85-9995-BA44-A078-B402249FCBB9}" type="slidenum">
              <a:rPr lang="en-US" smtClean="0"/>
              <a:t>‹#›</a:t>
            </a:fld>
            <a:endParaRPr lang="en-US" dirty="0"/>
          </a:p>
        </p:txBody>
      </p:sp>
    </p:spTree>
    <p:extLst>
      <p:ext uri="{BB962C8B-B14F-4D97-AF65-F5344CB8AC3E}">
        <p14:creationId xmlns:p14="http://schemas.microsoft.com/office/powerpoint/2010/main" val="326677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993ECF-8226-A44A-B7F6-815CBA5C18F1}" type="datetimeFigureOut">
              <a:rPr lang="en-US" smtClean="0"/>
              <a:t>2/11/2022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0FCB85-9995-BA44-A078-B402249FCBB9}" type="slidenum">
              <a:rPr lang="en-US" smtClean="0"/>
              <a:t>‹#›</a:t>
            </a:fld>
            <a:endParaRPr lang="en-US" dirty="0"/>
          </a:p>
        </p:txBody>
      </p:sp>
    </p:spTree>
    <p:extLst>
      <p:ext uri="{BB962C8B-B14F-4D97-AF65-F5344CB8AC3E}">
        <p14:creationId xmlns:p14="http://schemas.microsoft.com/office/powerpoint/2010/main" val="415185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993ECF-8226-A44A-B7F6-815CBA5C18F1}" type="datetimeFigureOut">
              <a:rPr lang="en-US" smtClean="0"/>
              <a:t>2/11/2022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0FCB85-9995-BA44-A078-B402249FCBB9}" type="slidenum">
              <a:rPr lang="en-US" smtClean="0"/>
              <a:t>‹#›</a:t>
            </a:fld>
            <a:endParaRPr lang="en-US" dirty="0"/>
          </a:p>
        </p:txBody>
      </p:sp>
    </p:spTree>
    <p:extLst>
      <p:ext uri="{BB962C8B-B14F-4D97-AF65-F5344CB8AC3E}">
        <p14:creationId xmlns:p14="http://schemas.microsoft.com/office/powerpoint/2010/main" val="2667832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993ECF-8226-A44A-B7F6-815CBA5C18F1}" type="datetimeFigureOut">
              <a:rPr lang="en-US" smtClean="0"/>
              <a:t>2/11/2022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0FCB85-9995-BA44-A078-B402249FCBB9}" type="slidenum">
              <a:rPr lang="en-US" smtClean="0"/>
              <a:t>‹#›</a:t>
            </a:fld>
            <a:endParaRPr lang="en-US" dirty="0"/>
          </a:p>
        </p:txBody>
      </p:sp>
    </p:spTree>
    <p:extLst>
      <p:ext uri="{BB962C8B-B14F-4D97-AF65-F5344CB8AC3E}">
        <p14:creationId xmlns:p14="http://schemas.microsoft.com/office/powerpoint/2010/main" val="5330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993ECF-8226-A44A-B7F6-815CBA5C18F1}" type="datetimeFigureOut">
              <a:rPr lang="en-US" smtClean="0"/>
              <a:t>2/11/2022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0FCB85-9995-BA44-A078-B402249FCBB9}" type="slidenum">
              <a:rPr lang="en-US" smtClean="0"/>
              <a:t>‹#›</a:t>
            </a:fld>
            <a:endParaRPr lang="en-US" dirty="0"/>
          </a:p>
        </p:txBody>
      </p:sp>
    </p:spTree>
    <p:extLst>
      <p:ext uri="{BB962C8B-B14F-4D97-AF65-F5344CB8AC3E}">
        <p14:creationId xmlns:p14="http://schemas.microsoft.com/office/powerpoint/2010/main" val="2554732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993ECF-8226-A44A-B7F6-815CBA5C18F1}" type="datetimeFigureOut">
              <a:rPr lang="en-US" smtClean="0"/>
              <a:t>2/11/2022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0FCB85-9995-BA44-A078-B402249FCBB9}" type="slidenum">
              <a:rPr lang="en-US" smtClean="0"/>
              <a:t>‹#›</a:t>
            </a:fld>
            <a:endParaRPr lang="en-US" dirty="0"/>
          </a:p>
        </p:txBody>
      </p:sp>
    </p:spTree>
    <p:extLst>
      <p:ext uri="{BB962C8B-B14F-4D97-AF65-F5344CB8AC3E}">
        <p14:creationId xmlns:p14="http://schemas.microsoft.com/office/powerpoint/2010/main" val="745693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93ECF-8226-A44A-B7F6-815CBA5C18F1}" type="datetimeFigureOut">
              <a:rPr lang="en-US" smtClean="0"/>
              <a:t>2/11/2022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0FCB85-9995-BA44-A078-B402249FCBB9}" type="slidenum">
              <a:rPr lang="en-US" smtClean="0"/>
              <a:t>‹#›</a:t>
            </a:fld>
            <a:endParaRPr lang="en-US" dirty="0"/>
          </a:p>
        </p:txBody>
      </p:sp>
    </p:spTree>
    <p:extLst>
      <p:ext uri="{BB962C8B-B14F-4D97-AF65-F5344CB8AC3E}">
        <p14:creationId xmlns:p14="http://schemas.microsoft.com/office/powerpoint/2010/main" val="3863361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C993ECF-8226-A44A-B7F6-815CBA5C18F1}" type="datetimeFigureOut">
              <a:rPr lang="en-US" smtClean="0"/>
              <a:t>2/11/2022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0FCB85-9995-BA44-A078-B402249FCBB9}" type="slidenum">
              <a:rPr lang="en-US" smtClean="0"/>
              <a:t>‹#›</a:t>
            </a:fld>
            <a:endParaRPr lang="en-US" dirty="0"/>
          </a:p>
        </p:txBody>
      </p:sp>
    </p:spTree>
    <p:extLst>
      <p:ext uri="{BB962C8B-B14F-4D97-AF65-F5344CB8AC3E}">
        <p14:creationId xmlns:p14="http://schemas.microsoft.com/office/powerpoint/2010/main" val="1126111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C993ECF-8226-A44A-B7F6-815CBA5C18F1}" type="datetimeFigureOut">
              <a:rPr lang="en-US" smtClean="0"/>
              <a:t>2/11/2022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0FCB85-9995-BA44-A078-B402249FCBB9}" type="slidenum">
              <a:rPr lang="en-US" smtClean="0"/>
              <a:t>‹#›</a:t>
            </a:fld>
            <a:endParaRPr lang="en-US" dirty="0"/>
          </a:p>
        </p:txBody>
      </p:sp>
    </p:spTree>
    <p:extLst>
      <p:ext uri="{BB962C8B-B14F-4D97-AF65-F5344CB8AC3E}">
        <p14:creationId xmlns:p14="http://schemas.microsoft.com/office/powerpoint/2010/main" val="3699860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C993ECF-8226-A44A-B7F6-815CBA5C18F1}" type="datetimeFigureOut">
              <a:rPr lang="en-US" smtClean="0"/>
              <a:t>2/11/2022</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60FCB85-9995-BA44-A078-B402249FCBB9}" type="slidenum">
              <a:rPr lang="en-US" smtClean="0"/>
              <a:t>‹#›</a:t>
            </a:fld>
            <a:endParaRPr lang="en-US" dirty="0"/>
          </a:p>
        </p:txBody>
      </p:sp>
    </p:spTree>
    <p:extLst>
      <p:ext uri="{BB962C8B-B14F-4D97-AF65-F5344CB8AC3E}">
        <p14:creationId xmlns:p14="http://schemas.microsoft.com/office/powerpoint/2010/main" val="4202169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tel:2064757069" TargetMode="External"/><Relationship Id="rId2" Type="http://schemas.openxmlformats.org/officeDocument/2006/relationships/hyperlink" Target="tel:2064754069" TargetMode="External"/><Relationship Id="rId1" Type="http://schemas.openxmlformats.org/officeDocument/2006/relationships/slideLayout" Target="../slideLayouts/slideLayout7.xml"/><Relationship Id="rId6" Type="http://schemas.openxmlformats.org/officeDocument/2006/relationships/hyperlink" Target="tel:6172339993" TargetMode="External"/><Relationship Id="rId5" Type="http://schemas.openxmlformats.org/officeDocument/2006/relationships/hyperlink" Target="tel:2063824859" TargetMode="External"/><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hyperlink" Target="https://mycatholicschool.org/wp-content/uploads/2020/01/Claim-Clock-Hours-in-pdEnroller.pdf" TargetMode="External"/><Relationship Id="rId2" Type="http://schemas.openxmlformats.org/officeDocument/2006/relationships/hyperlink" Target="https://www.pdenroller.org/welcome"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6667"/>
            </a:avLst>
          </a:prstGeom>
          <a:solidFill>
            <a:schemeClr val="bg1"/>
          </a:solidFill>
          <a:ln>
            <a:noFill/>
          </a:ln>
        </p:spPr>
        <p:txBody>
          <a:bodyPr spcFirstLastPara="1" wrap="square" lIns="91425" tIns="91425" rIns="91425" bIns="91425" anchor="ctr" anchorCtr="0">
            <a:noAutofit/>
          </a:bodyPr>
          <a:lstStyle/>
          <a:p>
            <a:r>
              <a:rPr lang="en-US" sz="6000" b="1" dirty="0"/>
              <a:t>		Finance and Budget </a:t>
            </a:r>
          </a:p>
          <a:p>
            <a:r>
              <a:rPr lang="en-US" sz="6000" b="1" dirty="0"/>
              <a:t>		for School Leaders</a:t>
            </a:r>
          </a:p>
          <a:p>
            <a:pPr lvl="1"/>
            <a:endParaRPr lang="en-US" sz="2000" b="1" dirty="0"/>
          </a:p>
          <a:p>
            <a:pPr lvl="2"/>
            <a:r>
              <a:rPr lang="en-US" sz="2000" b="1" dirty="0"/>
              <a:t>			</a:t>
            </a:r>
            <a:r>
              <a:rPr lang="en-US" sz="3200" b="1" dirty="0"/>
              <a:t>February 11, 2022</a:t>
            </a:r>
          </a:p>
          <a:p>
            <a:pPr lvl="1"/>
            <a:endParaRPr lang="en-US" sz="2000" dirty="0"/>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0"/>
            <a:ext cx="9128760" cy="500569"/>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727235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409258"/>
            <a:ext cx="8229600" cy="4324983"/>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571500" indent="-571500" algn="ctr">
              <a:buFont typeface="Arial" panose="020B0604020202020204" pitchFamily="34" charset="0"/>
              <a:buChar char="•"/>
            </a:pPr>
            <a:endParaRPr lang="en-US" sz="4000" dirty="0">
              <a:latin typeface="Calibri" panose="020F0502020204030204" pitchFamily="34" charset="0"/>
              <a:cs typeface="Calibri" panose="020F0502020204030204" pitchFamily="34" charset="0"/>
            </a:endParaRPr>
          </a:p>
          <a:p>
            <a:pPr marL="571500" indent="-571500" algn="ctr">
              <a:buFont typeface="Arial" panose="020B0604020202020204" pitchFamily="34" charset="0"/>
              <a:buChar char="•"/>
            </a:pPr>
            <a:endParaRPr lang="en-US" sz="1000" dirty="0">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endParaRPr lang="en-US" sz="4000" dirty="0">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endParaRPr lang="en-US" sz="1000" dirty="0">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a:t>
            </a:r>
            <a:r>
              <a:rPr lang="en-US" sz="3600" dirty="0">
                <a:latin typeface="Calibri" panose="020F0502020204030204" pitchFamily="34" charset="0"/>
                <a:cs typeface="Calibri" panose="020F0502020204030204" pitchFamily="34" charset="0"/>
              </a:rPr>
              <a:t>School Finance is a Team Sport”</a:t>
            </a:r>
          </a:p>
          <a:p>
            <a:endParaRPr lang="en-US" sz="1000" dirty="0">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3600" dirty="0">
                <a:latin typeface="Calibri" panose="020F0502020204030204" pitchFamily="34" charset="0"/>
                <a:cs typeface="Calibri" panose="020F0502020204030204" pitchFamily="34" charset="0"/>
              </a:rPr>
              <a:t>Start next year as you finish the prior</a:t>
            </a:r>
          </a:p>
          <a:p>
            <a:endParaRPr lang="en-US" sz="1000" dirty="0">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3600" dirty="0">
                <a:latin typeface="Calibri" panose="020F0502020204030204" pitchFamily="34" charset="0"/>
                <a:cs typeface="Calibri" panose="020F0502020204030204" pitchFamily="34" charset="0"/>
              </a:rPr>
              <a:t>Recruit School Financial Advisors year round</a:t>
            </a:r>
          </a:p>
          <a:p>
            <a:endParaRPr lang="en-US" sz="1000" dirty="0">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3600" dirty="0">
                <a:latin typeface="Calibri" panose="020F0502020204030204" pitchFamily="34" charset="0"/>
                <a:cs typeface="Calibri" panose="020F0502020204030204" pitchFamily="34" charset="0"/>
              </a:rPr>
              <a:t>Find ways to connect with Parish     staff and volunteers</a:t>
            </a:r>
          </a:p>
          <a:p>
            <a:pPr marL="571500" indent="-571500" algn="ctr">
              <a:buFont typeface="Arial" panose="020B0604020202020204" pitchFamily="34" charset="0"/>
              <a:buChar char="•"/>
            </a:pPr>
            <a:endParaRPr lang="en-US" sz="4000" dirty="0">
              <a:latin typeface="Calibri" panose="020F0502020204030204" pitchFamily="34" charset="0"/>
              <a:cs typeface="Calibri" panose="020F0502020204030204" pitchFamily="34" charset="0"/>
            </a:endParaRPr>
          </a:p>
          <a:p>
            <a:pPr marL="571500" indent="-571500" algn="ctr">
              <a:buFont typeface="Arial" panose="020B0604020202020204" pitchFamily="34" charset="0"/>
              <a:buChar char="•"/>
            </a:pPr>
            <a:r>
              <a:rPr lang="en-US" sz="4000" dirty="0">
                <a:latin typeface="Calibri" panose="020F0502020204030204" pitchFamily="34" charset="0"/>
                <a:cs typeface="Calibri" panose="020F0502020204030204" pitchFamily="34" charset="0"/>
              </a:rPr>
              <a:t> </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Invest in Those Relationships</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3106361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571500" indent="-571500" algn="ctr">
              <a:buFont typeface="Arial" panose="020B0604020202020204" pitchFamily="34" charset="0"/>
              <a:buChar char="•"/>
            </a:pPr>
            <a:r>
              <a:rPr lang="en-US" sz="3600" dirty="0">
                <a:latin typeface="Calibri" panose="020F0502020204030204" pitchFamily="34" charset="0"/>
                <a:cs typeface="Calibri" panose="020F0502020204030204" pitchFamily="34" charset="0"/>
              </a:rPr>
              <a:t>Plan for a Balanced or Positive Budget</a:t>
            </a:r>
          </a:p>
          <a:p>
            <a:pPr marL="571500" indent="-571500" algn="ctr">
              <a:buFont typeface="Arial" panose="020B0604020202020204" pitchFamily="34" charset="0"/>
              <a:buChar char="•"/>
            </a:pPr>
            <a:endParaRPr lang="en-US" sz="1000" dirty="0">
              <a:latin typeface="Calibri" panose="020F0502020204030204" pitchFamily="34" charset="0"/>
              <a:cs typeface="Calibri" panose="020F0502020204030204" pitchFamily="34" charset="0"/>
            </a:endParaRPr>
          </a:p>
          <a:p>
            <a:pPr marL="571500" indent="-571500" algn="ctr">
              <a:buFont typeface="Arial" panose="020B0604020202020204" pitchFamily="34" charset="0"/>
              <a:buChar char="•"/>
            </a:pPr>
            <a:r>
              <a:rPr lang="en-US" sz="3600" dirty="0">
                <a:latin typeface="Calibri" panose="020F0502020204030204" pitchFamily="34" charset="0"/>
                <a:cs typeface="Calibri" panose="020F0502020204030204" pitchFamily="34" charset="0"/>
              </a:rPr>
              <a:t>Budget by month for accountability</a:t>
            </a:r>
          </a:p>
          <a:p>
            <a:pPr algn="ctr"/>
            <a:endParaRPr lang="en-US" sz="1000" dirty="0">
              <a:latin typeface="Calibri" panose="020F0502020204030204" pitchFamily="34" charset="0"/>
              <a:cs typeface="Calibri" panose="020F0502020204030204" pitchFamily="34" charset="0"/>
            </a:endParaRPr>
          </a:p>
          <a:p>
            <a:pPr marL="571500" indent="-571500" algn="ctr">
              <a:buFont typeface="Arial" panose="020B0604020202020204" pitchFamily="34" charset="0"/>
              <a:buChar char="•"/>
            </a:pPr>
            <a:r>
              <a:rPr lang="en-US" sz="3600" dirty="0">
                <a:latin typeface="Calibri" panose="020F0502020204030204" pitchFamily="34" charset="0"/>
                <a:cs typeface="Calibri" panose="020F0502020204030204" pitchFamily="34" charset="0"/>
              </a:rPr>
              <a:t>Not Optimistic, Not Pessimistic,              be Realistic </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Other Finance &amp; Budget Concepts</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571195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0" indent="0" algn="ctr">
              <a:buNone/>
            </a:pPr>
            <a:r>
              <a:rPr lang="en-US" sz="4000" dirty="0">
                <a:latin typeface="Calibri" panose="020F0502020204030204" pitchFamily="34" charset="0"/>
                <a:cs typeface="Calibri" panose="020F0502020204030204" pitchFamily="34" charset="0"/>
              </a:rPr>
              <a:t>How do you think relationships will help or hurt your financial success as a School Leader - examples? </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Break Out Session</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3431104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algn="ctr"/>
            <a:r>
              <a:rPr lang="en-US" sz="4000" dirty="0"/>
              <a:t>What were two items on Relationships your group suggested ?</a:t>
            </a:r>
          </a:p>
          <a:p>
            <a:pPr marL="342900" indent="-342900" algn="ctr">
              <a:buFont typeface="Arial" panose="020B0604020202020204" pitchFamily="34" charset="0"/>
              <a:buChar char="•"/>
            </a:pPr>
            <a:r>
              <a:rPr lang="en-US" sz="2000" dirty="0"/>
              <a:t>1</a:t>
            </a:r>
          </a:p>
          <a:p>
            <a:pPr marL="342900" indent="-342900" algn="ctr">
              <a:buFont typeface="Arial" panose="020B0604020202020204" pitchFamily="34" charset="0"/>
              <a:buChar char="•"/>
            </a:pPr>
            <a:r>
              <a:rPr lang="en-US" sz="2000" dirty="0"/>
              <a:t>2</a:t>
            </a:r>
          </a:p>
          <a:p>
            <a:pPr marL="342900" indent="-342900" algn="ctr">
              <a:buFont typeface="Arial" panose="020B0604020202020204" pitchFamily="34" charset="0"/>
              <a:buChar char="•"/>
            </a:pPr>
            <a:r>
              <a:rPr lang="en-US" sz="2000" dirty="0"/>
              <a:t>3</a:t>
            </a:r>
          </a:p>
          <a:p>
            <a:pPr marL="342900" indent="-342900" algn="ctr">
              <a:buFont typeface="Arial" panose="020B0604020202020204" pitchFamily="34" charset="0"/>
              <a:buChar char="•"/>
            </a:pPr>
            <a:r>
              <a:rPr lang="en-US" sz="2000" dirty="0"/>
              <a:t>4</a:t>
            </a:r>
          </a:p>
          <a:p>
            <a:pPr algn="ctr"/>
            <a:r>
              <a:rPr lang="en-US" sz="4000" dirty="0"/>
              <a:t>Let’s Stop and Discuss any Questions You Have So Far</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Feedback and Questions</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334016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18472"/>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0" indent="0" algn="ctr">
              <a:buNone/>
            </a:pPr>
            <a:r>
              <a:rPr lang="en-US" sz="4000" dirty="0">
                <a:latin typeface="Calibri" panose="020F0502020204030204" pitchFamily="34" charset="0"/>
                <a:cs typeface="Calibri" panose="020F0502020204030204" pitchFamily="34" charset="0"/>
              </a:rPr>
              <a:t>(1)Operating Statement</a:t>
            </a:r>
          </a:p>
          <a:p>
            <a:pPr marL="0" indent="0" algn="ctr">
              <a:buNone/>
            </a:pPr>
            <a:endParaRPr lang="en-US" sz="1000" dirty="0">
              <a:latin typeface="Calibri" panose="020F0502020204030204" pitchFamily="34" charset="0"/>
              <a:cs typeface="Calibri" panose="020F0502020204030204" pitchFamily="34" charset="0"/>
            </a:endParaRPr>
          </a:p>
          <a:p>
            <a:pPr marL="0" indent="0" algn="ctr">
              <a:buNone/>
            </a:pPr>
            <a:endParaRPr lang="en-US" sz="800" dirty="0">
              <a:latin typeface="Calibri" panose="020F0502020204030204" pitchFamily="34" charset="0"/>
              <a:cs typeface="Calibri" panose="020F0502020204030204" pitchFamily="34" charset="0"/>
            </a:endParaRPr>
          </a:p>
          <a:p>
            <a:pPr marL="0" indent="0" algn="ctr">
              <a:buNone/>
            </a:pPr>
            <a:r>
              <a:rPr lang="en-US" sz="4000" dirty="0">
                <a:latin typeface="Calibri" panose="020F0502020204030204" pitchFamily="34" charset="0"/>
                <a:cs typeface="Calibri" panose="020F0502020204030204" pitchFamily="34" charset="0"/>
              </a:rPr>
              <a:t>(2)Cash Statement</a:t>
            </a:r>
          </a:p>
          <a:p>
            <a:pPr marL="0" indent="0" algn="ctr">
              <a:buNone/>
            </a:pPr>
            <a:endParaRPr lang="en-US" sz="1000" dirty="0">
              <a:latin typeface="Calibri" panose="020F0502020204030204" pitchFamily="34" charset="0"/>
              <a:cs typeface="Calibri" panose="020F0502020204030204" pitchFamily="34" charset="0"/>
            </a:endParaRPr>
          </a:p>
          <a:p>
            <a:pPr marL="0" indent="0" algn="ctr">
              <a:buNone/>
            </a:pPr>
            <a:endParaRPr lang="en-US" sz="800" dirty="0">
              <a:latin typeface="Calibri" panose="020F0502020204030204" pitchFamily="34" charset="0"/>
              <a:cs typeface="Calibri" panose="020F0502020204030204" pitchFamily="34" charset="0"/>
            </a:endParaRPr>
          </a:p>
          <a:p>
            <a:pPr marL="0" indent="0" algn="ctr">
              <a:buNone/>
            </a:pPr>
            <a:r>
              <a:rPr lang="en-US" sz="4000" dirty="0">
                <a:latin typeface="Calibri" panose="020F0502020204030204" pitchFamily="34" charset="0"/>
                <a:cs typeface="Calibri" panose="020F0502020204030204" pitchFamily="34" charset="0"/>
              </a:rPr>
              <a:t>(3)Balance Sheet</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II. Finance Reporting </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1941130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40575" y="500570"/>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0" indent="0" algn="ctr">
              <a:buNone/>
            </a:pPr>
            <a:r>
              <a:rPr lang="en-US" sz="4000" dirty="0">
                <a:latin typeface="Calibri" panose="020F0502020204030204" pitchFamily="34" charset="0"/>
                <a:cs typeface="Calibri" panose="020F0502020204030204" pitchFamily="34" charset="0"/>
              </a:rPr>
              <a:t>Revenue</a:t>
            </a:r>
          </a:p>
          <a:p>
            <a:pPr marL="0" indent="0" algn="ctr">
              <a:buNone/>
            </a:pPr>
            <a:r>
              <a:rPr lang="en-US" sz="2000" dirty="0">
                <a:latin typeface="Calibri" panose="020F0502020204030204" pitchFamily="34" charset="0"/>
                <a:cs typeface="Calibri" panose="020F0502020204030204" pitchFamily="34" charset="0"/>
              </a:rPr>
              <a:t>Less</a:t>
            </a:r>
          </a:p>
          <a:p>
            <a:pPr marL="0" indent="0" algn="ctr">
              <a:buNone/>
            </a:pPr>
            <a:r>
              <a:rPr lang="en-US" sz="4000" dirty="0">
                <a:latin typeface="Calibri" panose="020F0502020204030204" pitchFamily="34" charset="0"/>
                <a:cs typeface="Calibri" panose="020F0502020204030204" pitchFamily="34" charset="0"/>
              </a:rPr>
              <a:t>Expenses</a:t>
            </a:r>
          </a:p>
          <a:p>
            <a:pPr marL="0" indent="0" algn="ctr">
              <a:buNone/>
            </a:pPr>
            <a:r>
              <a:rPr lang="en-US" sz="2000" dirty="0">
                <a:latin typeface="Calibri" panose="020F0502020204030204" pitchFamily="34" charset="0"/>
                <a:cs typeface="Calibri" panose="020F0502020204030204" pitchFamily="34" charset="0"/>
              </a:rPr>
              <a:t>Equals</a:t>
            </a:r>
          </a:p>
          <a:p>
            <a:pPr marL="0" indent="0" algn="ctr">
              <a:buNone/>
            </a:pPr>
            <a:r>
              <a:rPr lang="en-US" sz="4000" dirty="0">
                <a:latin typeface="Calibri" panose="020F0502020204030204" pitchFamily="34" charset="0"/>
                <a:cs typeface="Calibri" panose="020F0502020204030204" pitchFamily="34" charset="0"/>
              </a:rPr>
              <a:t>Bottom Line</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Operating Statement (P&amp;L)</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3211278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73825" y="535296"/>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algn="ctr"/>
            <a:endParaRPr lang="en-US" sz="4000" dirty="0"/>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Operating Statement – Typical Revenue</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pic>
        <p:nvPicPr>
          <p:cNvPr id="7" name="Picture 6">
            <a:extLst>
              <a:ext uri="{FF2B5EF4-FFF2-40B4-BE49-F238E27FC236}">
                <a16:creationId xmlns:a16="http://schemas.microsoft.com/office/drawing/2014/main" id="{88524515-6552-4A2F-A3E9-02D27360C4B1}"/>
              </a:ext>
            </a:extLst>
          </p:cNvPr>
          <p:cNvPicPr>
            <a:picLocks noChangeAspect="1"/>
          </p:cNvPicPr>
          <p:nvPr/>
        </p:nvPicPr>
        <p:blipFill>
          <a:blip r:embed="rId3"/>
          <a:stretch>
            <a:fillRect/>
          </a:stretch>
        </p:blipFill>
        <p:spPr>
          <a:xfrm>
            <a:off x="820451" y="647369"/>
            <a:ext cx="6683734" cy="3995561"/>
          </a:xfrm>
          <a:prstGeom prst="rect">
            <a:avLst/>
          </a:prstGeom>
        </p:spPr>
      </p:pic>
    </p:spTree>
    <p:extLst>
      <p:ext uri="{BB962C8B-B14F-4D97-AF65-F5344CB8AC3E}">
        <p14:creationId xmlns:p14="http://schemas.microsoft.com/office/powerpoint/2010/main" val="4120205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algn="ctr"/>
            <a:endParaRPr lang="en-US" sz="4000" dirty="0"/>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65314" y="70634"/>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Operating Statement – Typical Expenses</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pic>
        <p:nvPicPr>
          <p:cNvPr id="7" name="Picture 6">
            <a:extLst>
              <a:ext uri="{FF2B5EF4-FFF2-40B4-BE49-F238E27FC236}">
                <a16:creationId xmlns:a16="http://schemas.microsoft.com/office/drawing/2014/main" id="{9E421101-9173-4302-A612-267EDA9DB005}"/>
              </a:ext>
            </a:extLst>
          </p:cNvPr>
          <p:cNvPicPr>
            <a:picLocks noChangeAspect="1"/>
          </p:cNvPicPr>
          <p:nvPr/>
        </p:nvPicPr>
        <p:blipFill>
          <a:blip r:embed="rId3"/>
          <a:stretch>
            <a:fillRect/>
          </a:stretch>
        </p:blipFill>
        <p:spPr>
          <a:xfrm>
            <a:off x="457975" y="1386141"/>
            <a:ext cx="6994175" cy="3256790"/>
          </a:xfrm>
          <a:prstGeom prst="rect">
            <a:avLst/>
          </a:prstGeom>
        </p:spPr>
      </p:pic>
    </p:spTree>
    <p:extLst>
      <p:ext uri="{BB962C8B-B14F-4D97-AF65-F5344CB8AC3E}">
        <p14:creationId xmlns:p14="http://schemas.microsoft.com/office/powerpoint/2010/main" val="3767702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40575" y="500570"/>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571500" indent="-571500" algn="ctr">
              <a:buFont typeface="Wingdings" panose="05000000000000000000" pitchFamily="2" charset="2"/>
              <a:buChar char="Ø"/>
            </a:pPr>
            <a:r>
              <a:rPr lang="en-US" sz="4000" dirty="0">
                <a:latin typeface="Calibri" panose="020F0502020204030204" pitchFamily="34" charset="0"/>
                <a:cs typeface="Calibri" panose="020F0502020204030204" pitchFamily="34" charset="0"/>
              </a:rPr>
              <a:t>Break down by Month</a:t>
            </a:r>
          </a:p>
          <a:p>
            <a:pPr marL="171450" indent="-171450" algn="ctr">
              <a:buFont typeface="Wingdings" panose="05000000000000000000" pitchFamily="2" charset="2"/>
              <a:buChar char="Ø"/>
            </a:pPr>
            <a:endParaRPr lang="en-US" sz="1000" dirty="0">
              <a:latin typeface="Calibri" panose="020F0502020204030204" pitchFamily="34" charset="0"/>
              <a:cs typeface="Calibri" panose="020F0502020204030204" pitchFamily="34" charset="0"/>
            </a:endParaRPr>
          </a:p>
          <a:p>
            <a:pPr marL="571500" indent="-571500" algn="ctr">
              <a:buFont typeface="Wingdings" panose="05000000000000000000" pitchFamily="2" charset="2"/>
              <a:buChar char="Ø"/>
            </a:pPr>
            <a:r>
              <a:rPr lang="en-US" sz="4000" dirty="0">
                <a:latin typeface="Calibri" panose="020F0502020204030204" pitchFamily="34" charset="0"/>
                <a:cs typeface="Calibri" panose="020F0502020204030204" pitchFamily="34" charset="0"/>
              </a:rPr>
              <a:t>Compare to Budget</a:t>
            </a:r>
          </a:p>
          <a:p>
            <a:pPr marL="171450" indent="-171450" algn="ctr">
              <a:buFont typeface="Wingdings" panose="05000000000000000000" pitchFamily="2" charset="2"/>
              <a:buChar char="Ø"/>
            </a:pPr>
            <a:endParaRPr lang="en-US" sz="1000" dirty="0">
              <a:latin typeface="Calibri" panose="020F0502020204030204" pitchFamily="34" charset="0"/>
              <a:cs typeface="Calibri" panose="020F0502020204030204" pitchFamily="34" charset="0"/>
            </a:endParaRPr>
          </a:p>
          <a:p>
            <a:pPr marL="571500" indent="-571500" algn="ctr">
              <a:buFont typeface="Wingdings" panose="05000000000000000000" pitchFamily="2" charset="2"/>
              <a:buChar char="Ø"/>
            </a:pPr>
            <a:r>
              <a:rPr lang="en-US" sz="4000" dirty="0">
                <a:latin typeface="Calibri" panose="020F0502020204030204" pitchFamily="34" charset="0"/>
                <a:cs typeface="Calibri" panose="020F0502020204030204" pitchFamily="34" charset="0"/>
              </a:rPr>
              <a:t>Compare to Prior Year</a:t>
            </a:r>
          </a:p>
          <a:p>
            <a:pPr marL="171450" indent="-171450" algn="ctr">
              <a:buFont typeface="Wingdings" panose="05000000000000000000" pitchFamily="2" charset="2"/>
              <a:buChar char="Ø"/>
            </a:pPr>
            <a:endParaRPr lang="en-US" sz="1000" dirty="0">
              <a:latin typeface="Calibri" panose="020F0502020204030204" pitchFamily="34" charset="0"/>
              <a:cs typeface="Calibri" panose="020F0502020204030204" pitchFamily="34" charset="0"/>
            </a:endParaRPr>
          </a:p>
          <a:p>
            <a:pPr marL="571500" indent="-571500" algn="ctr">
              <a:buFont typeface="Wingdings" panose="05000000000000000000" pitchFamily="2" charset="2"/>
              <a:buChar char="Ø"/>
            </a:pPr>
            <a:r>
              <a:rPr lang="en-US" sz="4000" dirty="0">
                <a:latin typeface="Calibri" panose="020F0502020204030204" pitchFamily="34" charset="0"/>
                <a:cs typeface="Calibri" panose="020F0502020204030204" pitchFamily="34" charset="0"/>
              </a:rPr>
              <a:t>Compare through Metrics</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How to Evaluate Your Operating Statement ?</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892403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30885" y="518473"/>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algn="ctr"/>
            <a:endParaRPr lang="en-US" sz="1000" dirty="0"/>
          </a:p>
          <a:p>
            <a:pPr marL="514350" indent="-514350">
              <a:buAutoNum type="arabicPeriod"/>
            </a:pPr>
            <a:r>
              <a:rPr lang="en-US" sz="3200" dirty="0"/>
              <a:t>(Tuition, Fees &amp; Aid)/(Salaries &amp; Benefits)  </a:t>
            </a:r>
          </a:p>
          <a:p>
            <a:endParaRPr lang="en-US" sz="1000" dirty="0"/>
          </a:p>
          <a:p>
            <a:r>
              <a:rPr lang="en-US" sz="3200" dirty="0"/>
              <a:t>2. Enrollment</a:t>
            </a:r>
          </a:p>
          <a:p>
            <a:endParaRPr lang="en-US" sz="1000" dirty="0"/>
          </a:p>
          <a:p>
            <a:r>
              <a:rPr lang="en-US" sz="3200" dirty="0"/>
              <a:t>3. Tuition, Fees &amp; Aid/Student</a:t>
            </a:r>
          </a:p>
          <a:p>
            <a:endParaRPr lang="en-US" sz="1000" dirty="0"/>
          </a:p>
          <a:p>
            <a:r>
              <a:rPr lang="en-US" sz="3200" dirty="0"/>
              <a:t>4. Total Revenue/Student</a:t>
            </a:r>
          </a:p>
          <a:p>
            <a:endParaRPr lang="en-US" sz="1000" dirty="0"/>
          </a:p>
          <a:p>
            <a:r>
              <a:rPr lang="en-US" sz="3200" dirty="0"/>
              <a:t>5. Salaries &amp; Benefits/Student</a:t>
            </a:r>
          </a:p>
          <a:p>
            <a:endParaRPr lang="en-US" sz="1000" dirty="0"/>
          </a:p>
          <a:p>
            <a:r>
              <a:rPr lang="en-US" sz="3200" dirty="0"/>
              <a:t>6. Total Expense/Student</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Examples of Metrics</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1612916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6667"/>
            </a:avLst>
          </a:prstGeom>
          <a:solidFill>
            <a:schemeClr val="bg1"/>
          </a:solidFill>
          <a:ln>
            <a:noFill/>
          </a:ln>
        </p:spPr>
        <p:txBody>
          <a:bodyPr spcFirstLastPara="1" wrap="square" lIns="91425" tIns="91425" rIns="91425" bIns="91425" anchor="ctr" anchorCtr="0">
            <a:noAutofit/>
          </a:bodyPr>
          <a:lstStyle/>
          <a:p>
            <a:r>
              <a:rPr lang="en-US" sz="2000" b="1" u="sng" dirty="0"/>
              <a:t>Prayer for February 11 – From “A Book of Grace-Filled Days”</a:t>
            </a:r>
          </a:p>
          <a:p>
            <a:endParaRPr lang="en-US" sz="1000" b="1" u="sng" dirty="0"/>
          </a:p>
          <a:p>
            <a:r>
              <a:rPr lang="en-US" sz="2000" b="1" dirty="0"/>
              <a:t>Jesus went to the district of Tyre. He entered a house and wanted no one to know about it, but he could not escape notice. – Mark 7:24</a:t>
            </a:r>
          </a:p>
          <a:p>
            <a:endParaRPr lang="en-US" sz="1000" b="1" dirty="0"/>
          </a:p>
          <a:p>
            <a:r>
              <a:rPr lang="en-US" sz="2000" b="1" dirty="0"/>
              <a:t>Jesus has traveled far from his normal territory. He tries to take a break and escape a lot of attention, but people find out soon enough where he is staying. This will happen if he resides in us, as well. People will notice that something has changed, Jesus is present.</a:t>
            </a:r>
          </a:p>
          <a:p>
            <a:endParaRPr lang="en-US" sz="1000" dirty="0"/>
          </a:p>
          <a:p>
            <a:r>
              <a:rPr lang="en-US" sz="2000" dirty="0"/>
              <a:t>Jesus, give us the wisdom to have you reside in us as we manage </a:t>
            </a:r>
          </a:p>
          <a:p>
            <a:r>
              <a:rPr lang="en-US" sz="2000" dirty="0"/>
              <a:t>the financial resources you have blessed our Catholic Schools with.</a:t>
            </a:r>
          </a:p>
          <a:p>
            <a:r>
              <a:rPr lang="en-US" sz="2000" dirty="0"/>
              <a:t>													Amen</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Prayer</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3762838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algn="ctr"/>
            <a:r>
              <a:rPr lang="en-US" sz="4000" dirty="0"/>
              <a:t>(1) Tuition, Fees &amp; Aid/Student has gone from $5,000 to $6,000</a:t>
            </a:r>
          </a:p>
          <a:p>
            <a:pPr algn="ctr"/>
            <a:endParaRPr lang="en-US" sz="2000" dirty="0"/>
          </a:p>
          <a:p>
            <a:pPr algn="ctr"/>
            <a:r>
              <a:rPr lang="en-US" sz="4000" dirty="0"/>
              <a:t>(2) Salaries &amp; Benefits/Student has gone from $3,500 to $4,500</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Examples of what a Metric is telling us</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1777182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0" indent="0" algn="ctr">
              <a:buNone/>
            </a:pPr>
            <a:r>
              <a:rPr lang="en-US" sz="4000" u="sng" dirty="0">
                <a:latin typeface="Calibri" panose="020F0502020204030204" pitchFamily="34" charset="0"/>
                <a:cs typeface="Calibri" panose="020F0502020204030204" pitchFamily="34" charset="0"/>
              </a:rPr>
              <a:t>Create a Monthly Plan</a:t>
            </a:r>
          </a:p>
          <a:p>
            <a:pPr marL="571500" indent="-571500" algn="ctr">
              <a:buFont typeface="Arial" panose="020B0604020202020204" pitchFamily="34" charset="0"/>
              <a:buChar char="•"/>
            </a:pPr>
            <a:r>
              <a:rPr lang="en-US" sz="4000" dirty="0">
                <a:latin typeface="Calibri" panose="020F0502020204030204" pitchFamily="34" charset="0"/>
                <a:cs typeface="Calibri" panose="020F0502020204030204" pitchFamily="34" charset="0"/>
              </a:rPr>
              <a:t>Beginning Cash</a:t>
            </a:r>
          </a:p>
          <a:p>
            <a:pPr marL="571500" indent="-571500" algn="ctr">
              <a:buFont typeface="Arial" panose="020B0604020202020204" pitchFamily="34" charset="0"/>
              <a:buChar char="•"/>
            </a:pPr>
            <a:r>
              <a:rPr lang="en-US" sz="4000" dirty="0">
                <a:latin typeface="Calibri" panose="020F0502020204030204" pitchFamily="34" charset="0"/>
                <a:cs typeface="Calibri" panose="020F0502020204030204" pitchFamily="34" charset="0"/>
              </a:rPr>
              <a:t>Cash out</a:t>
            </a:r>
          </a:p>
          <a:p>
            <a:pPr marL="571500" indent="-571500" algn="ctr">
              <a:buFont typeface="Arial" panose="020B0604020202020204" pitchFamily="34" charset="0"/>
              <a:buChar char="•"/>
            </a:pPr>
            <a:r>
              <a:rPr lang="en-US" sz="4000" dirty="0">
                <a:latin typeface="Calibri" panose="020F0502020204030204" pitchFamily="34" charset="0"/>
                <a:cs typeface="Calibri" panose="020F0502020204030204" pitchFamily="34" charset="0"/>
              </a:rPr>
              <a:t>Cash In</a:t>
            </a:r>
          </a:p>
          <a:p>
            <a:pPr marL="571500" indent="-571500" algn="ctr">
              <a:buFont typeface="Arial" panose="020B0604020202020204" pitchFamily="34" charset="0"/>
              <a:buChar char="•"/>
            </a:pPr>
            <a:r>
              <a:rPr lang="en-US" sz="4000" dirty="0">
                <a:latin typeface="Calibri" panose="020F0502020204030204" pitchFamily="34" charset="0"/>
                <a:cs typeface="Calibri" panose="020F0502020204030204" pitchFamily="34" charset="0"/>
              </a:rPr>
              <a:t>Ending Cash</a:t>
            </a:r>
          </a:p>
          <a:p>
            <a:pPr algn="ctr"/>
            <a:r>
              <a:rPr lang="en-US" sz="4000" u="sng" dirty="0">
                <a:latin typeface="Calibri" panose="020F0502020204030204" pitchFamily="34" charset="0"/>
                <a:cs typeface="Calibri" panose="020F0502020204030204" pitchFamily="34" charset="0"/>
              </a:rPr>
              <a:t>Measure against the Plan</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How do we look at Cash ?</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187472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571500" indent="-571500" algn="ctr">
              <a:buFont typeface="Wingdings" panose="05000000000000000000" pitchFamily="2" charset="2"/>
              <a:buChar char="Ø"/>
            </a:pPr>
            <a:r>
              <a:rPr lang="en-US" sz="4000" dirty="0">
                <a:latin typeface="Calibri" panose="020F0502020204030204" pitchFamily="34" charset="0"/>
                <a:cs typeface="Calibri" panose="020F0502020204030204" pitchFamily="34" charset="0"/>
              </a:rPr>
              <a:t>Cash Makes for Happy Employees</a:t>
            </a:r>
          </a:p>
          <a:p>
            <a:pPr marL="171450" indent="-171450" algn="ctr">
              <a:buFont typeface="Wingdings" panose="05000000000000000000" pitchFamily="2" charset="2"/>
              <a:buChar char="Ø"/>
            </a:pPr>
            <a:endParaRPr lang="en-US" sz="1000" dirty="0">
              <a:latin typeface="Calibri" panose="020F0502020204030204" pitchFamily="34" charset="0"/>
              <a:cs typeface="Calibri" panose="020F0502020204030204" pitchFamily="34" charset="0"/>
            </a:endParaRPr>
          </a:p>
          <a:p>
            <a:pPr marL="571500" indent="-571500" algn="ctr">
              <a:buFont typeface="Wingdings" panose="05000000000000000000" pitchFamily="2" charset="2"/>
              <a:buChar char="Ø"/>
            </a:pPr>
            <a:r>
              <a:rPr lang="en-US" sz="4000" dirty="0">
                <a:latin typeface="Calibri" panose="020F0502020204030204" pitchFamily="34" charset="0"/>
                <a:cs typeface="Calibri" panose="020F0502020204030204" pitchFamily="34" charset="0"/>
              </a:rPr>
              <a:t>Cash Makes for Happy Vendors</a:t>
            </a:r>
          </a:p>
          <a:p>
            <a:pPr marL="171450" indent="-171450" algn="ctr">
              <a:buFont typeface="Wingdings" panose="05000000000000000000" pitchFamily="2" charset="2"/>
              <a:buChar char="Ø"/>
            </a:pPr>
            <a:endParaRPr lang="en-US" sz="800" dirty="0">
              <a:latin typeface="Calibri" panose="020F0502020204030204" pitchFamily="34" charset="0"/>
              <a:cs typeface="Calibri" panose="020F0502020204030204" pitchFamily="34" charset="0"/>
            </a:endParaRPr>
          </a:p>
          <a:p>
            <a:pPr marL="571500" indent="-571500" algn="ctr">
              <a:buFont typeface="Wingdings" panose="05000000000000000000" pitchFamily="2" charset="2"/>
              <a:buChar char="Ø"/>
            </a:pPr>
            <a:r>
              <a:rPr lang="en-US" sz="4000" dirty="0">
                <a:latin typeface="Calibri" panose="020F0502020204030204" pitchFamily="34" charset="0"/>
                <a:cs typeface="Calibri" panose="020F0502020204030204" pitchFamily="34" charset="0"/>
              </a:rPr>
              <a:t>Cash Makes for a Happy Pastor</a:t>
            </a:r>
          </a:p>
          <a:p>
            <a:pPr algn="ctr"/>
            <a:endParaRPr lang="en-US" sz="4000" dirty="0">
              <a:latin typeface="Calibri" panose="020F0502020204030204" pitchFamily="34" charset="0"/>
              <a:cs typeface="Calibri" panose="020F0502020204030204" pitchFamily="34" charset="0"/>
            </a:endParaRP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Why is Cash so Important ?</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1235575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73825" y="552913"/>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algn="ctr"/>
            <a:r>
              <a:rPr lang="en-US" sz="4000" u="sng" dirty="0"/>
              <a:t>Unique Sources</a:t>
            </a:r>
          </a:p>
          <a:p>
            <a:pPr algn="ctr"/>
            <a:r>
              <a:rPr lang="en-US" sz="2800" dirty="0"/>
              <a:t>PPP Loan Forgiveness</a:t>
            </a:r>
          </a:p>
          <a:p>
            <a:pPr algn="ctr"/>
            <a:r>
              <a:rPr lang="en-US" sz="2800" dirty="0"/>
              <a:t>EANS Funding</a:t>
            </a:r>
          </a:p>
          <a:p>
            <a:pPr algn="ctr"/>
            <a:r>
              <a:rPr lang="en-US" sz="2800" dirty="0"/>
              <a:t>Fulcrum Grants</a:t>
            </a:r>
          </a:p>
          <a:p>
            <a:pPr algn="ctr"/>
            <a:endParaRPr lang="en-US" sz="2000" dirty="0"/>
          </a:p>
          <a:p>
            <a:pPr algn="ctr"/>
            <a:r>
              <a:rPr lang="en-US" sz="4000" u="sng" dirty="0"/>
              <a:t>Developing a Plan</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0"/>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What has Covid-19 done to Cash ?</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2184002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algn="ctr"/>
            <a:r>
              <a:rPr lang="en-US" sz="4000" dirty="0"/>
              <a:t>Assets = Liabilities + Fund Balance</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Balance Sheet Basics</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3508897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6625"/>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0" indent="0" algn="ctr">
              <a:buNone/>
            </a:pPr>
            <a:r>
              <a:rPr lang="en-US" sz="4000" dirty="0">
                <a:latin typeface="Calibri" panose="020F0502020204030204" pitchFamily="34" charset="0"/>
                <a:cs typeface="Calibri" panose="020F0502020204030204" pitchFamily="34" charset="0"/>
              </a:rPr>
              <a:t>Assets – “What you own”</a:t>
            </a:r>
          </a:p>
          <a:p>
            <a:pPr marL="0" indent="0" algn="ctr">
              <a:buNone/>
            </a:pPr>
            <a:endParaRPr lang="en-US" sz="10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Cash</a:t>
            </a:r>
          </a:p>
          <a:p>
            <a:pPr lvl="1"/>
            <a:r>
              <a:rPr lang="en-US" sz="2800" dirty="0">
                <a:latin typeface="Calibri" panose="020F0502020204030204" pitchFamily="34" charset="0"/>
                <a:cs typeface="Calibri" panose="020F0502020204030204" pitchFamily="34" charset="0"/>
              </a:rPr>
              <a:t>	Unrestricted</a:t>
            </a:r>
          </a:p>
          <a:p>
            <a:pPr lvl="1"/>
            <a:r>
              <a:rPr lang="en-US" sz="2800" dirty="0">
                <a:latin typeface="Calibri" panose="020F0502020204030204" pitchFamily="34" charset="0"/>
                <a:cs typeface="Calibri" panose="020F0502020204030204" pitchFamily="34" charset="0"/>
              </a:rPr>
              <a:t>	Restricted – Donor</a:t>
            </a:r>
          </a:p>
          <a:p>
            <a:pPr marL="457200"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Investments</a:t>
            </a:r>
          </a:p>
          <a:p>
            <a:pPr lvl="1"/>
            <a:r>
              <a:rPr lang="en-US" sz="2800" dirty="0">
                <a:latin typeface="Calibri" panose="020F0502020204030204" pitchFamily="34" charset="0"/>
                <a:cs typeface="Calibri" panose="020F0502020204030204" pitchFamily="34" charset="0"/>
              </a:rPr>
              <a:t>	Endowment – 5% available annually</a:t>
            </a:r>
          </a:p>
          <a:p>
            <a:pPr marL="457200"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Buildings &amp; Equipment</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Balance Sheet - Assets</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287800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0" indent="0" algn="ctr">
              <a:buNone/>
            </a:pPr>
            <a:r>
              <a:rPr lang="en-US" sz="4000" dirty="0">
                <a:latin typeface="Calibri" panose="020F0502020204030204" pitchFamily="34" charset="0"/>
                <a:cs typeface="Calibri" panose="020F0502020204030204" pitchFamily="34" charset="0"/>
              </a:rPr>
              <a:t>Liabilities – “What you owe”</a:t>
            </a:r>
          </a:p>
          <a:p>
            <a:pPr marL="0" indent="0" algn="ctr">
              <a:buNone/>
            </a:pPr>
            <a:endParaRPr lang="en-US" sz="1000" dirty="0">
              <a:latin typeface="Calibri" panose="020F0502020204030204" pitchFamily="34" charset="0"/>
              <a:cs typeface="Calibri" panose="020F0502020204030204" pitchFamily="34" charset="0"/>
            </a:endParaRPr>
          </a:p>
          <a:p>
            <a:pPr marL="2286000" lvl="4"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Bills Payable</a:t>
            </a:r>
          </a:p>
          <a:p>
            <a:pPr marL="2286000" lvl="4" indent="-457200">
              <a:buFont typeface="Arial" panose="020B0604020202020204" pitchFamily="34" charset="0"/>
              <a:buChar char="•"/>
            </a:pPr>
            <a:endParaRPr lang="en-US" sz="1000" dirty="0">
              <a:latin typeface="Calibri" panose="020F0502020204030204" pitchFamily="34" charset="0"/>
              <a:cs typeface="Calibri" panose="020F0502020204030204" pitchFamily="34" charset="0"/>
            </a:endParaRPr>
          </a:p>
          <a:p>
            <a:pPr marL="2286000" lvl="4"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Custodial Funds</a:t>
            </a:r>
          </a:p>
          <a:p>
            <a:pPr lvl="4"/>
            <a:endParaRPr lang="en-US" sz="1000" dirty="0">
              <a:latin typeface="Calibri" panose="020F0502020204030204" pitchFamily="34" charset="0"/>
              <a:cs typeface="Calibri" panose="020F0502020204030204" pitchFamily="34" charset="0"/>
            </a:endParaRPr>
          </a:p>
          <a:p>
            <a:pPr marL="2286000" lvl="4"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Loans</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Balance Sheet - Liabilities</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4014933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0" indent="0" algn="ctr">
              <a:buNone/>
            </a:pPr>
            <a:r>
              <a:rPr lang="en-US" sz="4000" dirty="0">
                <a:latin typeface="Calibri" panose="020F0502020204030204" pitchFamily="34" charset="0"/>
                <a:cs typeface="Calibri" panose="020F0502020204030204" pitchFamily="34" charset="0"/>
              </a:rPr>
              <a:t>The difference between what you own and what you owe</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Balance Sheet – Fund Balance</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1917254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algn="ctr"/>
            <a:r>
              <a:rPr lang="en-US" sz="4000" dirty="0"/>
              <a:t>Let’s Stop and Discuss any Questions You Have So Far</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Questions</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3774733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571500"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Who did last year’s?</a:t>
            </a:r>
          </a:p>
          <a:p>
            <a:pPr marL="171450" indent="-171450">
              <a:buFont typeface="Arial" panose="020B0604020202020204" pitchFamily="34" charset="0"/>
              <a:buChar char="•"/>
            </a:pPr>
            <a:endParaRPr lang="en-US" sz="1050" dirty="0">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What did we learn from last year’s Process ?</a:t>
            </a:r>
          </a:p>
          <a:p>
            <a:pPr marL="171450" indent="-171450">
              <a:buFont typeface="Arial" panose="020B0604020202020204" pitchFamily="34" charset="0"/>
              <a:buChar char="•"/>
            </a:pPr>
            <a:endParaRPr lang="en-US" sz="900" dirty="0">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Who should drive the Budget ?</a:t>
            </a:r>
          </a:p>
          <a:p>
            <a:pPr marL="171450" indent="-171450">
              <a:buFont typeface="Arial" panose="020B0604020202020204" pitchFamily="34" charset="0"/>
              <a:buChar char="•"/>
            </a:pPr>
            <a:endParaRPr lang="en-US" sz="900" dirty="0">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Revisit those Relationships</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III. School Budget - Participants</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2318632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algn="ctr"/>
            <a:r>
              <a:rPr lang="en-US" sz="4000" dirty="0"/>
              <a:t>John Sullivan</a:t>
            </a:r>
          </a:p>
          <a:p>
            <a:pPr lvl="6" algn="ctr"/>
            <a:endParaRPr lang="en-US" sz="2000" dirty="0"/>
          </a:p>
          <a:p>
            <a:pPr algn="ctr"/>
            <a:r>
              <a:rPr lang="en-US" sz="4000" dirty="0"/>
              <a:t>Kelly Surapaneni</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Introductions</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2666467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Start at deadline &amp; work backwards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Reenrollment (Tuition) –Jan/Feb</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Staff Commitment (Salaries) – March/April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End of Prior Year (Final Detail) – May/June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Start of School Year (Final Enroll) -  Aug/Sep</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Breakdown into Delegable Pieces</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School Budget - Calendar</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579990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571500" indent="-571500">
              <a:buFont typeface="Arial" panose="020B0604020202020204" pitchFamily="34" charset="0"/>
              <a:buChar char="•"/>
            </a:pPr>
            <a:r>
              <a:rPr lang="en-US" sz="3200" dirty="0">
                <a:latin typeface="Calibri" panose="020F0502020204030204" pitchFamily="34" charset="0"/>
                <a:cs typeface="Calibri" panose="020F0502020204030204" pitchFamily="34" charset="0"/>
              </a:rPr>
              <a:t>Review in advance with Key Participants</a:t>
            </a:r>
          </a:p>
          <a:p>
            <a:endParaRPr lang="en-US" sz="1000" dirty="0">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3200" dirty="0">
                <a:latin typeface="Calibri" panose="020F0502020204030204" pitchFamily="34" charset="0"/>
                <a:cs typeface="Calibri" panose="020F0502020204030204" pitchFamily="34" charset="0"/>
              </a:rPr>
              <a:t>Expectations of Parish Budgeters</a:t>
            </a:r>
          </a:p>
          <a:p>
            <a:endParaRPr lang="en-US" sz="1000" dirty="0">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3200" dirty="0">
                <a:latin typeface="Calibri" panose="020F0502020204030204" pitchFamily="34" charset="0"/>
                <a:cs typeface="Calibri" panose="020F0502020204030204" pitchFamily="34" charset="0"/>
              </a:rPr>
              <a:t>Address “what if’s” early</a:t>
            </a:r>
          </a:p>
          <a:p>
            <a:endParaRPr lang="en-US" sz="1000" dirty="0">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3200" dirty="0">
                <a:latin typeface="Calibri" panose="020F0502020204030204" pitchFamily="34" charset="0"/>
                <a:cs typeface="Calibri" panose="020F0502020204030204" pitchFamily="34" charset="0"/>
              </a:rPr>
              <a:t>What if School ends up with a Surplus or Deficit ?</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School Budget - Strategies</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22377787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6625"/>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1943100" lvl="3"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There is a plan</a:t>
            </a:r>
          </a:p>
          <a:p>
            <a:pPr lvl="3"/>
            <a:endParaRPr lang="en-US" sz="1000" dirty="0">
              <a:latin typeface="Calibri" panose="020F0502020204030204" pitchFamily="34" charset="0"/>
              <a:cs typeface="Calibri" panose="020F0502020204030204" pitchFamily="34" charset="0"/>
            </a:endParaRPr>
          </a:p>
          <a:p>
            <a:pPr marL="1943100" lvl="3"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There is no plan</a:t>
            </a:r>
          </a:p>
          <a:p>
            <a:pPr lvl="3"/>
            <a:endParaRPr lang="en-US" sz="1000" dirty="0">
              <a:latin typeface="Calibri" panose="020F0502020204030204" pitchFamily="34" charset="0"/>
              <a:cs typeface="Calibri" panose="020F0502020204030204" pitchFamily="34" charset="0"/>
            </a:endParaRPr>
          </a:p>
          <a:p>
            <a:pPr marL="1943100" lvl="3"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I do not know</a:t>
            </a:r>
          </a:p>
          <a:p>
            <a:pPr lvl="3"/>
            <a:endParaRPr lang="en-US" sz="1000" dirty="0">
              <a:latin typeface="Calibri" panose="020F0502020204030204" pitchFamily="34" charset="0"/>
              <a:cs typeface="Calibri" panose="020F0502020204030204" pitchFamily="34" charset="0"/>
            </a:endParaRP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Poll #2 – Is there a Plan for Budget Surplus/Deficit ?</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2480242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1943100" lvl="3"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Positive</a:t>
            </a:r>
          </a:p>
          <a:p>
            <a:pPr lvl="3"/>
            <a:endParaRPr lang="en-US" sz="1000" dirty="0">
              <a:latin typeface="Calibri" panose="020F0502020204030204" pitchFamily="34" charset="0"/>
              <a:cs typeface="Calibri" panose="020F0502020204030204" pitchFamily="34" charset="0"/>
            </a:endParaRPr>
          </a:p>
          <a:p>
            <a:pPr marL="1943100" lvl="3"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Balanced (Zero)</a:t>
            </a:r>
          </a:p>
          <a:p>
            <a:pPr lvl="3"/>
            <a:endParaRPr lang="en-US" sz="1000" dirty="0">
              <a:latin typeface="Calibri" panose="020F0502020204030204" pitchFamily="34" charset="0"/>
              <a:cs typeface="Calibri" panose="020F0502020204030204" pitchFamily="34" charset="0"/>
            </a:endParaRPr>
          </a:p>
          <a:p>
            <a:pPr marL="1943100" lvl="3"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Negative</a:t>
            </a:r>
          </a:p>
          <a:p>
            <a:pPr lvl="3"/>
            <a:endParaRPr lang="en-US" sz="1000" dirty="0">
              <a:latin typeface="Calibri" panose="020F0502020204030204" pitchFamily="34" charset="0"/>
              <a:cs typeface="Calibri" panose="020F0502020204030204" pitchFamily="34" charset="0"/>
            </a:endParaRPr>
          </a:p>
          <a:p>
            <a:pPr marL="1943100" lvl="3"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I do not know</a:t>
            </a:r>
          </a:p>
          <a:p>
            <a:pPr lvl="3"/>
            <a:endParaRPr lang="en-US" sz="1000" dirty="0">
              <a:latin typeface="Calibri" panose="020F0502020204030204" pitchFamily="34" charset="0"/>
              <a:cs typeface="Calibri" panose="020F0502020204030204" pitchFamily="34" charset="0"/>
            </a:endParaRP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Poll #3 – Bottom Line of Your School’s 21/22 Budget </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40151651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73825"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571500"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Create a trail of your work – versions</a:t>
            </a:r>
          </a:p>
          <a:p>
            <a:pPr marL="171450" indent="-171450">
              <a:buFont typeface="Arial" panose="020B0604020202020204" pitchFamily="34" charset="0"/>
              <a:buChar char="•"/>
            </a:pPr>
            <a:endParaRPr lang="en-US" sz="800" dirty="0">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Document Assumptions and share</a:t>
            </a:r>
          </a:p>
          <a:p>
            <a:pPr marL="171450" indent="-171450">
              <a:buFont typeface="Arial" panose="020B0604020202020204" pitchFamily="34" charset="0"/>
              <a:buChar char="•"/>
            </a:pPr>
            <a:endParaRPr lang="en-US" sz="800" dirty="0">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Keep your discipline to the end</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School Budget – Version Control</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25648815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Part of the way into School year</a:t>
            </a:r>
          </a:p>
          <a:p>
            <a:pPr marR="0" lvl="0" algn="l" defTabSz="914400" rtl="0" eaLnBrk="1" fontAlgn="auto" latinLnBrk="0" hangingPunct="1">
              <a:lnSpc>
                <a:spcPct val="90000"/>
              </a:lnSpc>
              <a:spcBef>
                <a:spcPts val="1000"/>
              </a:spcBef>
              <a:spcAft>
                <a:spcPts val="0"/>
              </a:spcAft>
              <a:buClrTx/>
              <a:buSzTx/>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Use months of Actuals to date</a:t>
            </a:r>
          </a:p>
          <a:p>
            <a:pPr marR="0" lvl="0" algn="l" defTabSz="914400" rtl="0" eaLnBrk="1" fontAlgn="auto" latinLnBrk="0" hangingPunct="1">
              <a:lnSpc>
                <a:spcPct val="90000"/>
              </a:lnSpc>
              <a:spcBef>
                <a:spcPts val="1000"/>
              </a:spcBef>
              <a:spcAft>
                <a:spcPts val="0"/>
              </a:spcAft>
              <a:buClrTx/>
              <a:buSzTx/>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Use remaining months’ Budgets to end of year</a:t>
            </a:r>
          </a:p>
          <a:p>
            <a:pPr marR="0" lvl="0" algn="l" defTabSz="914400" rtl="0" eaLnBrk="1" fontAlgn="auto" latinLnBrk="0" hangingPunct="1">
              <a:lnSpc>
                <a:spcPct val="90000"/>
              </a:lnSpc>
              <a:spcBef>
                <a:spcPts val="1000"/>
              </a:spcBef>
              <a:spcAft>
                <a:spcPts val="0"/>
              </a:spcAft>
              <a:buClrTx/>
              <a:buSzTx/>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Apply what you have learned about this year to those remaining budgeted months</a:t>
            </a:r>
          </a:p>
          <a:p>
            <a:pPr marR="0" lvl="0" algn="l" defTabSz="914400" rtl="0" eaLnBrk="1" fontAlgn="auto" latinLnBrk="0" hangingPunct="1">
              <a:lnSpc>
                <a:spcPct val="90000"/>
              </a:lnSpc>
              <a:spcBef>
                <a:spcPts val="1000"/>
              </a:spcBef>
              <a:spcAft>
                <a:spcPts val="0"/>
              </a:spcAft>
              <a:buClrTx/>
              <a:buSzTx/>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Points to status at 6/30</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School Budget - Reforecast</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621959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Immediately after one year Budget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Use current assumptions while fresh</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Solve issues that are too big for one year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First time reach for three years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Next time reach for five years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Cornerstone for next one year Budget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a:solidFill>
                  <a:prstClr val="black"/>
                </a:solidFill>
                <a:latin typeface="Calibri" panose="020F0502020204030204" pitchFamily="34" charset="0"/>
                <a:cs typeface="Calibri" panose="020F0502020204030204" pitchFamily="34" charset="0"/>
              </a:rPr>
              <a:t>Major Item Assumptions – Enrollment, Tuition, Salaries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a:solidFill>
                  <a:prstClr val="black"/>
                </a:solidFill>
                <a:latin typeface="Calibri" panose="020F0502020204030204" pitchFamily="34" charset="0"/>
                <a:cs typeface="Calibri" panose="020F0502020204030204" pitchFamily="34" charset="0"/>
              </a:rPr>
              <a:t>Lessor Item Assumptions – can be more blanket</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School Budget – Multi-Year</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5654425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algn="ctr"/>
            <a:r>
              <a:rPr lang="en-US" sz="4000"/>
              <a:t>Share an Example of the hardest financial number you have successfully predicted and how you succeeded</a:t>
            </a:r>
            <a:endParaRPr lang="en-US" sz="4000" dirty="0"/>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Breakout Session</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17479181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algn="ctr"/>
            <a:r>
              <a:rPr lang="en-US" sz="4000" dirty="0"/>
              <a:t>Share one Budget Success shared in your group</a:t>
            </a:r>
          </a:p>
          <a:p>
            <a:pPr algn="ctr"/>
            <a:endParaRPr lang="en-US" sz="4000" dirty="0"/>
          </a:p>
          <a:p>
            <a:pPr algn="ctr"/>
            <a:r>
              <a:rPr lang="en-US" sz="4000" dirty="0"/>
              <a:t>One More Time Let’s Stop and Discuss any Questions You Have</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Questions</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36365909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40575"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algn="ctr"/>
            <a:r>
              <a:rPr lang="en-US" sz="3200" dirty="0"/>
              <a:t>Thank you for spending this time with us today.</a:t>
            </a:r>
          </a:p>
          <a:p>
            <a:pPr algn="ctr"/>
            <a:endParaRPr lang="en-US" sz="1000" dirty="0"/>
          </a:p>
          <a:p>
            <a:pPr algn="ctr"/>
            <a:r>
              <a:rPr lang="en-US" sz="3200" dirty="0"/>
              <a:t>Please consider us as resources you can contact any time going forward.</a:t>
            </a:r>
          </a:p>
          <a:p>
            <a:pPr algn="ctr"/>
            <a:endParaRPr lang="en-US" sz="1000" dirty="0"/>
          </a:p>
          <a:p>
            <a:pPr algn="ctr"/>
            <a:r>
              <a:rPr lang="en-US" sz="3200" dirty="0"/>
              <a:t>Remember – the only bad question is one that is not asked.</a:t>
            </a:r>
          </a:p>
          <a:p>
            <a:pPr algn="ctr"/>
            <a:endParaRPr lang="en-US" sz="1000" dirty="0"/>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Continuous Learning About Finance &amp; Budget</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1545909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1943100" lvl="3"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I am a Principal</a:t>
            </a:r>
          </a:p>
          <a:p>
            <a:pPr lvl="3"/>
            <a:endParaRPr lang="en-US" sz="1000" dirty="0">
              <a:latin typeface="Calibri" panose="020F0502020204030204" pitchFamily="34" charset="0"/>
              <a:cs typeface="Calibri" panose="020F0502020204030204" pitchFamily="34" charset="0"/>
            </a:endParaRPr>
          </a:p>
          <a:p>
            <a:pPr marL="1943100" lvl="3"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I am a Teacher</a:t>
            </a:r>
          </a:p>
          <a:p>
            <a:pPr lvl="3"/>
            <a:endParaRPr lang="en-US" sz="1000" dirty="0">
              <a:latin typeface="Calibri" panose="020F0502020204030204" pitchFamily="34" charset="0"/>
              <a:cs typeface="Calibri" panose="020F0502020204030204" pitchFamily="34" charset="0"/>
            </a:endParaRPr>
          </a:p>
          <a:p>
            <a:pPr marL="1943100" lvl="3"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I am an Administrator</a:t>
            </a:r>
          </a:p>
          <a:p>
            <a:pPr lvl="3"/>
            <a:endParaRPr lang="en-US" sz="1000" dirty="0">
              <a:latin typeface="Calibri" panose="020F0502020204030204" pitchFamily="34" charset="0"/>
              <a:cs typeface="Calibri" panose="020F0502020204030204" pitchFamily="34" charset="0"/>
            </a:endParaRPr>
          </a:p>
          <a:p>
            <a:pPr marL="1943100" lvl="3"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I have another Role</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Poll #1 – My Current Roll</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39194717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203267" y="518472"/>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0" marR="0">
              <a:spcBef>
                <a:spcPts val="0"/>
              </a:spcBef>
              <a:spcAft>
                <a:spcPts val="0"/>
              </a:spcAft>
            </a:pPr>
            <a:r>
              <a:rPr lang="en-US" b="1" dirty="0">
                <a:solidFill>
                  <a:srgbClr val="9F2214"/>
                </a:solidFill>
                <a:effectLst/>
                <a:latin typeface="Calibri" panose="020F0502020204030204" pitchFamily="34" charset="0"/>
                <a:ea typeface="Calibri" panose="020F0502020204030204" pitchFamily="34" charset="0"/>
              </a:rPr>
              <a:t>			John Sullivan | Assist. Supt. for Financial Services</a:t>
            </a:r>
          </a:p>
          <a:p>
            <a:pPr marL="0" marR="0">
              <a:spcBef>
                <a:spcPts val="0"/>
              </a:spcBef>
              <a:spcAft>
                <a:spcPts val="0"/>
              </a:spcAft>
            </a:pPr>
            <a:r>
              <a:rPr lang="en-US" b="1" dirty="0">
                <a:solidFill>
                  <a:srgbClr val="003E54"/>
                </a:solidFill>
                <a:latin typeface="Calibri" panose="020F0502020204030204" pitchFamily="34" charset="0"/>
                <a:ea typeface="Calibri" panose="020F0502020204030204" pitchFamily="34" charset="0"/>
              </a:rPr>
              <a:t>			John.Sullivan@seattlearch.org</a:t>
            </a:r>
            <a:endParaRPr lang="en-US" dirty="0">
              <a:solidFill>
                <a:srgbClr val="003E54"/>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b="1" dirty="0">
                <a:solidFill>
                  <a:srgbClr val="44546A"/>
                </a:solidFill>
                <a:effectLst/>
                <a:latin typeface="Calibri" panose="020F0502020204030204" pitchFamily="34" charset="0"/>
                <a:ea typeface="Calibri" panose="020F0502020204030204" pitchFamily="34" charset="0"/>
              </a:rPr>
              <a:t>			Office for Catholic Schools | Archdiocese of Seattle</a:t>
            </a:r>
            <a:endParaRPr lang="en-US" dirty="0">
              <a:effectLst/>
              <a:latin typeface="Calibri" panose="020F0502020204030204" pitchFamily="34" charset="0"/>
              <a:ea typeface="Calibri" panose="020F0502020204030204" pitchFamily="34" charset="0"/>
            </a:endParaRPr>
          </a:p>
          <a:p>
            <a:pPr marL="0" marR="0">
              <a:spcBef>
                <a:spcPts val="0"/>
              </a:spcBef>
              <a:spcAft>
                <a:spcPts val="0"/>
              </a:spcAft>
            </a:pPr>
            <a:r>
              <a:rPr lang="en-US" b="1" dirty="0">
                <a:solidFill>
                  <a:srgbClr val="44546A"/>
                </a:solidFill>
                <a:effectLst/>
                <a:latin typeface="Calibri" panose="020F0502020204030204" pitchFamily="34" charset="0"/>
                <a:ea typeface="Calibri" panose="020F0502020204030204" pitchFamily="34" charset="0"/>
              </a:rPr>
              <a:t>			O:</a:t>
            </a:r>
            <a:r>
              <a:rPr lang="en-US" dirty="0">
                <a:solidFill>
                  <a:srgbClr val="44546A"/>
                </a:solidFill>
                <a:effectLst/>
                <a:latin typeface="Calibri" panose="020F0502020204030204" pitchFamily="34" charset="0"/>
                <a:ea typeface="Calibri" panose="020F0502020204030204" pitchFamily="34" charset="0"/>
              </a:rPr>
              <a:t> </a:t>
            </a:r>
            <a:r>
              <a:rPr lang="en-US" u="sng" dirty="0">
                <a:solidFill>
                  <a:srgbClr val="44546A"/>
                </a:solidFill>
                <a:effectLst/>
                <a:latin typeface="Calibri" panose="020F0502020204030204" pitchFamily="34" charset="0"/>
                <a:ea typeface="Calibri" panose="020F0502020204030204" pitchFamily="34" charset="0"/>
                <a:hlinkClick r:id="rId2"/>
              </a:rPr>
              <a:t>206-382-4860</a:t>
            </a:r>
            <a:r>
              <a:rPr lang="en-US" b="1" dirty="0">
                <a:solidFill>
                  <a:srgbClr val="44546A"/>
                </a:solidFill>
                <a:effectLst/>
                <a:latin typeface="Calibri" panose="020F0502020204030204" pitchFamily="34" charset="0"/>
                <a:ea typeface="Calibri" panose="020F0502020204030204" pitchFamily="34" charset="0"/>
              </a:rPr>
              <a:t> | M:</a:t>
            </a:r>
            <a:r>
              <a:rPr lang="en-US" dirty="0">
                <a:solidFill>
                  <a:srgbClr val="44546A"/>
                </a:solidFill>
                <a:effectLst/>
                <a:latin typeface="Calibri" panose="020F0502020204030204" pitchFamily="34" charset="0"/>
                <a:ea typeface="Calibri" panose="020F0502020204030204" pitchFamily="34" charset="0"/>
              </a:rPr>
              <a:t> </a:t>
            </a:r>
            <a:r>
              <a:rPr lang="en-US" u="sng" dirty="0">
                <a:solidFill>
                  <a:srgbClr val="44546A"/>
                </a:solidFill>
                <a:effectLst/>
                <a:latin typeface="Calibri" panose="020F0502020204030204" pitchFamily="34" charset="0"/>
                <a:ea typeface="Calibri" panose="020F0502020204030204" pitchFamily="34" charset="0"/>
                <a:hlinkClick r:id="rId3"/>
              </a:rPr>
              <a:t>206-702-4525</a:t>
            </a:r>
            <a:endParaRPr lang="en-US" u="sng" dirty="0">
              <a:solidFill>
                <a:srgbClr val="44546A"/>
              </a:solidFill>
              <a:latin typeface="Calibri" panose="020F0502020204030204" pitchFamily="34" charset="0"/>
              <a:ea typeface="Calibri" panose="020F0502020204030204" pitchFamily="34" charset="0"/>
            </a:endParaRPr>
          </a:p>
          <a:p>
            <a:pPr marL="0" marR="0">
              <a:spcBef>
                <a:spcPts val="0"/>
              </a:spcBef>
              <a:spcAft>
                <a:spcPts val="0"/>
              </a:spcAft>
            </a:pPr>
            <a:endParaRPr lang="en-US" u="sng" dirty="0">
              <a:solidFill>
                <a:srgbClr val="44546A"/>
              </a:solidFill>
              <a:latin typeface="Calibri" panose="020F0502020204030204" pitchFamily="34" charset="0"/>
              <a:ea typeface="Calibri" panose="020F0502020204030204" pitchFamily="34" charset="0"/>
            </a:endParaRPr>
          </a:p>
          <a:p>
            <a:pPr marL="0" marR="0" algn="ctr">
              <a:spcBef>
                <a:spcPts val="0"/>
              </a:spcBef>
              <a:spcAft>
                <a:spcPts val="0"/>
              </a:spcAft>
            </a:pPr>
            <a:endParaRPr lang="en-US" u="sng" dirty="0">
              <a:solidFill>
                <a:srgbClr val="44546A"/>
              </a:solidFill>
              <a:latin typeface="Calibri" panose="020F0502020204030204" pitchFamily="34" charset="0"/>
              <a:ea typeface="Calibri" panose="020F0502020204030204" pitchFamily="34" charset="0"/>
            </a:endParaRPr>
          </a:p>
          <a:p>
            <a:pPr marL="0" marR="0" algn="ctr">
              <a:spcBef>
                <a:spcPts val="0"/>
              </a:spcBef>
              <a:spcAft>
                <a:spcPts val="0"/>
              </a:spcAft>
            </a:pPr>
            <a:endParaRPr lang="en-US" sz="1800" u="sng" dirty="0">
              <a:solidFill>
                <a:srgbClr val="44546A"/>
              </a:solidFill>
              <a:effectLst/>
              <a:latin typeface="Calibri" panose="020F0502020204030204" pitchFamily="34" charset="0"/>
              <a:ea typeface="Calibri" panose="020F0502020204030204" pitchFamily="34" charset="0"/>
            </a:endParaRPr>
          </a:p>
          <a:p>
            <a:pPr marL="0" marR="0" algn="ctr">
              <a:spcBef>
                <a:spcPts val="0"/>
              </a:spcBef>
              <a:spcAft>
                <a:spcPts val="0"/>
              </a:spcAft>
            </a:pPr>
            <a:endParaRPr lang="en-US" sz="1800" dirty="0">
              <a:effectLst/>
              <a:latin typeface="Calibri" panose="020F0502020204030204" pitchFamily="34" charset="0"/>
              <a:ea typeface="Calibri" panose="020F0502020204030204" pitchFamily="34" charset="0"/>
            </a:endParaRP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4"/>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6186"/>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Contact Information</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497670"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
        <p:nvSpPr>
          <p:cNvPr id="8" name="TextBox 7">
            <a:extLst>
              <a:ext uri="{FF2B5EF4-FFF2-40B4-BE49-F238E27FC236}">
                <a16:creationId xmlns:a16="http://schemas.microsoft.com/office/drawing/2014/main" id="{2A6C4C5D-1CA5-4E06-A0C2-CC649C0EBC28}"/>
              </a:ext>
            </a:extLst>
          </p:cNvPr>
          <p:cNvSpPr txBox="1"/>
          <p:nvPr/>
        </p:nvSpPr>
        <p:spPr>
          <a:xfrm>
            <a:off x="1174792" y="2889329"/>
            <a:ext cx="6788359" cy="1200329"/>
          </a:xfrm>
          <a:prstGeom prst="rect">
            <a:avLst/>
          </a:prstGeom>
          <a:noFill/>
        </p:spPr>
        <p:txBody>
          <a:bodyPr wrap="square" anchor="ctr">
            <a:spAutoFit/>
          </a:bodyPr>
          <a:lstStyle/>
          <a:p>
            <a:pPr marL="0" marR="0">
              <a:spcBef>
                <a:spcPts val="0"/>
              </a:spcBef>
              <a:spcAft>
                <a:spcPts val="0"/>
              </a:spcAft>
            </a:pPr>
            <a:r>
              <a:rPr lang="en-US" sz="1600" b="1" dirty="0">
                <a:solidFill>
                  <a:srgbClr val="9F2214"/>
                </a:solidFill>
                <a:effectLst/>
                <a:latin typeface="Calibri" panose="020F0502020204030204" pitchFamily="34" charset="0"/>
                <a:ea typeface="Calibri" panose="020F0502020204030204" pitchFamily="34" charset="0"/>
              </a:rPr>
              <a:t>	</a:t>
            </a:r>
            <a:r>
              <a:rPr lang="en-US" b="1" dirty="0">
                <a:solidFill>
                  <a:srgbClr val="9F2214"/>
                </a:solidFill>
                <a:effectLst/>
                <a:latin typeface="Calibri" panose="020F0502020204030204" pitchFamily="34" charset="0"/>
                <a:ea typeface="Calibri" panose="020F0502020204030204" pitchFamily="34" charset="0"/>
              </a:rPr>
              <a:t>KELLY SURAPANENI | Coordinator of Leadership Development</a:t>
            </a:r>
          </a:p>
          <a:p>
            <a:pPr marL="0" marR="0">
              <a:spcBef>
                <a:spcPts val="0"/>
              </a:spcBef>
              <a:spcAft>
                <a:spcPts val="0"/>
              </a:spcAft>
            </a:pPr>
            <a:r>
              <a:rPr lang="en-US" b="1" dirty="0">
                <a:solidFill>
                  <a:srgbClr val="9F2214"/>
                </a:solidFill>
                <a:latin typeface="Calibri" panose="020F0502020204030204" pitchFamily="34" charset="0"/>
                <a:ea typeface="Calibri" panose="020F0502020204030204" pitchFamily="34" charset="0"/>
              </a:rPr>
              <a:t>	</a:t>
            </a:r>
            <a:r>
              <a:rPr lang="en-US" b="1" dirty="0">
                <a:solidFill>
                  <a:srgbClr val="003E54"/>
                </a:solidFill>
                <a:effectLst/>
                <a:latin typeface="Calibri" panose="020F0502020204030204" pitchFamily="34" charset="0"/>
                <a:ea typeface="Calibri" panose="020F0502020204030204" pitchFamily="34" charset="0"/>
              </a:rPr>
              <a:t>Kelly.Surapaneni@seattlearch.org</a:t>
            </a:r>
          </a:p>
          <a:p>
            <a:pPr marL="0" marR="0">
              <a:spcBef>
                <a:spcPts val="0"/>
              </a:spcBef>
              <a:spcAft>
                <a:spcPts val="0"/>
              </a:spcAft>
            </a:pPr>
            <a:r>
              <a:rPr lang="en-US" b="1" dirty="0">
                <a:solidFill>
                  <a:srgbClr val="004F67"/>
                </a:solidFill>
                <a:effectLst/>
                <a:latin typeface="Calibri" panose="020F0502020204030204" pitchFamily="34" charset="0"/>
                <a:ea typeface="Calibri" panose="020F0502020204030204" pitchFamily="34" charset="0"/>
              </a:rPr>
              <a:t>	Office for Catholic Schools | Archdiocese of Seattle</a:t>
            </a:r>
            <a:endParaRPr lang="en-US" dirty="0">
              <a:effectLst/>
              <a:latin typeface="Calibri" panose="020F0502020204030204" pitchFamily="34" charset="0"/>
              <a:ea typeface="Calibri" panose="020F0502020204030204" pitchFamily="34" charset="0"/>
            </a:endParaRPr>
          </a:p>
          <a:p>
            <a:pPr marL="0" marR="0">
              <a:spcBef>
                <a:spcPts val="0"/>
              </a:spcBef>
              <a:spcAft>
                <a:spcPts val="0"/>
              </a:spcAft>
            </a:pPr>
            <a:r>
              <a:rPr lang="en-US" b="1" dirty="0">
                <a:solidFill>
                  <a:srgbClr val="004F67"/>
                </a:solidFill>
                <a:effectLst/>
                <a:latin typeface="Calibri" panose="020F0502020204030204" pitchFamily="34" charset="0"/>
                <a:ea typeface="Calibri" panose="020F0502020204030204" pitchFamily="34" charset="0"/>
              </a:rPr>
              <a:t>	O:</a:t>
            </a:r>
            <a:r>
              <a:rPr lang="en-US" dirty="0">
                <a:solidFill>
                  <a:srgbClr val="004F67"/>
                </a:solidFill>
                <a:effectLst/>
                <a:latin typeface="Calibri" panose="020F0502020204030204" pitchFamily="34" charset="0"/>
                <a:ea typeface="Calibri" panose="020F0502020204030204" pitchFamily="34" charset="0"/>
              </a:rPr>
              <a:t>  </a:t>
            </a:r>
            <a:r>
              <a:rPr lang="en-US" u="sng" dirty="0">
                <a:solidFill>
                  <a:srgbClr val="004F67"/>
                </a:solidFill>
                <a:effectLst/>
                <a:latin typeface="Calibri" panose="020F0502020204030204" pitchFamily="34" charset="0"/>
                <a:ea typeface="Calibri" panose="020F0502020204030204" pitchFamily="34" charset="0"/>
                <a:hlinkClick r:id="rId5"/>
              </a:rPr>
              <a:t>206-382-4859</a:t>
            </a:r>
            <a:r>
              <a:rPr lang="en-US" dirty="0">
                <a:solidFill>
                  <a:srgbClr val="004F67"/>
                </a:solidFill>
                <a:effectLst/>
                <a:latin typeface="Calibri" panose="020F0502020204030204" pitchFamily="34" charset="0"/>
                <a:ea typeface="Calibri" panose="020F0502020204030204" pitchFamily="34" charset="0"/>
              </a:rPr>
              <a:t> </a:t>
            </a:r>
            <a:r>
              <a:rPr lang="en-US" b="1" dirty="0">
                <a:solidFill>
                  <a:srgbClr val="004F67"/>
                </a:solidFill>
                <a:effectLst/>
                <a:latin typeface="Calibri" panose="020F0502020204030204" pitchFamily="34" charset="0"/>
                <a:ea typeface="Calibri" panose="020F0502020204030204" pitchFamily="34" charset="0"/>
              </a:rPr>
              <a:t>| M:  </a:t>
            </a:r>
            <a:r>
              <a:rPr lang="en-US" u="sng" dirty="0">
                <a:solidFill>
                  <a:srgbClr val="004F67"/>
                </a:solidFill>
                <a:effectLst/>
                <a:latin typeface="Calibri" panose="020F0502020204030204" pitchFamily="34" charset="0"/>
                <a:ea typeface="Calibri" panose="020F0502020204030204" pitchFamily="34" charset="0"/>
                <a:hlinkClick r:id="rId6"/>
              </a:rPr>
              <a:t>617-233-9993</a:t>
            </a:r>
            <a:endParaRPr lang="en-US"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1670349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HOW TO CLAIM CLOCK HOURS: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After the conclusion of the training, please claim clock hours by taking the following steps: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Please access pdEnroller online: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Creating or Activating pdEnroller Teacher Accounts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All teachers and administrators should create their pdEnroller user account, if they do not already have one or 	have not activated it yet: </a:t>
            </a:r>
            <a:r>
              <a:rPr kumimoji="0" lang="en-US"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https://www.pdenroller.org/welcome</a:t>
            </a:r>
            <a:endParaRPr kumimoji="0" lang="en-US"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For instructions on how participants request clock hours with a claim code at the conclusion of an event,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click here.</a:t>
            </a:r>
            <a:r>
              <a:rPr kumimoji="0" lang="en-US"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Your Clock Hours Claim Code for Budgeting and Finance for Catholic School Leaders – February 11, 2022 is: 	</a:t>
            </a:r>
            <a:r>
              <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STJ-H21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Clock hours earned through pdEnroller will be automatically uploaded to E-Certification!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Should questions arise regarding your claim for clock hours, please contact Lisa O’Leary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lisa.oleary@seattlearch.org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(206) 382-4843</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4"/>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2570793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457200" indent="-457200" algn="ctr">
              <a:buFont typeface="Arial" panose="020B0604020202020204" pitchFamily="34" charset="0"/>
              <a:buChar char="•"/>
            </a:pPr>
            <a:r>
              <a:rPr lang="en-US" sz="3200" dirty="0"/>
              <a:t>My plan is to take a 10 min. break at the top of the hour (10am and 11am).</a:t>
            </a:r>
          </a:p>
          <a:p>
            <a:pPr marL="171450" indent="-171450" algn="ctr">
              <a:buFont typeface="Arial" panose="020B0604020202020204" pitchFamily="34" charset="0"/>
              <a:buChar char="•"/>
            </a:pPr>
            <a:endParaRPr lang="en-US" sz="1000" dirty="0"/>
          </a:p>
          <a:p>
            <a:pPr marL="457200" indent="-457200" algn="ctr">
              <a:buFont typeface="Arial" panose="020B0604020202020204" pitchFamily="34" charset="0"/>
              <a:buChar char="•"/>
            </a:pPr>
            <a:r>
              <a:rPr lang="en-US" sz="3200" dirty="0"/>
              <a:t>We will have a few polls during our session</a:t>
            </a:r>
          </a:p>
          <a:p>
            <a:pPr marL="171450" indent="-171450" algn="ctr">
              <a:buFont typeface="Arial" panose="020B0604020202020204" pitchFamily="34" charset="0"/>
              <a:buChar char="•"/>
            </a:pPr>
            <a:endParaRPr lang="en-US" sz="1000" dirty="0"/>
          </a:p>
          <a:p>
            <a:pPr marL="457200" indent="-457200" algn="ctr">
              <a:buFont typeface="Arial" panose="020B0604020202020204" pitchFamily="34" charset="0"/>
              <a:buChar char="•"/>
            </a:pPr>
            <a:r>
              <a:rPr lang="en-US" sz="3200" dirty="0"/>
              <a:t>We will have one or two break out sessions depending on how we get through the  material.</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1524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Plan for our time together today</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489723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64820" y="518472"/>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457200"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Please raise any question as soon as you are aware of it </a:t>
            </a:r>
          </a:p>
          <a:p>
            <a:r>
              <a:rPr lang="en-US" sz="2800" dirty="0">
                <a:latin typeface="Calibri" panose="020F0502020204030204" pitchFamily="34" charset="0"/>
                <a:cs typeface="Calibri" panose="020F0502020204030204" pitchFamily="34" charset="0"/>
              </a:rPr>
              <a:t>		-  In the Chat</a:t>
            </a:r>
          </a:p>
          <a:p>
            <a:r>
              <a:rPr lang="en-US" sz="2800" dirty="0">
                <a:latin typeface="Calibri" panose="020F0502020204030204" pitchFamily="34" charset="0"/>
                <a:cs typeface="Calibri" panose="020F0502020204030204" pitchFamily="34" charset="0"/>
              </a:rPr>
              <a:t>		-  Raise your hand – electronic or real</a:t>
            </a:r>
          </a:p>
          <a:p>
            <a:r>
              <a:rPr lang="en-US" sz="2800" dirty="0">
                <a:latin typeface="Calibri" panose="020F0502020204030204" pitchFamily="34" charset="0"/>
                <a:cs typeface="Calibri" panose="020F0502020204030204" pitchFamily="34" charset="0"/>
              </a:rPr>
              <a:t>		-  Speak up</a:t>
            </a:r>
          </a:p>
          <a:p>
            <a:endParaRPr lang="en-US" sz="10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Please put at least one question in the chat you have now on School Finance and Budget</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15240" y="0"/>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 Requests of Our Group Today</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278129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73825" y="518472"/>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r>
              <a:rPr lang="en-US" sz="4000" dirty="0"/>
              <a:t>I. School Finance and Budgeting 				     Concepts</a:t>
            </a:r>
          </a:p>
          <a:p>
            <a:pPr algn="ctr"/>
            <a:endParaRPr lang="en-US" sz="1000" dirty="0"/>
          </a:p>
          <a:p>
            <a:r>
              <a:rPr lang="en-US" sz="4000" dirty="0"/>
              <a:t>II. School Financial Reporting</a:t>
            </a:r>
          </a:p>
          <a:p>
            <a:pPr algn="ctr"/>
            <a:endParaRPr lang="en-US" sz="1000" dirty="0"/>
          </a:p>
          <a:p>
            <a:r>
              <a:rPr lang="en-US" sz="4000" dirty="0"/>
              <a:t>III. Creating a Quality School Budget</a:t>
            </a:r>
          </a:p>
          <a:p>
            <a:r>
              <a:rPr lang="en-US" sz="4000" dirty="0"/>
              <a:t> </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Finance &amp; Budget Program Outline</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3261196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57200"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457200" indent="-457200">
              <a:buFont typeface="Arial" panose="020B0604020202020204" pitchFamily="34" charset="0"/>
              <a:buChar char="•"/>
            </a:pPr>
            <a:endParaRPr lang="en-US" sz="10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3200" dirty="0">
                <a:latin typeface="Calibri" panose="020F0502020204030204" pitchFamily="34" charset="0"/>
                <a:cs typeface="Calibri" panose="020F0502020204030204" pitchFamily="34" charset="0"/>
              </a:rPr>
              <a:t>More a function of common sense than feeling like a foreign language</a:t>
            </a:r>
          </a:p>
          <a:p>
            <a:endParaRPr lang="en-US" sz="10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3200" dirty="0">
                <a:latin typeface="Calibri" panose="020F0502020204030204" pitchFamily="34" charset="0"/>
                <a:cs typeface="Calibri" panose="020F0502020204030204" pitchFamily="34" charset="0"/>
              </a:rPr>
              <a:t>If it is not helping you manage –                 	Ask Questions</a:t>
            </a:r>
          </a:p>
          <a:p>
            <a:endParaRPr lang="en-US" sz="10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3200" dirty="0">
                <a:latin typeface="Calibri" panose="020F0502020204030204" pitchFamily="34" charset="0"/>
                <a:cs typeface="Calibri" panose="020F0502020204030204" pitchFamily="34" charset="0"/>
              </a:rPr>
              <a:t>The only bad questions are the ones you do not ask</a:t>
            </a:r>
          </a:p>
          <a:p>
            <a:endParaRPr lang="en-US" sz="3200" dirty="0">
              <a:latin typeface="Calibri" panose="020F0502020204030204" pitchFamily="34" charset="0"/>
              <a:cs typeface="Calibri" panose="020F0502020204030204" pitchFamily="34" charset="0"/>
            </a:endParaRP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 School Finance and Budgeting is not Rocket Science</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3957000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3E54"/>
        </a:solidFill>
        <a:effectLst/>
      </p:bgPr>
    </p:bg>
    <p:spTree>
      <p:nvGrpSpPr>
        <p:cNvPr id="1" name=""/>
        <p:cNvGrpSpPr/>
        <p:nvPr/>
      </p:nvGrpSpPr>
      <p:grpSpPr>
        <a:xfrm>
          <a:off x="0" y="0"/>
          <a:ext cx="0" cy="0"/>
          <a:chOff x="0" y="0"/>
          <a:chExt cx="0" cy="0"/>
        </a:xfrm>
      </p:grpSpPr>
      <p:sp>
        <p:nvSpPr>
          <p:cNvPr id="2" name="Google Shape;10;p2">
            <a:extLst>
              <a:ext uri="{FF2B5EF4-FFF2-40B4-BE49-F238E27FC236}">
                <a16:creationId xmlns:a16="http://schemas.microsoft.com/office/drawing/2014/main" id="{E17388BB-2D20-DE46-A538-3B807C7495D9}"/>
              </a:ext>
            </a:extLst>
          </p:cNvPr>
          <p:cNvSpPr/>
          <p:nvPr/>
        </p:nvSpPr>
        <p:spPr>
          <a:xfrm rot="10800000" flipV="1">
            <a:off x="440575" y="500569"/>
            <a:ext cx="8229600" cy="4233672"/>
          </a:xfrm>
          <a:prstGeom prst="round1Rect">
            <a:avLst>
              <a:gd name="adj" fmla="val 14781"/>
            </a:avLst>
          </a:prstGeom>
          <a:solidFill>
            <a:schemeClr val="bg1"/>
          </a:solidFill>
          <a:ln>
            <a:noFill/>
          </a:ln>
        </p:spPr>
        <p:txBody>
          <a:bodyPr spcFirstLastPara="1" wrap="square" lIns="91425" tIns="91425" rIns="91425" bIns="91425" anchor="ctr" anchorCtr="0">
            <a:noAutofit/>
          </a:bodyPr>
          <a:lstStyle/>
          <a:p>
            <a:pPr marL="457200" indent="-457200">
              <a:buFont typeface="Arial" panose="020B0604020202020204" pitchFamily="34" charset="0"/>
              <a:buChar char="•"/>
            </a:pPr>
            <a:r>
              <a:rPr lang="en-US" sz="3200" dirty="0">
                <a:latin typeface="Calibri" panose="020F0502020204030204" pitchFamily="34" charset="0"/>
                <a:cs typeface="Calibri" panose="020F0502020204030204" pitchFamily="34" charset="0"/>
              </a:rPr>
              <a:t>Pastor</a:t>
            </a:r>
          </a:p>
          <a:p>
            <a:pPr marL="457200" indent="-457200">
              <a:buFont typeface="Arial" panose="020B0604020202020204" pitchFamily="34" charset="0"/>
              <a:buChar char="•"/>
            </a:pPr>
            <a:r>
              <a:rPr lang="en-US" sz="3200" dirty="0">
                <a:latin typeface="Calibri" panose="020F0502020204030204" pitchFamily="34" charset="0"/>
                <a:cs typeface="Calibri" panose="020F0502020204030204" pitchFamily="34" charset="0"/>
              </a:rPr>
              <a:t>PAA</a:t>
            </a:r>
          </a:p>
          <a:p>
            <a:pPr marL="457200" indent="-457200">
              <a:buFont typeface="Arial" panose="020B0604020202020204" pitchFamily="34" charset="0"/>
              <a:buChar char="•"/>
            </a:pPr>
            <a:r>
              <a:rPr lang="en-US" sz="3200" dirty="0">
                <a:latin typeface="Calibri" panose="020F0502020204030204" pitchFamily="34" charset="0"/>
                <a:cs typeface="Calibri" panose="020F0502020204030204" pitchFamily="34" charset="0"/>
              </a:rPr>
              <a:t>Business Manager</a:t>
            </a:r>
          </a:p>
          <a:p>
            <a:pPr marL="457200" indent="-457200">
              <a:buFont typeface="Arial" panose="020B0604020202020204" pitchFamily="34" charset="0"/>
              <a:buChar char="•"/>
            </a:pPr>
            <a:r>
              <a:rPr lang="en-US" sz="3200" dirty="0">
                <a:latin typeface="Calibri" panose="020F0502020204030204" pitchFamily="34" charset="0"/>
                <a:cs typeface="Calibri" panose="020F0502020204030204" pitchFamily="34" charset="0"/>
              </a:rPr>
              <a:t>Bookkeeper</a:t>
            </a:r>
          </a:p>
          <a:p>
            <a:pPr marL="457200" indent="-457200">
              <a:buFont typeface="Arial" panose="020B0604020202020204" pitchFamily="34" charset="0"/>
              <a:buChar char="•"/>
            </a:pPr>
            <a:r>
              <a:rPr lang="en-US" sz="3200" dirty="0">
                <a:latin typeface="Calibri" panose="020F0502020204030204" pitchFamily="34" charset="0"/>
                <a:cs typeface="Calibri" panose="020F0502020204030204" pitchFamily="34" charset="0"/>
              </a:rPr>
              <a:t>Parish &amp; School Staff</a:t>
            </a:r>
          </a:p>
          <a:p>
            <a:pPr marL="457200" indent="-457200">
              <a:buFont typeface="Arial" panose="020B0604020202020204" pitchFamily="34" charset="0"/>
              <a:buChar char="•"/>
            </a:pPr>
            <a:r>
              <a:rPr lang="en-US" sz="3200" dirty="0">
                <a:latin typeface="Calibri" panose="020F0502020204030204" pitchFamily="34" charset="0"/>
                <a:cs typeface="Calibri" panose="020F0502020204030204" pitchFamily="34" charset="0"/>
              </a:rPr>
              <a:t>School Commission</a:t>
            </a:r>
          </a:p>
          <a:p>
            <a:pPr marL="457200" indent="-457200">
              <a:buFont typeface="Arial" panose="020B0604020202020204" pitchFamily="34" charset="0"/>
              <a:buChar char="•"/>
            </a:pPr>
            <a:r>
              <a:rPr lang="en-US" sz="3200" dirty="0">
                <a:latin typeface="Calibri" panose="020F0502020204030204" pitchFamily="34" charset="0"/>
                <a:cs typeface="Calibri" panose="020F0502020204030204" pitchFamily="34" charset="0"/>
              </a:rPr>
              <a:t>Parish Finance Council</a:t>
            </a:r>
          </a:p>
          <a:p>
            <a:pPr marL="457200" indent="-457200">
              <a:buFont typeface="Arial" panose="020B0604020202020204" pitchFamily="34" charset="0"/>
              <a:buChar char="•"/>
            </a:pPr>
            <a:r>
              <a:rPr lang="en-US" sz="3200" dirty="0">
                <a:latin typeface="Calibri" panose="020F0502020204030204" pitchFamily="34" charset="0"/>
                <a:cs typeface="Calibri" panose="020F0502020204030204" pitchFamily="34" charset="0"/>
              </a:rPr>
              <a:t>Office of Catholic Schools (All of us !)</a:t>
            </a:r>
          </a:p>
        </p:txBody>
      </p:sp>
      <p:sp>
        <p:nvSpPr>
          <p:cNvPr id="3" name="Freeform 2">
            <a:extLst>
              <a:ext uri="{FF2B5EF4-FFF2-40B4-BE49-F238E27FC236}">
                <a16:creationId xmlns:a16="http://schemas.microsoft.com/office/drawing/2014/main" id="{48BF0E92-3150-BE40-9237-C0BFF490E2F4}"/>
              </a:ext>
            </a:extLst>
          </p:cNvPr>
          <p:cNvSpPr/>
          <p:nvPr/>
        </p:nvSpPr>
        <p:spPr>
          <a:xfrm>
            <a:off x="7501735" y="3508730"/>
            <a:ext cx="1201690" cy="1225512"/>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182880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1828800" y="0"/>
                </a:moveTo>
                <a:lnTo>
                  <a:pt x="1828800" y="1828800"/>
                </a:lnTo>
                <a:lnTo>
                  <a:pt x="0" y="1828800"/>
                </a:lnTo>
                <a:cubicBezTo>
                  <a:pt x="0" y="818782"/>
                  <a:pt x="818782" y="0"/>
                  <a:pt x="1828800" y="0"/>
                </a:cubicBezTo>
                <a:close/>
              </a:path>
            </a:pathLst>
          </a:custGeom>
          <a:solidFill>
            <a:srgbClr val="003E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 company name&#10;&#10;Description automatically generated">
            <a:extLst>
              <a:ext uri="{FF2B5EF4-FFF2-40B4-BE49-F238E27FC236}">
                <a16:creationId xmlns:a16="http://schemas.microsoft.com/office/drawing/2014/main" id="{BEE2DDE1-2A4A-3745-8B10-A2421EA11B86}"/>
              </a:ext>
            </a:extLst>
          </p:cNvPr>
          <p:cNvPicPr>
            <a:picLocks noChangeAspect="1"/>
          </p:cNvPicPr>
          <p:nvPr/>
        </p:nvPicPr>
        <p:blipFill>
          <a:blip r:embed="rId2"/>
          <a:stretch>
            <a:fillRect/>
          </a:stretch>
        </p:blipFill>
        <p:spPr>
          <a:xfrm>
            <a:off x="7846722" y="3525554"/>
            <a:ext cx="906287" cy="1226590"/>
          </a:xfrm>
          <a:prstGeom prst="rect">
            <a:avLst/>
          </a:prstGeom>
        </p:spPr>
      </p:pic>
      <p:sp>
        <p:nvSpPr>
          <p:cNvPr id="5" name="Rectangle 4">
            <a:extLst>
              <a:ext uri="{FF2B5EF4-FFF2-40B4-BE49-F238E27FC236}">
                <a16:creationId xmlns:a16="http://schemas.microsoft.com/office/drawing/2014/main" id="{2C9624A1-5370-E347-B5EA-841393CFB284}"/>
              </a:ext>
            </a:extLst>
          </p:cNvPr>
          <p:cNvSpPr/>
          <p:nvPr/>
        </p:nvSpPr>
        <p:spPr>
          <a:xfrm>
            <a:off x="0" y="5925"/>
            <a:ext cx="9128760" cy="641444"/>
          </a:xfrm>
          <a:prstGeom prst="rect">
            <a:avLst/>
          </a:prstGeom>
          <a:solidFill>
            <a:srgbClr val="E07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Finance and Budget is a Matter of Relationships</a:t>
            </a:r>
          </a:p>
        </p:txBody>
      </p:sp>
      <p:sp>
        <p:nvSpPr>
          <p:cNvPr id="6" name="Google Shape;15;p2">
            <a:extLst>
              <a:ext uri="{FF2B5EF4-FFF2-40B4-BE49-F238E27FC236}">
                <a16:creationId xmlns:a16="http://schemas.microsoft.com/office/drawing/2014/main" id="{20F13BA4-3904-B641-AF5B-DDE5D4B0B8C3}"/>
              </a:ext>
            </a:extLst>
          </p:cNvPr>
          <p:cNvSpPr txBox="1">
            <a:spLocks/>
          </p:cNvSpPr>
          <p:nvPr/>
        </p:nvSpPr>
        <p:spPr>
          <a:xfrm>
            <a:off x="563879" y="976503"/>
            <a:ext cx="8255339" cy="64144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75000"/>
              </a:lnSpc>
              <a:spcBef>
                <a:spcPts val="0"/>
              </a:spcBef>
              <a:spcAft>
                <a:spcPts val="0"/>
              </a:spcAft>
              <a:buClr>
                <a:srgbClr val="000000"/>
              </a:buClr>
              <a:buFont typeface="Arial"/>
              <a:buNone/>
              <a:defRPr sz="6000" b="1" i="0" u="none" strike="noStrike" cap="none">
                <a:solidFill>
                  <a:schemeClr val="bg1"/>
                </a:solidFill>
                <a:latin typeface="Gotham Bold" pitchFamily="2" charset="0"/>
                <a:ea typeface="Arial"/>
                <a:cs typeface="Gotham Bold" pitchFamily="2" charset="0"/>
                <a:sym typeface="Arial"/>
              </a:defRPr>
            </a:lvl1pPr>
            <a:lvl2pPr marR="0" lvl="1"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6000" b="0" i="0" u="none" strike="noStrike" cap="none">
                <a:solidFill>
                  <a:srgbClr val="000000"/>
                </a:solidFill>
                <a:latin typeface="Arial"/>
                <a:ea typeface="Arial"/>
                <a:cs typeface="Arial"/>
                <a:sym typeface="Arial"/>
              </a:defRPr>
            </a:lvl9pPr>
          </a:lstStyle>
          <a:p>
            <a:pPr algn="l"/>
            <a:endParaRPr lang="en-US" sz="3200" dirty="0"/>
          </a:p>
        </p:txBody>
      </p:sp>
    </p:spTree>
    <p:extLst>
      <p:ext uri="{BB962C8B-B14F-4D97-AF65-F5344CB8AC3E}">
        <p14:creationId xmlns:p14="http://schemas.microsoft.com/office/powerpoint/2010/main" val="2301865868"/>
      </p:ext>
    </p:extLst>
  </p:cSld>
  <p:clrMapOvr>
    <a:masterClrMapping/>
  </p:clrMapOvr>
</p:sld>
</file>

<file path=ppt/theme/theme1.xml><?xml version="1.0" encoding="utf-8"?>
<a:theme xmlns:a="http://schemas.openxmlformats.org/drawingml/2006/main" name="Office Theme">
  <a:themeElements>
    <a:clrScheme name="ASCS 1">
      <a:dk1>
        <a:srgbClr val="000000"/>
      </a:dk1>
      <a:lt1>
        <a:srgbClr val="FFFFFF"/>
      </a:lt1>
      <a:dk2>
        <a:srgbClr val="44546A"/>
      </a:dk2>
      <a:lt2>
        <a:srgbClr val="E7E6E6"/>
      </a:lt2>
      <a:accent1>
        <a:srgbClr val="003E53"/>
      </a:accent1>
      <a:accent2>
        <a:srgbClr val="D67601"/>
      </a:accent2>
      <a:accent3>
        <a:srgbClr val="9F2214"/>
      </a:accent3>
      <a:accent4>
        <a:srgbClr val="786C63"/>
      </a:accent4>
      <a:accent5>
        <a:srgbClr val="CBC3BA"/>
      </a:accent5>
      <a:accent6>
        <a:srgbClr val="DF7B00"/>
      </a:accent6>
      <a:hlink>
        <a:srgbClr val="003E53"/>
      </a:hlink>
      <a:folHlink>
        <a:srgbClr val="9F2214"/>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S_PowerPoint_Template [Read-Only]" id="{3C09D951-507C-4AEA-84B6-F93B0EE62854}" vid="{A9FC3416-62E4-4656-8AF3-B7D86DCCBB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6CFDF45816A3D49A0B44B04E3A1E923" ma:contentTypeVersion="13" ma:contentTypeDescription="Create a new document." ma:contentTypeScope="" ma:versionID="b619a8c0cdcbdd5e316cc557725d08b5">
  <xsd:schema xmlns:xsd="http://www.w3.org/2001/XMLSchema" xmlns:xs="http://www.w3.org/2001/XMLSchema" xmlns:p="http://schemas.microsoft.com/office/2006/metadata/properties" xmlns:ns2="e7087da9-0847-49ed-bef1-983182d2c03b" xmlns:ns3="98169082-a3e2-49e6-b7e6-d80610311c63" targetNamespace="http://schemas.microsoft.com/office/2006/metadata/properties" ma:root="true" ma:fieldsID="84a9ab613b6d5e040c32a52725b39f82" ns2:_="" ns3:_="">
    <xsd:import namespace="e7087da9-0847-49ed-bef1-983182d2c03b"/>
    <xsd:import namespace="98169082-a3e2-49e6-b7e6-d80610311c6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087da9-0847-49ed-bef1-983182d2c0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169082-a3e2-49e6-b7e6-d80610311c6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7642E6-E434-43CC-B665-810914FAD725}">
  <ds:schemaRefs>
    <ds:schemaRef ds:uri="http://schemas.microsoft.com/sharepoint/v3/contenttype/forms"/>
  </ds:schemaRefs>
</ds:datastoreItem>
</file>

<file path=customXml/itemProps2.xml><?xml version="1.0" encoding="utf-8"?>
<ds:datastoreItem xmlns:ds="http://schemas.openxmlformats.org/officeDocument/2006/customXml" ds:itemID="{7D18DDE4-DEDA-4265-83FD-16FFFB28FB49}">
  <ds:schemaRefs>
    <ds:schemaRef ds:uri="98169082-a3e2-49e6-b7e6-d80610311c63"/>
    <ds:schemaRef ds:uri="e7087da9-0847-49ed-bef1-983182d2c03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2E7CC8E-7D58-4066-A2EC-5E9DCD1BFCC0}">
  <ds:schemaRefs>
    <ds:schemaRef ds:uri="http://schemas.microsoft.com/office/2006/metadata/properties"/>
    <ds:schemaRef ds:uri="http://schemas.microsoft.com/office/infopath/2007/PartnerControls"/>
    <ds:schemaRef ds:uri="http://purl.org/dc/elements/1.1/"/>
    <ds:schemaRef ds:uri="http://www.w3.org/XML/1998/namespace"/>
    <ds:schemaRef ds:uri="http://schemas.microsoft.com/office/2006/documentManagement/types"/>
    <ds:schemaRef ds:uri="http://purl.org/dc/terms/"/>
    <ds:schemaRef ds:uri="98169082-a3e2-49e6-b7e6-d80610311c63"/>
    <ds:schemaRef ds:uri="http://purl.org/dc/dcmitype/"/>
    <ds:schemaRef ds:uri="http://schemas.openxmlformats.org/package/2006/metadata/core-properties"/>
    <ds:schemaRef ds:uri="e7087da9-0847-49ed-bef1-983182d2c03b"/>
  </ds:schemaRefs>
</ds:datastoreItem>
</file>

<file path=docProps/app.xml><?xml version="1.0" encoding="utf-8"?>
<Properties xmlns="http://schemas.openxmlformats.org/officeDocument/2006/extended-properties" xmlns:vt="http://schemas.openxmlformats.org/officeDocument/2006/docPropsVTypes">
  <Template>ASCS_PowerPoint_Template Trial 091321</Template>
  <TotalTime>1523</TotalTime>
  <Words>1416</Words>
  <Application>Microsoft Office PowerPoint</Application>
  <PresentationFormat>On-screen Show (16:9)</PresentationFormat>
  <Paragraphs>281</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Calibri Light</vt:lpstr>
      <vt:lpstr>Gotham 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Archdiocese of Seattle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Sullivan John</dc:creator>
  <cp:lastModifiedBy>Sullivan John</cp:lastModifiedBy>
  <cp:revision>43</cp:revision>
  <cp:lastPrinted>2022-02-11T05:07:01Z</cp:lastPrinted>
  <dcterms:created xsi:type="dcterms:W3CDTF">2021-09-14T07:00:55Z</dcterms:created>
  <dcterms:modified xsi:type="dcterms:W3CDTF">2022-02-11T21:56:08Z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0x01010016CFDF45816A3D49A0B44B04E3A1E923</vt:lpwstr>
  </property>
</Properties>
</file>