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44"/>
  </p:notesMasterIdLst>
  <p:sldIdLst>
    <p:sldId id="296" r:id="rId3"/>
    <p:sldId id="339" r:id="rId4"/>
    <p:sldId id="361" r:id="rId5"/>
    <p:sldId id="341" r:id="rId6"/>
    <p:sldId id="343" r:id="rId7"/>
    <p:sldId id="349" r:id="rId8"/>
    <p:sldId id="331" r:id="rId9"/>
    <p:sldId id="366" r:id="rId10"/>
    <p:sldId id="371" r:id="rId11"/>
    <p:sldId id="375" r:id="rId12"/>
    <p:sldId id="369" r:id="rId13"/>
    <p:sldId id="367" r:id="rId14"/>
    <p:sldId id="368" r:id="rId15"/>
    <p:sldId id="372" r:id="rId16"/>
    <p:sldId id="333" r:id="rId17"/>
    <p:sldId id="376" r:id="rId18"/>
    <p:sldId id="374" r:id="rId19"/>
    <p:sldId id="346" r:id="rId20"/>
    <p:sldId id="347" r:id="rId21"/>
    <p:sldId id="348" r:id="rId22"/>
    <p:sldId id="358" r:id="rId23"/>
    <p:sldId id="378" r:id="rId24"/>
    <p:sldId id="380" r:id="rId25"/>
    <p:sldId id="381" r:id="rId26"/>
    <p:sldId id="382" r:id="rId27"/>
    <p:sldId id="379" r:id="rId28"/>
    <p:sldId id="360" r:id="rId29"/>
    <p:sldId id="353" r:id="rId30"/>
    <p:sldId id="300" r:id="rId31"/>
    <p:sldId id="316" r:id="rId32"/>
    <p:sldId id="310" r:id="rId33"/>
    <p:sldId id="324" r:id="rId34"/>
    <p:sldId id="307" r:id="rId35"/>
    <p:sldId id="306" r:id="rId36"/>
    <p:sldId id="325" r:id="rId37"/>
    <p:sldId id="322" r:id="rId38"/>
    <p:sldId id="318" r:id="rId39"/>
    <p:sldId id="359" r:id="rId40"/>
    <p:sldId id="356" r:id="rId41"/>
    <p:sldId id="363" r:id="rId42"/>
    <p:sldId id="330" r:id="rId43"/>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xon Kristin" initials="DK" lastIdx="1" clrIdx="0">
    <p:extLst>
      <p:ext uri="{19B8F6BF-5375-455C-9EA6-DF929625EA0E}">
        <p15:presenceInfo xmlns:p15="http://schemas.microsoft.com/office/powerpoint/2012/main" userId="S-1-5-21-702773442-1585081614-9522986-263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064"/>
    <a:srgbClr val="9527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2" autoAdjust="0"/>
    <p:restoredTop sz="94660"/>
  </p:normalViewPr>
  <p:slideViewPr>
    <p:cSldViewPr snapToGrid="0">
      <p:cViewPr varScale="1">
        <p:scale>
          <a:sx n="66" d="100"/>
          <a:sy n="66" d="100"/>
        </p:scale>
        <p:origin x="660" y="44"/>
      </p:cViewPr>
      <p:guideLst/>
    </p:cSldViewPr>
  </p:slideViewPr>
  <p:notesTextViewPr>
    <p:cViewPr>
      <p:scale>
        <a:sx n="3" d="2"/>
        <a:sy n="3" d="2"/>
      </p:scale>
      <p:origin x="0" y="0"/>
    </p:cViewPr>
  </p:notesTextViewPr>
  <p:sorterViewPr>
    <p:cViewPr>
      <p:scale>
        <a:sx n="100" d="100"/>
        <a:sy n="100" d="100"/>
      </p:scale>
      <p:origin x="0" y="-388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2.xml.rels><?xml version="1.0" encoding="UTF-8" standalone="yes"?>
<Relationships xmlns="http://schemas.openxmlformats.org/package/2006/relationships"><Relationship Id="rId3" Type="http://schemas.openxmlformats.org/officeDocument/2006/relationships/hyperlink" Target="https://www.bing.com/videos/search?q=every+opportunity+video+youtube&amp;qpvt=every+opportunity+video+youtube&amp;view=detail&amp;mid=B06FAB64C9CA6565D513B06FAB64C9CA6565D513&amp;&amp;FORM=VRDGAR&amp;ru=%2Fvideos%2Fsearch%3Fq%3Devery%2Bopportunity%2Bvideo%2Byoutube%26qpvt%3Devery%2Bopportunity%2Bvideo%2Byoutube%26FORM%3DVDRE" TargetMode="External"/><Relationship Id="rId2" Type="http://schemas.openxmlformats.org/officeDocument/2006/relationships/hyperlink" Target="https://www.youtube.com/watch?v=AyogyD7vXbw" TargetMode="External"/><Relationship Id="rId1" Type="http://schemas.openxmlformats.org/officeDocument/2006/relationships/hyperlink" Target="https://www.youtube.com/watch?v=vrU6YJle6Q4"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s://www.bing.com/videos/search?q=every+opportunity+video+youtube&amp;qpvt=every+opportunity+video+youtube&amp;view=detail&amp;mid=B06FAB64C9CA6565D513B06FAB64C9CA6565D513&amp;&amp;FORM=VRDGAR&amp;ru=%2Fvideos%2Fsearch%3Fq%3Devery%2Bopportunity%2Bvideo%2Byoutube%26qpvt%3Devery%2Bopportunity%2Bvideo%2Byoutube%26FORM%3DVDRE" TargetMode="External"/><Relationship Id="rId2" Type="http://schemas.openxmlformats.org/officeDocument/2006/relationships/hyperlink" Target="https://www.youtube.com/watch?v=AyogyD7vXbw" TargetMode="External"/><Relationship Id="rId1" Type="http://schemas.openxmlformats.org/officeDocument/2006/relationships/hyperlink" Target="https://www.youtube.com/watch?v=vrU6YJle6Q4"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84D8D5-658F-47FD-A30F-46A998E381A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F145203-D946-4BE0-A28A-BAD379633EEC}">
      <dgm:prSet/>
      <dgm:spPr/>
      <dgm:t>
        <a:bodyPr/>
        <a:lstStyle/>
        <a:p>
          <a:r>
            <a:rPr lang="en-US"/>
            <a:t>Curriculum and Instruction</a:t>
          </a:r>
        </a:p>
      </dgm:t>
    </dgm:pt>
    <dgm:pt modelId="{4E57A660-7FF1-4076-BC42-B8176A151E1A}" type="parTrans" cxnId="{2223639D-2A8D-4A7F-9189-89885DE85256}">
      <dgm:prSet/>
      <dgm:spPr/>
      <dgm:t>
        <a:bodyPr/>
        <a:lstStyle/>
        <a:p>
          <a:endParaRPr lang="en-US"/>
        </a:p>
      </dgm:t>
    </dgm:pt>
    <dgm:pt modelId="{52D4F5F0-DED9-4252-B9EA-404E086DB4AE}" type="sibTrans" cxnId="{2223639D-2A8D-4A7F-9189-89885DE85256}">
      <dgm:prSet/>
      <dgm:spPr/>
      <dgm:t>
        <a:bodyPr/>
        <a:lstStyle/>
        <a:p>
          <a:endParaRPr lang="en-US"/>
        </a:p>
      </dgm:t>
    </dgm:pt>
    <dgm:pt modelId="{19340F05-2D82-479C-B279-476D8234292D}">
      <dgm:prSet/>
      <dgm:spPr/>
      <dgm:t>
        <a:bodyPr/>
        <a:lstStyle/>
        <a:p>
          <a:r>
            <a:rPr lang="en-US"/>
            <a:t>Accreditation – WCEA </a:t>
          </a:r>
        </a:p>
      </dgm:t>
    </dgm:pt>
    <dgm:pt modelId="{140F2814-42EF-4043-BC70-40E8AA9654DB}" type="parTrans" cxnId="{001F1377-B0BF-42DD-B868-4633B5DCB7BE}">
      <dgm:prSet/>
      <dgm:spPr/>
      <dgm:t>
        <a:bodyPr/>
        <a:lstStyle/>
        <a:p>
          <a:endParaRPr lang="en-US"/>
        </a:p>
      </dgm:t>
    </dgm:pt>
    <dgm:pt modelId="{8921302A-00E9-4C3D-8A0C-288E6B40CE84}" type="sibTrans" cxnId="{001F1377-B0BF-42DD-B868-4633B5DCB7BE}">
      <dgm:prSet/>
      <dgm:spPr/>
      <dgm:t>
        <a:bodyPr/>
        <a:lstStyle/>
        <a:p>
          <a:endParaRPr lang="en-US"/>
        </a:p>
      </dgm:t>
    </dgm:pt>
    <dgm:pt modelId="{32BF57E2-8F93-4A29-8544-1E7273C9C51F}">
      <dgm:prSet/>
      <dgm:spPr/>
      <dgm:t>
        <a:bodyPr/>
        <a:lstStyle/>
        <a:p>
          <a:r>
            <a:rPr lang="en-US"/>
            <a:t>Assessments – NWEA and MAP testing </a:t>
          </a:r>
        </a:p>
      </dgm:t>
    </dgm:pt>
    <dgm:pt modelId="{0B91E8DA-BDC7-4455-93A2-20C99AC1C06F}" type="parTrans" cxnId="{400CAB27-6066-4E84-A55C-61FB7FC39954}">
      <dgm:prSet/>
      <dgm:spPr/>
      <dgm:t>
        <a:bodyPr/>
        <a:lstStyle/>
        <a:p>
          <a:endParaRPr lang="en-US"/>
        </a:p>
      </dgm:t>
    </dgm:pt>
    <dgm:pt modelId="{4C76ECB9-8309-409D-A8D8-F79B57063D76}" type="sibTrans" cxnId="{400CAB27-6066-4E84-A55C-61FB7FC39954}">
      <dgm:prSet/>
      <dgm:spPr/>
      <dgm:t>
        <a:bodyPr/>
        <a:lstStyle/>
        <a:p>
          <a:endParaRPr lang="en-US"/>
        </a:p>
      </dgm:t>
    </dgm:pt>
    <dgm:pt modelId="{740CC3F3-F7D9-4E31-A833-E5AEE08B9695}">
      <dgm:prSet/>
      <dgm:spPr/>
      <dgm:t>
        <a:bodyPr/>
        <a:lstStyle/>
        <a:p>
          <a:r>
            <a:rPr lang="en-US" dirty="0"/>
            <a:t>Professional Development – Curriculum and PD Day (virtual) – 02/10/2023</a:t>
          </a:r>
        </a:p>
      </dgm:t>
    </dgm:pt>
    <dgm:pt modelId="{C38486E0-11C3-401C-9092-989CC4CB8510}" type="parTrans" cxnId="{DD9D31B4-2F91-4343-AD8B-112405729CE9}">
      <dgm:prSet/>
      <dgm:spPr/>
      <dgm:t>
        <a:bodyPr/>
        <a:lstStyle/>
        <a:p>
          <a:endParaRPr lang="en-US"/>
        </a:p>
      </dgm:t>
    </dgm:pt>
    <dgm:pt modelId="{41D55F93-9352-4711-8DAF-E71A80D19648}" type="sibTrans" cxnId="{DD9D31B4-2F91-4343-AD8B-112405729CE9}">
      <dgm:prSet/>
      <dgm:spPr/>
      <dgm:t>
        <a:bodyPr/>
        <a:lstStyle/>
        <a:p>
          <a:endParaRPr lang="en-US"/>
        </a:p>
      </dgm:t>
    </dgm:pt>
    <dgm:pt modelId="{9AAFAD90-5CA2-46E5-9101-C216256272EA}">
      <dgm:prSet/>
      <dgm:spPr/>
      <dgm:t>
        <a:bodyPr/>
        <a:lstStyle/>
        <a:p>
          <a:r>
            <a:rPr lang="en-US"/>
            <a:t>GRACE – Guiding Regionally-Advancing Catholic Education program</a:t>
          </a:r>
        </a:p>
      </dgm:t>
    </dgm:pt>
    <dgm:pt modelId="{DC739C46-4D23-4A71-9CE6-D61F10B05EBF}" type="parTrans" cxnId="{5BC7D173-B0DC-4E87-A144-A00EC8A3ED33}">
      <dgm:prSet/>
      <dgm:spPr/>
      <dgm:t>
        <a:bodyPr/>
        <a:lstStyle/>
        <a:p>
          <a:endParaRPr lang="en-US"/>
        </a:p>
      </dgm:t>
    </dgm:pt>
    <dgm:pt modelId="{A025D5AA-CC98-4109-B46C-2C595D3107D0}" type="sibTrans" cxnId="{5BC7D173-B0DC-4E87-A144-A00EC8A3ED33}">
      <dgm:prSet/>
      <dgm:spPr/>
      <dgm:t>
        <a:bodyPr/>
        <a:lstStyle/>
        <a:p>
          <a:endParaRPr lang="en-US"/>
        </a:p>
      </dgm:t>
    </dgm:pt>
    <dgm:pt modelId="{F21D3D6D-9AA0-431E-AC9A-61F69D50899D}">
      <dgm:prSet/>
      <dgm:spPr/>
      <dgm:t>
        <a:bodyPr/>
        <a:lstStyle/>
        <a:p>
          <a:r>
            <a:rPr lang="en-US" dirty="0"/>
            <a:t>NSBECS – National Standards and Benchmarks for Catholic Elementary and Secondary Schools </a:t>
          </a:r>
        </a:p>
      </dgm:t>
    </dgm:pt>
    <dgm:pt modelId="{FDEA6341-4CD0-4786-A10E-5AFB6855A5BC}" type="parTrans" cxnId="{3234074F-85F1-4157-8B7D-C5E2355E9793}">
      <dgm:prSet/>
      <dgm:spPr/>
      <dgm:t>
        <a:bodyPr/>
        <a:lstStyle/>
        <a:p>
          <a:endParaRPr lang="en-US"/>
        </a:p>
      </dgm:t>
    </dgm:pt>
    <dgm:pt modelId="{D2A7BC59-3B89-4C22-ABFF-7F6D88125DFE}" type="sibTrans" cxnId="{3234074F-85F1-4157-8B7D-C5E2355E9793}">
      <dgm:prSet/>
      <dgm:spPr/>
      <dgm:t>
        <a:bodyPr/>
        <a:lstStyle/>
        <a:p>
          <a:endParaRPr lang="en-US"/>
        </a:p>
      </dgm:t>
    </dgm:pt>
    <dgm:pt modelId="{929658B1-9CFA-4023-8775-9BE448D5465D}">
      <dgm:prSet/>
      <dgm:spPr/>
      <dgm:t>
        <a:bodyPr/>
        <a:lstStyle/>
        <a:p>
          <a:r>
            <a:rPr lang="en-US" dirty="0"/>
            <a:t>Evaluation systems and teacher support programming</a:t>
          </a:r>
        </a:p>
      </dgm:t>
    </dgm:pt>
    <dgm:pt modelId="{0B55C432-8D0E-4DFF-AE3A-05552C1BAF25}" type="parTrans" cxnId="{AC0B4EB3-6875-4097-A5CB-A7E9890E72AC}">
      <dgm:prSet/>
      <dgm:spPr/>
      <dgm:t>
        <a:bodyPr/>
        <a:lstStyle/>
        <a:p>
          <a:endParaRPr lang="en-US"/>
        </a:p>
      </dgm:t>
    </dgm:pt>
    <dgm:pt modelId="{2FD878E4-A2BD-4EAD-9EFB-99B826D489F8}" type="sibTrans" cxnId="{AC0B4EB3-6875-4097-A5CB-A7E9890E72AC}">
      <dgm:prSet/>
      <dgm:spPr/>
      <dgm:t>
        <a:bodyPr/>
        <a:lstStyle/>
        <a:p>
          <a:endParaRPr lang="en-US"/>
        </a:p>
      </dgm:t>
    </dgm:pt>
    <dgm:pt modelId="{EC5ADE8B-9CFB-42B9-B0CB-2F9F72EED834}">
      <dgm:prSet/>
      <dgm:spPr/>
      <dgm:t>
        <a:bodyPr/>
        <a:lstStyle/>
        <a:p>
          <a:r>
            <a:rPr lang="en-US" dirty="0"/>
            <a:t>New Teacher Orientations / Induction Program help (IP)</a:t>
          </a:r>
        </a:p>
      </dgm:t>
    </dgm:pt>
    <dgm:pt modelId="{D4A50BE2-8868-42E7-942B-BF41B8184014}" type="parTrans" cxnId="{0E052970-8011-415A-B414-DD8554E975A9}">
      <dgm:prSet/>
      <dgm:spPr/>
      <dgm:t>
        <a:bodyPr/>
        <a:lstStyle/>
        <a:p>
          <a:endParaRPr lang="en-US"/>
        </a:p>
      </dgm:t>
    </dgm:pt>
    <dgm:pt modelId="{362CC709-642F-4A91-8EEC-A9E0ABEDD122}" type="sibTrans" cxnId="{0E052970-8011-415A-B414-DD8554E975A9}">
      <dgm:prSet/>
      <dgm:spPr/>
      <dgm:t>
        <a:bodyPr/>
        <a:lstStyle/>
        <a:p>
          <a:endParaRPr lang="en-US"/>
        </a:p>
      </dgm:t>
    </dgm:pt>
    <dgm:pt modelId="{4FC49AA1-5BAC-4304-9025-4BA648FFF9F0}" type="pres">
      <dgm:prSet presAssocID="{1184D8D5-658F-47FD-A30F-46A998E381A4}" presName="vert0" presStyleCnt="0">
        <dgm:presLayoutVars>
          <dgm:dir/>
          <dgm:animOne val="branch"/>
          <dgm:animLvl val="lvl"/>
        </dgm:presLayoutVars>
      </dgm:prSet>
      <dgm:spPr/>
    </dgm:pt>
    <dgm:pt modelId="{C0D9A301-AD68-4B3D-95CA-D35949FFE51E}" type="pres">
      <dgm:prSet presAssocID="{4F145203-D946-4BE0-A28A-BAD379633EEC}" presName="thickLine" presStyleLbl="alignNode1" presStyleIdx="0" presStyleCnt="8"/>
      <dgm:spPr/>
    </dgm:pt>
    <dgm:pt modelId="{2C8058A4-97CE-4125-9722-170C0EF16B3B}" type="pres">
      <dgm:prSet presAssocID="{4F145203-D946-4BE0-A28A-BAD379633EEC}" presName="horz1" presStyleCnt="0"/>
      <dgm:spPr/>
    </dgm:pt>
    <dgm:pt modelId="{4EEC0FEF-4712-463C-9C50-5AC19A121097}" type="pres">
      <dgm:prSet presAssocID="{4F145203-D946-4BE0-A28A-BAD379633EEC}" presName="tx1" presStyleLbl="revTx" presStyleIdx="0" presStyleCnt="8"/>
      <dgm:spPr/>
    </dgm:pt>
    <dgm:pt modelId="{446E5CD2-6EE3-46A9-B2D0-AF86A8D417C3}" type="pres">
      <dgm:prSet presAssocID="{4F145203-D946-4BE0-A28A-BAD379633EEC}" presName="vert1" presStyleCnt="0"/>
      <dgm:spPr/>
    </dgm:pt>
    <dgm:pt modelId="{F5251D6F-2D0E-41DB-91AE-B5B1A35C2FA8}" type="pres">
      <dgm:prSet presAssocID="{19340F05-2D82-479C-B279-476D8234292D}" presName="thickLine" presStyleLbl="alignNode1" presStyleIdx="1" presStyleCnt="8"/>
      <dgm:spPr/>
    </dgm:pt>
    <dgm:pt modelId="{C35049D7-E5E3-43A6-A40E-971EEF0DD8FD}" type="pres">
      <dgm:prSet presAssocID="{19340F05-2D82-479C-B279-476D8234292D}" presName="horz1" presStyleCnt="0"/>
      <dgm:spPr/>
    </dgm:pt>
    <dgm:pt modelId="{D3AB5D0F-69BD-4F92-AA2D-B8EF7375A99B}" type="pres">
      <dgm:prSet presAssocID="{19340F05-2D82-479C-B279-476D8234292D}" presName="tx1" presStyleLbl="revTx" presStyleIdx="1" presStyleCnt="8"/>
      <dgm:spPr/>
    </dgm:pt>
    <dgm:pt modelId="{D474744C-BAFD-4586-B473-477ED4863D18}" type="pres">
      <dgm:prSet presAssocID="{19340F05-2D82-479C-B279-476D8234292D}" presName="vert1" presStyleCnt="0"/>
      <dgm:spPr/>
    </dgm:pt>
    <dgm:pt modelId="{D39E8A07-0B2D-491B-8438-8B965E5C31AB}" type="pres">
      <dgm:prSet presAssocID="{32BF57E2-8F93-4A29-8544-1E7273C9C51F}" presName="thickLine" presStyleLbl="alignNode1" presStyleIdx="2" presStyleCnt="8"/>
      <dgm:spPr/>
    </dgm:pt>
    <dgm:pt modelId="{FA3A791E-F170-4FCE-A9E0-7E1414948F7C}" type="pres">
      <dgm:prSet presAssocID="{32BF57E2-8F93-4A29-8544-1E7273C9C51F}" presName="horz1" presStyleCnt="0"/>
      <dgm:spPr/>
    </dgm:pt>
    <dgm:pt modelId="{1B1D9C1A-A564-49CF-B2BE-B5A7B86795EB}" type="pres">
      <dgm:prSet presAssocID="{32BF57E2-8F93-4A29-8544-1E7273C9C51F}" presName="tx1" presStyleLbl="revTx" presStyleIdx="2" presStyleCnt="8"/>
      <dgm:spPr/>
    </dgm:pt>
    <dgm:pt modelId="{6C57B65C-72C8-439C-8A70-1A96167E9E38}" type="pres">
      <dgm:prSet presAssocID="{32BF57E2-8F93-4A29-8544-1E7273C9C51F}" presName="vert1" presStyleCnt="0"/>
      <dgm:spPr/>
    </dgm:pt>
    <dgm:pt modelId="{3AEF1030-A879-4BCA-90DD-5B2479DADC9E}" type="pres">
      <dgm:prSet presAssocID="{740CC3F3-F7D9-4E31-A833-E5AEE08B9695}" presName="thickLine" presStyleLbl="alignNode1" presStyleIdx="3" presStyleCnt="8"/>
      <dgm:spPr/>
    </dgm:pt>
    <dgm:pt modelId="{D94BF0D1-81AF-4F4B-96C3-E4991D67BC7F}" type="pres">
      <dgm:prSet presAssocID="{740CC3F3-F7D9-4E31-A833-E5AEE08B9695}" presName="horz1" presStyleCnt="0"/>
      <dgm:spPr/>
    </dgm:pt>
    <dgm:pt modelId="{E0BC6D51-DC49-47D6-8AFC-FA8EFF799F64}" type="pres">
      <dgm:prSet presAssocID="{740CC3F3-F7D9-4E31-A833-E5AEE08B9695}" presName="tx1" presStyleLbl="revTx" presStyleIdx="3" presStyleCnt="8"/>
      <dgm:spPr/>
    </dgm:pt>
    <dgm:pt modelId="{B6103EEF-E726-4241-B3CE-05919272C5F4}" type="pres">
      <dgm:prSet presAssocID="{740CC3F3-F7D9-4E31-A833-E5AEE08B9695}" presName="vert1" presStyleCnt="0"/>
      <dgm:spPr/>
    </dgm:pt>
    <dgm:pt modelId="{AF373FAE-95E4-4C9E-9E0D-3A0DE7834E08}" type="pres">
      <dgm:prSet presAssocID="{9AAFAD90-5CA2-46E5-9101-C216256272EA}" presName="thickLine" presStyleLbl="alignNode1" presStyleIdx="4" presStyleCnt="8"/>
      <dgm:spPr/>
    </dgm:pt>
    <dgm:pt modelId="{E9631E9E-D14B-4B8C-BDCA-6D8F773425CF}" type="pres">
      <dgm:prSet presAssocID="{9AAFAD90-5CA2-46E5-9101-C216256272EA}" presName="horz1" presStyleCnt="0"/>
      <dgm:spPr/>
    </dgm:pt>
    <dgm:pt modelId="{85FD8C6C-3666-4B2B-B6D9-FE4AB85CE784}" type="pres">
      <dgm:prSet presAssocID="{9AAFAD90-5CA2-46E5-9101-C216256272EA}" presName="tx1" presStyleLbl="revTx" presStyleIdx="4" presStyleCnt="8"/>
      <dgm:spPr/>
    </dgm:pt>
    <dgm:pt modelId="{F4D90B35-AC22-41BD-946F-808065CFD42F}" type="pres">
      <dgm:prSet presAssocID="{9AAFAD90-5CA2-46E5-9101-C216256272EA}" presName="vert1" presStyleCnt="0"/>
      <dgm:spPr/>
    </dgm:pt>
    <dgm:pt modelId="{B6C87140-410B-4E89-AFA7-1A501003BF7E}" type="pres">
      <dgm:prSet presAssocID="{F21D3D6D-9AA0-431E-AC9A-61F69D50899D}" presName="thickLine" presStyleLbl="alignNode1" presStyleIdx="5" presStyleCnt="8"/>
      <dgm:spPr/>
    </dgm:pt>
    <dgm:pt modelId="{DC4FB10D-6A9B-478B-B9B6-1225812886D8}" type="pres">
      <dgm:prSet presAssocID="{F21D3D6D-9AA0-431E-AC9A-61F69D50899D}" presName="horz1" presStyleCnt="0"/>
      <dgm:spPr/>
    </dgm:pt>
    <dgm:pt modelId="{0291FA51-78F4-4486-9875-35471DB8E8F3}" type="pres">
      <dgm:prSet presAssocID="{F21D3D6D-9AA0-431E-AC9A-61F69D50899D}" presName="tx1" presStyleLbl="revTx" presStyleIdx="5" presStyleCnt="8"/>
      <dgm:spPr/>
    </dgm:pt>
    <dgm:pt modelId="{43446B4C-3958-4D58-B14C-7333FFE6DDA1}" type="pres">
      <dgm:prSet presAssocID="{F21D3D6D-9AA0-431E-AC9A-61F69D50899D}" presName="vert1" presStyleCnt="0"/>
      <dgm:spPr/>
    </dgm:pt>
    <dgm:pt modelId="{10E9AF61-AD21-46D8-A21C-B87C0BEE54F5}" type="pres">
      <dgm:prSet presAssocID="{929658B1-9CFA-4023-8775-9BE448D5465D}" presName="thickLine" presStyleLbl="alignNode1" presStyleIdx="6" presStyleCnt="8"/>
      <dgm:spPr/>
    </dgm:pt>
    <dgm:pt modelId="{39C4603E-8CAC-43C1-949D-E076A54B22F2}" type="pres">
      <dgm:prSet presAssocID="{929658B1-9CFA-4023-8775-9BE448D5465D}" presName="horz1" presStyleCnt="0"/>
      <dgm:spPr/>
    </dgm:pt>
    <dgm:pt modelId="{CD8AA458-847F-4450-A6D7-F07AC62DE7D9}" type="pres">
      <dgm:prSet presAssocID="{929658B1-9CFA-4023-8775-9BE448D5465D}" presName="tx1" presStyleLbl="revTx" presStyleIdx="6" presStyleCnt="8"/>
      <dgm:spPr/>
    </dgm:pt>
    <dgm:pt modelId="{0C39496C-363D-4E81-830C-5DD049C15718}" type="pres">
      <dgm:prSet presAssocID="{929658B1-9CFA-4023-8775-9BE448D5465D}" presName="vert1" presStyleCnt="0"/>
      <dgm:spPr/>
    </dgm:pt>
    <dgm:pt modelId="{06722209-DF7D-4D35-A7AB-AA158501A62D}" type="pres">
      <dgm:prSet presAssocID="{EC5ADE8B-9CFB-42B9-B0CB-2F9F72EED834}" presName="thickLine" presStyleLbl="alignNode1" presStyleIdx="7" presStyleCnt="8"/>
      <dgm:spPr/>
    </dgm:pt>
    <dgm:pt modelId="{91BEA64E-B020-4DB6-9D24-62CAE2F075B1}" type="pres">
      <dgm:prSet presAssocID="{EC5ADE8B-9CFB-42B9-B0CB-2F9F72EED834}" presName="horz1" presStyleCnt="0"/>
      <dgm:spPr/>
    </dgm:pt>
    <dgm:pt modelId="{AA749782-5C55-4557-84BD-3A43AE73788C}" type="pres">
      <dgm:prSet presAssocID="{EC5ADE8B-9CFB-42B9-B0CB-2F9F72EED834}" presName="tx1" presStyleLbl="revTx" presStyleIdx="7" presStyleCnt="8"/>
      <dgm:spPr/>
    </dgm:pt>
    <dgm:pt modelId="{E7565644-7976-471E-8F13-9A5D7EE726CC}" type="pres">
      <dgm:prSet presAssocID="{EC5ADE8B-9CFB-42B9-B0CB-2F9F72EED834}" presName="vert1" presStyleCnt="0"/>
      <dgm:spPr/>
    </dgm:pt>
  </dgm:ptLst>
  <dgm:cxnLst>
    <dgm:cxn modelId="{C70B7325-8107-4777-9B3C-16994141C47A}" type="presOf" srcId="{1184D8D5-658F-47FD-A30F-46A998E381A4}" destId="{4FC49AA1-5BAC-4304-9025-4BA648FFF9F0}" srcOrd="0" destOrd="0" presId="urn:microsoft.com/office/officeart/2008/layout/LinedList"/>
    <dgm:cxn modelId="{400CAB27-6066-4E84-A55C-61FB7FC39954}" srcId="{1184D8D5-658F-47FD-A30F-46A998E381A4}" destId="{32BF57E2-8F93-4A29-8544-1E7273C9C51F}" srcOrd="2" destOrd="0" parTransId="{0B91E8DA-BDC7-4455-93A2-20C99AC1C06F}" sibTransId="{4C76ECB9-8309-409D-A8D8-F79B57063D76}"/>
    <dgm:cxn modelId="{87E7612D-DC9D-4125-A0D7-E1ED3DEA58D9}" type="presOf" srcId="{929658B1-9CFA-4023-8775-9BE448D5465D}" destId="{CD8AA458-847F-4450-A6D7-F07AC62DE7D9}" srcOrd="0" destOrd="0" presId="urn:microsoft.com/office/officeart/2008/layout/LinedList"/>
    <dgm:cxn modelId="{53EF7060-1830-45D4-B59C-3A7EBC305CE9}" type="presOf" srcId="{4F145203-D946-4BE0-A28A-BAD379633EEC}" destId="{4EEC0FEF-4712-463C-9C50-5AC19A121097}" srcOrd="0" destOrd="0" presId="urn:microsoft.com/office/officeart/2008/layout/LinedList"/>
    <dgm:cxn modelId="{3234074F-85F1-4157-8B7D-C5E2355E9793}" srcId="{1184D8D5-658F-47FD-A30F-46A998E381A4}" destId="{F21D3D6D-9AA0-431E-AC9A-61F69D50899D}" srcOrd="5" destOrd="0" parTransId="{FDEA6341-4CD0-4786-A10E-5AFB6855A5BC}" sibTransId="{D2A7BC59-3B89-4C22-ABFF-7F6D88125DFE}"/>
    <dgm:cxn modelId="{0E052970-8011-415A-B414-DD8554E975A9}" srcId="{1184D8D5-658F-47FD-A30F-46A998E381A4}" destId="{EC5ADE8B-9CFB-42B9-B0CB-2F9F72EED834}" srcOrd="7" destOrd="0" parTransId="{D4A50BE2-8868-42E7-942B-BF41B8184014}" sibTransId="{362CC709-642F-4A91-8EEC-A9E0ABEDD122}"/>
    <dgm:cxn modelId="{5BC7D173-B0DC-4E87-A144-A00EC8A3ED33}" srcId="{1184D8D5-658F-47FD-A30F-46A998E381A4}" destId="{9AAFAD90-5CA2-46E5-9101-C216256272EA}" srcOrd="4" destOrd="0" parTransId="{DC739C46-4D23-4A71-9CE6-D61F10B05EBF}" sibTransId="{A025D5AA-CC98-4109-B46C-2C595D3107D0}"/>
    <dgm:cxn modelId="{001F1377-B0BF-42DD-B868-4633B5DCB7BE}" srcId="{1184D8D5-658F-47FD-A30F-46A998E381A4}" destId="{19340F05-2D82-479C-B279-476D8234292D}" srcOrd="1" destOrd="0" parTransId="{140F2814-42EF-4043-BC70-40E8AA9654DB}" sibTransId="{8921302A-00E9-4C3D-8A0C-288E6B40CE84}"/>
    <dgm:cxn modelId="{2223639D-2A8D-4A7F-9189-89885DE85256}" srcId="{1184D8D5-658F-47FD-A30F-46A998E381A4}" destId="{4F145203-D946-4BE0-A28A-BAD379633EEC}" srcOrd="0" destOrd="0" parTransId="{4E57A660-7FF1-4076-BC42-B8176A151E1A}" sibTransId="{52D4F5F0-DED9-4252-B9EA-404E086DB4AE}"/>
    <dgm:cxn modelId="{F3A40A9E-B4B4-4CF1-86B3-85E89A92427C}" type="presOf" srcId="{F21D3D6D-9AA0-431E-AC9A-61F69D50899D}" destId="{0291FA51-78F4-4486-9875-35471DB8E8F3}" srcOrd="0" destOrd="0" presId="urn:microsoft.com/office/officeart/2008/layout/LinedList"/>
    <dgm:cxn modelId="{1A8856AB-6035-45B2-8C7F-6B3B8F5B6F01}" type="presOf" srcId="{19340F05-2D82-479C-B279-476D8234292D}" destId="{D3AB5D0F-69BD-4F92-AA2D-B8EF7375A99B}" srcOrd="0" destOrd="0" presId="urn:microsoft.com/office/officeart/2008/layout/LinedList"/>
    <dgm:cxn modelId="{81B616B3-AB66-485A-8081-A80789EDFAB5}" type="presOf" srcId="{EC5ADE8B-9CFB-42B9-B0CB-2F9F72EED834}" destId="{AA749782-5C55-4557-84BD-3A43AE73788C}" srcOrd="0" destOrd="0" presId="urn:microsoft.com/office/officeart/2008/layout/LinedList"/>
    <dgm:cxn modelId="{AC0B4EB3-6875-4097-A5CB-A7E9890E72AC}" srcId="{1184D8D5-658F-47FD-A30F-46A998E381A4}" destId="{929658B1-9CFA-4023-8775-9BE448D5465D}" srcOrd="6" destOrd="0" parTransId="{0B55C432-8D0E-4DFF-AE3A-05552C1BAF25}" sibTransId="{2FD878E4-A2BD-4EAD-9EFB-99B826D489F8}"/>
    <dgm:cxn modelId="{DD9D31B4-2F91-4343-AD8B-112405729CE9}" srcId="{1184D8D5-658F-47FD-A30F-46A998E381A4}" destId="{740CC3F3-F7D9-4E31-A833-E5AEE08B9695}" srcOrd="3" destOrd="0" parTransId="{C38486E0-11C3-401C-9092-989CC4CB8510}" sibTransId="{41D55F93-9352-4711-8DAF-E71A80D19648}"/>
    <dgm:cxn modelId="{0A87CDC6-A45D-4D34-9200-D4BD0E73E0A5}" type="presOf" srcId="{740CC3F3-F7D9-4E31-A833-E5AEE08B9695}" destId="{E0BC6D51-DC49-47D6-8AFC-FA8EFF799F64}" srcOrd="0" destOrd="0" presId="urn:microsoft.com/office/officeart/2008/layout/LinedList"/>
    <dgm:cxn modelId="{07361EE9-587A-400E-807E-E1A6BF67995C}" type="presOf" srcId="{9AAFAD90-5CA2-46E5-9101-C216256272EA}" destId="{85FD8C6C-3666-4B2B-B6D9-FE4AB85CE784}" srcOrd="0" destOrd="0" presId="urn:microsoft.com/office/officeart/2008/layout/LinedList"/>
    <dgm:cxn modelId="{747C22F5-8856-4330-AA11-48D49C874966}" type="presOf" srcId="{32BF57E2-8F93-4A29-8544-1E7273C9C51F}" destId="{1B1D9C1A-A564-49CF-B2BE-B5A7B86795EB}" srcOrd="0" destOrd="0" presId="urn:microsoft.com/office/officeart/2008/layout/LinedList"/>
    <dgm:cxn modelId="{06F0E771-A954-4B9B-8FBE-3357B5FA89EE}" type="presParOf" srcId="{4FC49AA1-5BAC-4304-9025-4BA648FFF9F0}" destId="{C0D9A301-AD68-4B3D-95CA-D35949FFE51E}" srcOrd="0" destOrd="0" presId="urn:microsoft.com/office/officeart/2008/layout/LinedList"/>
    <dgm:cxn modelId="{B5E68C64-8596-4CFC-9232-76D298E35EB6}" type="presParOf" srcId="{4FC49AA1-5BAC-4304-9025-4BA648FFF9F0}" destId="{2C8058A4-97CE-4125-9722-170C0EF16B3B}" srcOrd="1" destOrd="0" presId="urn:microsoft.com/office/officeart/2008/layout/LinedList"/>
    <dgm:cxn modelId="{2F3F42C2-0429-4A4F-957D-11B59D47A9FF}" type="presParOf" srcId="{2C8058A4-97CE-4125-9722-170C0EF16B3B}" destId="{4EEC0FEF-4712-463C-9C50-5AC19A121097}" srcOrd="0" destOrd="0" presId="urn:microsoft.com/office/officeart/2008/layout/LinedList"/>
    <dgm:cxn modelId="{FCCEBAE2-52CA-4B14-BCCB-BE17B586B98B}" type="presParOf" srcId="{2C8058A4-97CE-4125-9722-170C0EF16B3B}" destId="{446E5CD2-6EE3-46A9-B2D0-AF86A8D417C3}" srcOrd="1" destOrd="0" presId="urn:microsoft.com/office/officeart/2008/layout/LinedList"/>
    <dgm:cxn modelId="{ABFF01D0-C2FF-4E7F-BE59-EFC595181C27}" type="presParOf" srcId="{4FC49AA1-5BAC-4304-9025-4BA648FFF9F0}" destId="{F5251D6F-2D0E-41DB-91AE-B5B1A35C2FA8}" srcOrd="2" destOrd="0" presId="urn:microsoft.com/office/officeart/2008/layout/LinedList"/>
    <dgm:cxn modelId="{DC760E3E-C688-42F8-93E3-E1FF4637AE48}" type="presParOf" srcId="{4FC49AA1-5BAC-4304-9025-4BA648FFF9F0}" destId="{C35049D7-E5E3-43A6-A40E-971EEF0DD8FD}" srcOrd="3" destOrd="0" presId="urn:microsoft.com/office/officeart/2008/layout/LinedList"/>
    <dgm:cxn modelId="{55822C7F-10F7-4C1A-87E5-710EEBF13F1F}" type="presParOf" srcId="{C35049D7-E5E3-43A6-A40E-971EEF0DD8FD}" destId="{D3AB5D0F-69BD-4F92-AA2D-B8EF7375A99B}" srcOrd="0" destOrd="0" presId="urn:microsoft.com/office/officeart/2008/layout/LinedList"/>
    <dgm:cxn modelId="{97E54883-EF14-4853-BEB5-92539A4E80B8}" type="presParOf" srcId="{C35049D7-E5E3-43A6-A40E-971EEF0DD8FD}" destId="{D474744C-BAFD-4586-B473-477ED4863D18}" srcOrd="1" destOrd="0" presId="urn:microsoft.com/office/officeart/2008/layout/LinedList"/>
    <dgm:cxn modelId="{2ABE9DE2-BED7-4D8A-9C36-13DC801AD1EC}" type="presParOf" srcId="{4FC49AA1-5BAC-4304-9025-4BA648FFF9F0}" destId="{D39E8A07-0B2D-491B-8438-8B965E5C31AB}" srcOrd="4" destOrd="0" presId="urn:microsoft.com/office/officeart/2008/layout/LinedList"/>
    <dgm:cxn modelId="{08307FF7-EBFA-4CC6-AFA8-4DBF996A1E08}" type="presParOf" srcId="{4FC49AA1-5BAC-4304-9025-4BA648FFF9F0}" destId="{FA3A791E-F170-4FCE-A9E0-7E1414948F7C}" srcOrd="5" destOrd="0" presId="urn:microsoft.com/office/officeart/2008/layout/LinedList"/>
    <dgm:cxn modelId="{2520E5C6-4A3E-42AB-9E87-F91F324E876E}" type="presParOf" srcId="{FA3A791E-F170-4FCE-A9E0-7E1414948F7C}" destId="{1B1D9C1A-A564-49CF-B2BE-B5A7B86795EB}" srcOrd="0" destOrd="0" presId="urn:microsoft.com/office/officeart/2008/layout/LinedList"/>
    <dgm:cxn modelId="{3AB2BE09-539C-4848-93E9-81DA513815FC}" type="presParOf" srcId="{FA3A791E-F170-4FCE-A9E0-7E1414948F7C}" destId="{6C57B65C-72C8-439C-8A70-1A96167E9E38}" srcOrd="1" destOrd="0" presId="urn:microsoft.com/office/officeart/2008/layout/LinedList"/>
    <dgm:cxn modelId="{694A68EB-F97F-4DAF-A3A7-779EA101FFC1}" type="presParOf" srcId="{4FC49AA1-5BAC-4304-9025-4BA648FFF9F0}" destId="{3AEF1030-A879-4BCA-90DD-5B2479DADC9E}" srcOrd="6" destOrd="0" presId="urn:microsoft.com/office/officeart/2008/layout/LinedList"/>
    <dgm:cxn modelId="{F34898D5-0FF3-46D3-AC3A-5CAA71CC36B1}" type="presParOf" srcId="{4FC49AA1-5BAC-4304-9025-4BA648FFF9F0}" destId="{D94BF0D1-81AF-4F4B-96C3-E4991D67BC7F}" srcOrd="7" destOrd="0" presId="urn:microsoft.com/office/officeart/2008/layout/LinedList"/>
    <dgm:cxn modelId="{2827EF03-55F6-49AC-833F-CED6DC40FDD0}" type="presParOf" srcId="{D94BF0D1-81AF-4F4B-96C3-E4991D67BC7F}" destId="{E0BC6D51-DC49-47D6-8AFC-FA8EFF799F64}" srcOrd="0" destOrd="0" presId="urn:microsoft.com/office/officeart/2008/layout/LinedList"/>
    <dgm:cxn modelId="{84F1F6C6-78D8-4F65-A281-EDE07CE36D4A}" type="presParOf" srcId="{D94BF0D1-81AF-4F4B-96C3-E4991D67BC7F}" destId="{B6103EEF-E726-4241-B3CE-05919272C5F4}" srcOrd="1" destOrd="0" presId="urn:microsoft.com/office/officeart/2008/layout/LinedList"/>
    <dgm:cxn modelId="{14631A2B-4C96-41DE-83BF-1C3F729426C7}" type="presParOf" srcId="{4FC49AA1-5BAC-4304-9025-4BA648FFF9F0}" destId="{AF373FAE-95E4-4C9E-9E0D-3A0DE7834E08}" srcOrd="8" destOrd="0" presId="urn:microsoft.com/office/officeart/2008/layout/LinedList"/>
    <dgm:cxn modelId="{C8CF00F6-5622-40E4-AA43-AFC6021E6CEE}" type="presParOf" srcId="{4FC49AA1-5BAC-4304-9025-4BA648FFF9F0}" destId="{E9631E9E-D14B-4B8C-BDCA-6D8F773425CF}" srcOrd="9" destOrd="0" presId="urn:microsoft.com/office/officeart/2008/layout/LinedList"/>
    <dgm:cxn modelId="{5F30F1BC-B89E-4F37-9F8E-D123DFA822E9}" type="presParOf" srcId="{E9631E9E-D14B-4B8C-BDCA-6D8F773425CF}" destId="{85FD8C6C-3666-4B2B-B6D9-FE4AB85CE784}" srcOrd="0" destOrd="0" presId="urn:microsoft.com/office/officeart/2008/layout/LinedList"/>
    <dgm:cxn modelId="{BDCDC197-2139-4BFC-B205-9DB0D0CC1F0C}" type="presParOf" srcId="{E9631E9E-D14B-4B8C-BDCA-6D8F773425CF}" destId="{F4D90B35-AC22-41BD-946F-808065CFD42F}" srcOrd="1" destOrd="0" presId="urn:microsoft.com/office/officeart/2008/layout/LinedList"/>
    <dgm:cxn modelId="{3BAD5BB9-C0A6-40F1-90DB-547C274B76A6}" type="presParOf" srcId="{4FC49AA1-5BAC-4304-9025-4BA648FFF9F0}" destId="{B6C87140-410B-4E89-AFA7-1A501003BF7E}" srcOrd="10" destOrd="0" presId="urn:microsoft.com/office/officeart/2008/layout/LinedList"/>
    <dgm:cxn modelId="{E618FB34-608E-4781-9A96-CC614F0BFC7A}" type="presParOf" srcId="{4FC49AA1-5BAC-4304-9025-4BA648FFF9F0}" destId="{DC4FB10D-6A9B-478B-B9B6-1225812886D8}" srcOrd="11" destOrd="0" presId="urn:microsoft.com/office/officeart/2008/layout/LinedList"/>
    <dgm:cxn modelId="{98442509-0502-4A3D-B067-0662FA28B7F8}" type="presParOf" srcId="{DC4FB10D-6A9B-478B-B9B6-1225812886D8}" destId="{0291FA51-78F4-4486-9875-35471DB8E8F3}" srcOrd="0" destOrd="0" presId="urn:microsoft.com/office/officeart/2008/layout/LinedList"/>
    <dgm:cxn modelId="{7B1A5954-B72B-4DDC-B265-FC91F23F168C}" type="presParOf" srcId="{DC4FB10D-6A9B-478B-B9B6-1225812886D8}" destId="{43446B4C-3958-4D58-B14C-7333FFE6DDA1}" srcOrd="1" destOrd="0" presId="urn:microsoft.com/office/officeart/2008/layout/LinedList"/>
    <dgm:cxn modelId="{9B25DCC2-889E-4B6C-899B-E16A108C2BAB}" type="presParOf" srcId="{4FC49AA1-5BAC-4304-9025-4BA648FFF9F0}" destId="{10E9AF61-AD21-46D8-A21C-B87C0BEE54F5}" srcOrd="12" destOrd="0" presId="urn:microsoft.com/office/officeart/2008/layout/LinedList"/>
    <dgm:cxn modelId="{C4C2299B-2321-425E-905D-3BD1869711A9}" type="presParOf" srcId="{4FC49AA1-5BAC-4304-9025-4BA648FFF9F0}" destId="{39C4603E-8CAC-43C1-949D-E076A54B22F2}" srcOrd="13" destOrd="0" presId="urn:microsoft.com/office/officeart/2008/layout/LinedList"/>
    <dgm:cxn modelId="{1FD0D255-C0B3-4DA0-8375-7FE97947F5F2}" type="presParOf" srcId="{39C4603E-8CAC-43C1-949D-E076A54B22F2}" destId="{CD8AA458-847F-4450-A6D7-F07AC62DE7D9}" srcOrd="0" destOrd="0" presId="urn:microsoft.com/office/officeart/2008/layout/LinedList"/>
    <dgm:cxn modelId="{59B3C972-FB71-418E-B5AB-97A0C7013B48}" type="presParOf" srcId="{39C4603E-8CAC-43C1-949D-E076A54B22F2}" destId="{0C39496C-363D-4E81-830C-5DD049C15718}" srcOrd="1" destOrd="0" presId="urn:microsoft.com/office/officeart/2008/layout/LinedList"/>
    <dgm:cxn modelId="{2839CB8A-B695-4F9E-8245-DDBFE4284660}" type="presParOf" srcId="{4FC49AA1-5BAC-4304-9025-4BA648FFF9F0}" destId="{06722209-DF7D-4D35-A7AB-AA158501A62D}" srcOrd="14" destOrd="0" presId="urn:microsoft.com/office/officeart/2008/layout/LinedList"/>
    <dgm:cxn modelId="{D36AE928-0C78-45FD-B758-6AA9E98E39B7}" type="presParOf" srcId="{4FC49AA1-5BAC-4304-9025-4BA648FFF9F0}" destId="{91BEA64E-B020-4DB6-9D24-62CAE2F075B1}" srcOrd="15" destOrd="0" presId="urn:microsoft.com/office/officeart/2008/layout/LinedList"/>
    <dgm:cxn modelId="{43B5E3BB-A40D-4840-BD95-9F736E459259}" type="presParOf" srcId="{91BEA64E-B020-4DB6-9D24-62CAE2F075B1}" destId="{AA749782-5C55-4557-84BD-3A43AE73788C}" srcOrd="0" destOrd="0" presId="urn:microsoft.com/office/officeart/2008/layout/LinedList"/>
    <dgm:cxn modelId="{FFA25A4D-B883-4783-998F-F731A1AE5BA5}" type="presParOf" srcId="{91BEA64E-B020-4DB6-9D24-62CAE2F075B1}" destId="{E7565644-7976-471E-8F13-9A5D7EE726C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6BB38F-4E87-4364-8547-E65CC557A977}"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70B7CD6F-D3CF-417B-8E7B-B3536C5CA5C2}">
      <dgm:prSet/>
      <dgm:spPr/>
      <dgm:t>
        <a:bodyPr/>
        <a:lstStyle/>
        <a:p>
          <a:r>
            <a:rPr lang="en-US" dirty="0"/>
            <a:t>Take notes as you watch this</a:t>
          </a:r>
        </a:p>
      </dgm:t>
    </dgm:pt>
    <dgm:pt modelId="{8C044C86-5622-4EF4-9DB9-E15CB5F4103A}" type="parTrans" cxnId="{EB4355D1-046D-4C5D-B1A5-899905632F20}">
      <dgm:prSet/>
      <dgm:spPr/>
      <dgm:t>
        <a:bodyPr/>
        <a:lstStyle/>
        <a:p>
          <a:endParaRPr lang="en-US"/>
        </a:p>
      </dgm:t>
    </dgm:pt>
    <dgm:pt modelId="{345E8DBA-A567-483F-9606-D523E80CF497}" type="sibTrans" cxnId="{EB4355D1-046D-4C5D-B1A5-899905632F20}">
      <dgm:prSet/>
      <dgm:spPr/>
      <dgm:t>
        <a:bodyPr/>
        <a:lstStyle/>
        <a:p>
          <a:endParaRPr lang="en-US"/>
        </a:p>
      </dgm:t>
    </dgm:pt>
    <dgm:pt modelId="{6F007BA9-716A-4E93-A4BA-53F605EC4AD7}">
      <dgm:prSet/>
      <dgm:spPr/>
      <dgm:t>
        <a:bodyPr/>
        <a:lstStyle/>
        <a:p>
          <a:r>
            <a:rPr lang="en-US" b="0" i="0" dirty="0">
              <a:hlinkClick xmlns:r="http://schemas.openxmlformats.org/officeDocument/2006/relationships" r:id="rId1"/>
            </a:rPr>
            <a:t>What makes a good teacher great? | Azul </a:t>
          </a:r>
          <a:r>
            <a:rPr lang="en-US" b="0" i="0" dirty="0" err="1">
              <a:hlinkClick xmlns:r="http://schemas.openxmlformats.org/officeDocument/2006/relationships" r:id="rId1"/>
            </a:rPr>
            <a:t>Terronez</a:t>
          </a:r>
          <a:r>
            <a:rPr lang="en-US" b="0" i="0" dirty="0">
              <a:hlinkClick xmlns:r="http://schemas.openxmlformats.org/officeDocument/2006/relationships" r:id="rId1"/>
            </a:rPr>
            <a:t> | </a:t>
          </a:r>
          <a:r>
            <a:rPr lang="en-US" b="0" i="0" dirty="0" err="1">
              <a:hlinkClick xmlns:r="http://schemas.openxmlformats.org/officeDocument/2006/relationships" r:id="rId1"/>
            </a:rPr>
            <a:t>TEDxSantoDomingo</a:t>
          </a:r>
          <a:r>
            <a:rPr lang="en-US" b="0" i="0" dirty="0">
              <a:hlinkClick xmlns:r="http://schemas.openxmlformats.org/officeDocument/2006/relationships" r:id="rId1"/>
            </a:rPr>
            <a:t> – YouTube</a:t>
          </a:r>
          <a:endParaRPr lang="en-US" b="0" i="0" dirty="0"/>
        </a:p>
        <a:p>
          <a:r>
            <a:rPr lang="en-US" dirty="0">
              <a:hlinkClick xmlns:r="http://schemas.openxmlformats.org/officeDocument/2006/relationships" r:id="rId2"/>
            </a:rPr>
            <a:t>The Power of a Teacher | Adam Saenz | </a:t>
          </a:r>
          <a:r>
            <a:rPr lang="en-US" dirty="0" err="1">
              <a:hlinkClick xmlns:r="http://schemas.openxmlformats.org/officeDocument/2006/relationships" r:id="rId2"/>
            </a:rPr>
            <a:t>TEDxYale</a:t>
          </a:r>
          <a:r>
            <a:rPr lang="en-US" dirty="0">
              <a:hlinkClick xmlns:r="http://schemas.openxmlformats.org/officeDocument/2006/relationships" r:id="rId2"/>
            </a:rPr>
            <a:t> - YouTube</a:t>
          </a:r>
          <a:endParaRPr lang="en-US" dirty="0"/>
        </a:p>
      </dgm:t>
    </dgm:pt>
    <dgm:pt modelId="{489188CB-8F4A-46F9-B8A2-1A22F04BF72E}" type="parTrans" cxnId="{70D509FF-C012-4CFA-B84B-539B4B11ED6B}">
      <dgm:prSet/>
      <dgm:spPr/>
      <dgm:t>
        <a:bodyPr/>
        <a:lstStyle/>
        <a:p>
          <a:endParaRPr lang="en-US"/>
        </a:p>
      </dgm:t>
    </dgm:pt>
    <dgm:pt modelId="{3D720B34-54A8-4BCC-B79D-1ABC535C67F6}" type="sibTrans" cxnId="{70D509FF-C012-4CFA-B84B-539B4B11ED6B}">
      <dgm:prSet/>
      <dgm:spPr/>
      <dgm:t>
        <a:bodyPr/>
        <a:lstStyle/>
        <a:p>
          <a:endParaRPr lang="en-US"/>
        </a:p>
      </dgm:t>
    </dgm:pt>
    <dgm:pt modelId="{44C254B3-2CBF-4E3F-AF5D-AE60A75BE65B}">
      <dgm:prSet/>
      <dgm:spPr/>
      <dgm:t>
        <a:bodyPr/>
        <a:lstStyle/>
        <a:p>
          <a:r>
            <a:rPr lang="en-US">
              <a:hlinkClick xmlns:r="http://schemas.openxmlformats.org/officeDocument/2006/relationships" r:id="rId3"/>
            </a:rPr>
            <a:t>Every Opportunity - Bing video</a:t>
          </a:r>
          <a:endParaRPr lang="en-US"/>
        </a:p>
      </dgm:t>
    </dgm:pt>
    <dgm:pt modelId="{A7A9AE40-F6D0-4AF1-8328-E7399DC539F1}" type="parTrans" cxnId="{D31132A3-07B2-48B6-A6B6-96546AA9686E}">
      <dgm:prSet/>
      <dgm:spPr/>
      <dgm:t>
        <a:bodyPr/>
        <a:lstStyle/>
        <a:p>
          <a:endParaRPr lang="en-US"/>
        </a:p>
      </dgm:t>
    </dgm:pt>
    <dgm:pt modelId="{5542C0E0-31E0-4249-9E1E-3E25F11359CB}" type="sibTrans" cxnId="{D31132A3-07B2-48B6-A6B6-96546AA9686E}">
      <dgm:prSet/>
      <dgm:spPr/>
      <dgm:t>
        <a:bodyPr/>
        <a:lstStyle/>
        <a:p>
          <a:endParaRPr lang="en-US"/>
        </a:p>
      </dgm:t>
    </dgm:pt>
    <dgm:pt modelId="{72602A0F-2249-4A03-B69B-3D71B002E8FA}" type="pres">
      <dgm:prSet presAssocID="{F76BB38F-4E87-4364-8547-E65CC557A977}" presName="vert0" presStyleCnt="0">
        <dgm:presLayoutVars>
          <dgm:dir/>
          <dgm:animOne val="branch"/>
          <dgm:animLvl val="lvl"/>
        </dgm:presLayoutVars>
      </dgm:prSet>
      <dgm:spPr/>
    </dgm:pt>
    <dgm:pt modelId="{46812600-BC69-44A3-A967-3EFFA3070B02}" type="pres">
      <dgm:prSet presAssocID="{70B7CD6F-D3CF-417B-8E7B-B3536C5CA5C2}" presName="thickLine" presStyleLbl="alignNode1" presStyleIdx="0" presStyleCnt="3"/>
      <dgm:spPr/>
    </dgm:pt>
    <dgm:pt modelId="{4950C79D-4CCA-4924-8431-CE4502DDE6CF}" type="pres">
      <dgm:prSet presAssocID="{70B7CD6F-D3CF-417B-8E7B-B3536C5CA5C2}" presName="horz1" presStyleCnt="0"/>
      <dgm:spPr/>
    </dgm:pt>
    <dgm:pt modelId="{0F72D8EB-E42B-47DB-AD33-4BE10E9B0BB0}" type="pres">
      <dgm:prSet presAssocID="{70B7CD6F-D3CF-417B-8E7B-B3536C5CA5C2}" presName="tx1" presStyleLbl="revTx" presStyleIdx="0" presStyleCnt="3"/>
      <dgm:spPr/>
    </dgm:pt>
    <dgm:pt modelId="{55B2D3EF-0DD3-4CFF-9EF9-3E0475D68C7C}" type="pres">
      <dgm:prSet presAssocID="{70B7CD6F-D3CF-417B-8E7B-B3536C5CA5C2}" presName="vert1" presStyleCnt="0"/>
      <dgm:spPr/>
    </dgm:pt>
    <dgm:pt modelId="{4BF3B59B-89D7-4194-A865-40191CC5FDEB}" type="pres">
      <dgm:prSet presAssocID="{6F007BA9-716A-4E93-A4BA-53F605EC4AD7}" presName="thickLine" presStyleLbl="alignNode1" presStyleIdx="1" presStyleCnt="3"/>
      <dgm:spPr/>
    </dgm:pt>
    <dgm:pt modelId="{4CA21EB6-B163-4BEB-BCD9-EABB1F38CAB0}" type="pres">
      <dgm:prSet presAssocID="{6F007BA9-716A-4E93-A4BA-53F605EC4AD7}" presName="horz1" presStyleCnt="0"/>
      <dgm:spPr/>
    </dgm:pt>
    <dgm:pt modelId="{AAFA0F6A-A32E-4842-91B5-512973FDE535}" type="pres">
      <dgm:prSet presAssocID="{6F007BA9-716A-4E93-A4BA-53F605EC4AD7}" presName="tx1" presStyleLbl="revTx" presStyleIdx="1" presStyleCnt="3"/>
      <dgm:spPr/>
    </dgm:pt>
    <dgm:pt modelId="{3FDC1B94-174E-4374-B748-C94F7EB0EFD3}" type="pres">
      <dgm:prSet presAssocID="{6F007BA9-716A-4E93-A4BA-53F605EC4AD7}" presName="vert1" presStyleCnt="0"/>
      <dgm:spPr/>
    </dgm:pt>
    <dgm:pt modelId="{415EF7E7-8E11-4383-B924-C1F51C12A29F}" type="pres">
      <dgm:prSet presAssocID="{44C254B3-2CBF-4E3F-AF5D-AE60A75BE65B}" presName="thickLine" presStyleLbl="alignNode1" presStyleIdx="2" presStyleCnt="3"/>
      <dgm:spPr/>
    </dgm:pt>
    <dgm:pt modelId="{86AAB704-CFB5-449A-B30F-25F8DB57987F}" type="pres">
      <dgm:prSet presAssocID="{44C254B3-2CBF-4E3F-AF5D-AE60A75BE65B}" presName="horz1" presStyleCnt="0"/>
      <dgm:spPr/>
    </dgm:pt>
    <dgm:pt modelId="{8F4F60ED-7FCA-46AC-8FA8-767CC1631C1B}" type="pres">
      <dgm:prSet presAssocID="{44C254B3-2CBF-4E3F-AF5D-AE60A75BE65B}" presName="tx1" presStyleLbl="revTx" presStyleIdx="2" presStyleCnt="3"/>
      <dgm:spPr/>
    </dgm:pt>
    <dgm:pt modelId="{54797125-CE32-40C1-AA09-14DABA847E93}" type="pres">
      <dgm:prSet presAssocID="{44C254B3-2CBF-4E3F-AF5D-AE60A75BE65B}" presName="vert1" presStyleCnt="0"/>
      <dgm:spPr/>
    </dgm:pt>
  </dgm:ptLst>
  <dgm:cxnLst>
    <dgm:cxn modelId="{A6971A06-DA54-4378-B0D7-60277B185B3E}" type="presOf" srcId="{44C254B3-2CBF-4E3F-AF5D-AE60A75BE65B}" destId="{8F4F60ED-7FCA-46AC-8FA8-767CC1631C1B}" srcOrd="0" destOrd="0" presId="urn:microsoft.com/office/officeart/2008/layout/LinedList"/>
    <dgm:cxn modelId="{41CFBF35-0867-4AA6-ACA1-FF9E56B46909}" type="presOf" srcId="{70B7CD6F-D3CF-417B-8E7B-B3536C5CA5C2}" destId="{0F72D8EB-E42B-47DB-AD33-4BE10E9B0BB0}" srcOrd="0" destOrd="0" presId="urn:microsoft.com/office/officeart/2008/layout/LinedList"/>
    <dgm:cxn modelId="{4A91E642-4F14-4E44-B56D-56CEE7F0210C}" type="presOf" srcId="{F76BB38F-4E87-4364-8547-E65CC557A977}" destId="{72602A0F-2249-4A03-B69B-3D71B002E8FA}" srcOrd="0" destOrd="0" presId="urn:microsoft.com/office/officeart/2008/layout/LinedList"/>
    <dgm:cxn modelId="{87117D46-4116-4EFC-A8C7-4ECA73DCDDFA}" type="presOf" srcId="{6F007BA9-716A-4E93-A4BA-53F605EC4AD7}" destId="{AAFA0F6A-A32E-4842-91B5-512973FDE535}" srcOrd="0" destOrd="0" presId="urn:microsoft.com/office/officeart/2008/layout/LinedList"/>
    <dgm:cxn modelId="{D31132A3-07B2-48B6-A6B6-96546AA9686E}" srcId="{F76BB38F-4E87-4364-8547-E65CC557A977}" destId="{44C254B3-2CBF-4E3F-AF5D-AE60A75BE65B}" srcOrd="2" destOrd="0" parTransId="{A7A9AE40-F6D0-4AF1-8328-E7399DC539F1}" sibTransId="{5542C0E0-31E0-4249-9E1E-3E25F11359CB}"/>
    <dgm:cxn modelId="{EB4355D1-046D-4C5D-B1A5-899905632F20}" srcId="{F76BB38F-4E87-4364-8547-E65CC557A977}" destId="{70B7CD6F-D3CF-417B-8E7B-B3536C5CA5C2}" srcOrd="0" destOrd="0" parTransId="{8C044C86-5622-4EF4-9DB9-E15CB5F4103A}" sibTransId="{345E8DBA-A567-483F-9606-D523E80CF497}"/>
    <dgm:cxn modelId="{70D509FF-C012-4CFA-B84B-539B4B11ED6B}" srcId="{F76BB38F-4E87-4364-8547-E65CC557A977}" destId="{6F007BA9-716A-4E93-A4BA-53F605EC4AD7}" srcOrd="1" destOrd="0" parTransId="{489188CB-8F4A-46F9-B8A2-1A22F04BF72E}" sibTransId="{3D720B34-54A8-4BCC-B79D-1ABC535C67F6}"/>
    <dgm:cxn modelId="{8623D9B0-E3EF-4050-AFC0-73588EAAA7C1}" type="presParOf" srcId="{72602A0F-2249-4A03-B69B-3D71B002E8FA}" destId="{46812600-BC69-44A3-A967-3EFFA3070B02}" srcOrd="0" destOrd="0" presId="urn:microsoft.com/office/officeart/2008/layout/LinedList"/>
    <dgm:cxn modelId="{2E07505A-9F5D-4007-8489-6656C81BA84C}" type="presParOf" srcId="{72602A0F-2249-4A03-B69B-3D71B002E8FA}" destId="{4950C79D-4CCA-4924-8431-CE4502DDE6CF}" srcOrd="1" destOrd="0" presId="urn:microsoft.com/office/officeart/2008/layout/LinedList"/>
    <dgm:cxn modelId="{CEF8D4F7-2CBF-46A4-A53C-25701EC6967D}" type="presParOf" srcId="{4950C79D-4CCA-4924-8431-CE4502DDE6CF}" destId="{0F72D8EB-E42B-47DB-AD33-4BE10E9B0BB0}" srcOrd="0" destOrd="0" presId="urn:microsoft.com/office/officeart/2008/layout/LinedList"/>
    <dgm:cxn modelId="{643ABE03-A05E-4262-8BA1-C4BC58FA3E2A}" type="presParOf" srcId="{4950C79D-4CCA-4924-8431-CE4502DDE6CF}" destId="{55B2D3EF-0DD3-4CFF-9EF9-3E0475D68C7C}" srcOrd="1" destOrd="0" presId="urn:microsoft.com/office/officeart/2008/layout/LinedList"/>
    <dgm:cxn modelId="{4B8A2276-BB1E-49D3-A757-E3D43EE128F1}" type="presParOf" srcId="{72602A0F-2249-4A03-B69B-3D71B002E8FA}" destId="{4BF3B59B-89D7-4194-A865-40191CC5FDEB}" srcOrd="2" destOrd="0" presId="urn:microsoft.com/office/officeart/2008/layout/LinedList"/>
    <dgm:cxn modelId="{73F0B23D-651C-4439-9119-B88A033AB787}" type="presParOf" srcId="{72602A0F-2249-4A03-B69B-3D71B002E8FA}" destId="{4CA21EB6-B163-4BEB-BCD9-EABB1F38CAB0}" srcOrd="3" destOrd="0" presId="urn:microsoft.com/office/officeart/2008/layout/LinedList"/>
    <dgm:cxn modelId="{A1544784-AC04-48EE-BFC7-295344CCC76D}" type="presParOf" srcId="{4CA21EB6-B163-4BEB-BCD9-EABB1F38CAB0}" destId="{AAFA0F6A-A32E-4842-91B5-512973FDE535}" srcOrd="0" destOrd="0" presId="urn:microsoft.com/office/officeart/2008/layout/LinedList"/>
    <dgm:cxn modelId="{FA155D0B-FDBC-480F-85DC-09156E80D4DB}" type="presParOf" srcId="{4CA21EB6-B163-4BEB-BCD9-EABB1F38CAB0}" destId="{3FDC1B94-174E-4374-B748-C94F7EB0EFD3}" srcOrd="1" destOrd="0" presId="urn:microsoft.com/office/officeart/2008/layout/LinedList"/>
    <dgm:cxn modelId="{E8B0DBA3-DF94-47A5-8791-830065EDA7A0}" type="presParOf" srcId="{72602A0F-2249-4A03-B69B-3D71B002E8FA}" destId="{415EF7E7-8E11-4383-B924-C1F51C12A29F}" srcOrd="4" destOrd="0" presId="urn:microsoft.com/office/officeart/2008/layout/LinedList"/>
    <dgm:cxn modelId="{3053D55A-1BE3-4C05-80BE-18D0C8D80300}" type="presParOf" srcId="{72602A0F-2249-4A03-B69B-3D71B002E8FA}" destId="{86AAB704-CFB5-449A-B30F-25F8DB57987F}" srcOrd="5" destOrd="0" presId="urn:microsoft.com/office/officeart/2008/layout/LinedList"/>
    <dgm:cxn modelId="{6A4665A8-7EC0-4733-873C-E5735EAE97C8}" type="presParOf" srcId="{86AAB704-CFB5-449A-B30F-25F8DB57987F}" destId="{8F4F60ED-7FCA-46AC-8FA8-767CC1631C1B}" srcOrd="0" destOrd="0" presId="urn:microsoft.com/office/officeart/2008/layout/LinedList"/>
    <dgm:cxn modelId="{A8970BB5-5B7E-488D-9689-28CA2DF9251D}" type="presParOf" srcId="{86AAB704-CFB5-449A-B30F-25F8DB57987F}" destId="{54797125-CE32-40C1-AA09-14DABA847E9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D9A301-AD68-4B3D-95CA-D35949FFE51E}">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EC0FEF-4712-463C-9C50-5AC19A121097}">
      <dsp:nvSpPr>
        <dsp:cNvPr id="0" name=""/>
        <dsp:cNvSpPr/>
      </dsp:nvSpPr>
      <dsp:spPr>
        <a:xfrm>
          <a:off x="0" y="0"/>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Curriculum and Instruction</a:t>
          </a:r>
        </a:p>
      </dsp:txBody>
      <dsp:txXfrm>
        <a:off x="0" y="0"/>
        <a:ext cx="10515600" cy="543917"/>
      </dsp:txXfrm>
    </dsp:sp>
    <dsp:sp modelId="{F5251D6F-2D0E-41DB-91AE-B5B1A35C2FA8}">
      <dsp:nvSpPr>
        <dsp:cNvPr id="0" name=""/>
        <dsp:cNvSpPr/>
      </dsp:nvSpPr>
      <dsp:spPr>
        <a:xfrm>
          <a:off x="0" y="54391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AB5D0F-69BD-4F92-AA2D-B8EF7375A99B}">
      <dsp:nvSpPr>
        <dsp:cNvPr id="0" name=""/>
        <dsp:cNvSpPr/>
      </dsp:nvSpPr>
      <dsp:spPr>
        <a:xfrm>
          <a:off x="0" y="543917"/>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Accreditation – WCEA </a:t>
          </a:r>
        </a:p>
      </dsp:txBody>
      <dsp:txXfrm>
        <a:off x="0" y="543917"/>
        <a:ext cx="10515600" cy="543917"/>
      </dsp:txXfrm>
    </dsp:sp>
    <dsp:sp modelId="{D39E8A07-0B2D-491B-8438-8B965E5C31AB}">
      <dsp:nvSpPr>
        <dsp:cNvPr id="0" name=""/>
        <dsp:cNvSpPr/>
      </dsp:nvSpPr>
      <dsp:spPr>
        <a:xfrm>
          <a:off x="0" y="10878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1D9C1A-A564-49CF-B2BE-B5A7B86795EB}">
      <dsp:nvSpPr>
        <dsp:cNvPr id="0" name=""/>
        <dsp:cNvSpPr/>
      </dsp:nvSpPr>
      <dsp:spPr>
        <a:xfrm>
          <a:off x="0" y="1087834"/>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Assessments – NWEA and MAP testing </a:t>
          </a:r>
        </a:p>
      </dsp:txBody>
      <dsp:txXfrm>
        <a:off x="0" y="1087834"/>
        <a:ext cx="10515600" cy="543917"/>
      </dsp:txXfrm>
    </dsp:sp>
    <dsp:sp modelId="{3AEF1030-A879-4BCA-90DD-5B2479DADC9E}">
      <dsp:nvSpPr>
        <dsp:cNvPr id="0" name=""/>
        <dsp:cNvSpPr/>
      </dsp:nvSpPr>
      <dsp:spPr>
        <a:xfrm>
          <a:off x="0" y="163175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BC6D51-DC49-47D6-8AFC-FA8EFF799F64}">
      <dsp:nvSpPr>
        <dsp:cNvPr id="0" name=""/>
        <dsp:cNvSpPr/>
      </dsp:nvSpPr>
      <dsp:spPr>
        <a:xfrm>
          <a:off x="0" y="1631751"/>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Professional Development – Curriculum and PD Day (virtual) – 02/10/2023</a:t>
          </a:r>
        </a:p>
      </dsp:txBody>
      <dsp:txXfrm>
        <a:off x="0" y="1631751"/>
        <a:ext cx="10515600" cy="543917"/>
      </dsp:txXfrm>
    </dsp:sp>
    <dsp:sp modelId="{AF373FAE-95E4-4C9E-9E0D-3A0DE7834E08}">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FD8C6C-3666-4B2B-B6D9-FE4AB85CE784}">
      <dsp:nvSpPr>
        <dsp:cNvPr id="0" name=""/>
        <dsp:cNvSpPr/>
      </dsp:nvSpPr>
      <dsp:spPr>
        <a:xfrm>
          <a:off x="0" y="2175669"/>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GRACE – Guiding Regionally-Advancing Catholic Education program</a:t>
          </a:r>
        </a:p>
      </dsp:txBody>
      <dsp:txXfrm>
        <a:off x="0" y="2175669"/>
        <a:ext cx="10515600" cy="543917"/>
      </dsp:txXfrm>
    </dsp:sp>
    <dsp:sp modelId="{B6C87140-410B-4E89-AFA7-1A501003BF7E}">
      <dsp:nvSpPr>
        <dsp:cNvPr id="0" name=""/>
        <dsp:cNvSpPr/>
      </dsp:nvSpPr>
      <dsp:spPr>
        <a:xfrm>
          <a:off x="0" y="271958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91FA51-78F4-4486-9875-35471DB8E8F3}">
      <dsp:nvSpPr>
        <dsp:cNvPr id="0" name=""/>
        <dsp:cNvSpPr/>
      </dsp:nvSpPr>
      <dsp:spPr>
        <a:xfrm>
          <a:off x="0" y="2719586"/>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NSBECS – National Standards and Benchmarks for Catholic Elementary and Secondary Schools </a:t>
          </a:r>
        </a:p>
      </dsp:txBody>
      <dsp:txXfrm>
        <a:off x="0" y="2719586"/>
        <a:ext cx="10515600" cy="543917"/>
      </dsp:txXfrm>
    </dsp:sp>
    <dsp:sp modelId="{10E9AF61-AD21-46D8-A21C-B87C0BEE54F5}">
      <dsp:nvSpPr>
        <dsp:cNvPr id="0" name=""/>
        <dsp:cNvSpPr/>
      </dsp:nvSpPr>
      <dsp:spPr>
        <a:xfrm>
          <a:off x="0" y="32635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8AA458-847F-4450-A6D7-F07AC62DE7D9}">
      <dsp:nvSpPr>
        <dsp:cNvPr id="0" name=""/>
        <dsp:cNvSpPr/>
      </dsp:nvSpPr>
      <dsp:spPr>
        <a:xfrm>
          <a:off x="0" y="3263503"/>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Evaluation systems and teacher support programming</a:t>
          </a:r>
        </a:p>
      </dsp:txBody>
      <dsp:txXfrm>
        <a:off x="0" y="3263503"/>
        <a:ext cx="10515600" cy="543917"/>
      </dsp:txXfrm>
    </dsp:sp>
    <dsp:sp modelId="{06722209-DF7D-4D35-A7AB-AA158501A62D}">
      <dsp:nvSpPr>
        <dsp:cNvPr id="0" name=""/>
        <dsp:cNvSpPr/>
      </dsp:nvSpPr>
      <dsp:spPr>
        <a:xfrm>
          <a:off x="0" y="380742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749782-5C55-4557-84BD-3A43AE73788C}">
      <dsp:nvSpPr>
        <dsp:cNvPr id="0" name=""/>
        <dsp:cNvSpPr/>
      </dsp:nvSpPr>
      <dsp:spPr>
        <a:xfrm>
          <a:off x="0" y="3807420"/>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New Teacher Orientations / Induction Program help (IP)</a:t>
          </a:r>
        </a:p>
      </dsp:txBody>
      <dsp:txXfrm>
        <a:off x="0" y="3807420"/>
        <a:ext cx="10515600" cy="5439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12600-BC69-44A3-A967-3EFFA3070B02}">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72D8EB-E42B-47DB-AD33-4BE10E9B0BB0}">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Take notes as you watch this</a:t>
          </a:r>
        </a:p>
      </dsp:txBody>
      <dsp:txXfrm>
        <a:off x="0" y="2703"/>
        <a:ext cx="6900512" cy="1843578"/>
      </dsp:txXfrm>
    </dsp:sp>
    <dsp:sp modelId="{4BF3B59B-89D7-4194-A865-40191CC5FDEB}">
      <dsp:nvSpPr>
        <dsp:cNvPr id="0" name=""/>
        <dsp:cNvSpPr/>
      </dsp:nvSpPr>
      <dsp:spPr>
        <a:xfrm>
          <a:off x="0" y="1846281"/>
          <a:ext cx="6900512"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FA0F6A-A32E-4842-91B5-512973FDE535}">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dirty="0">
              <a:hlinkClick xmlns:r="http://schemas.openxmlformats.org/officeDocument/2006/relationships" r:id="rId1"/>
            </a:rPr>
            <a:t>What makes a good teacher great? | Azul </a:t>
          </a:r>
          <a:r>
            <a:rPr lang="en-US" sz="2600" b="0" i="0" kern="1200" dirty="0" err="1">
              <a:hlinkClick xmlns:r="http://schemas.openxmlformats.org/officeDocument/2006/relationships" r:id="rId1"/>
            </a:rPr>
            <a:t>Terronez</a:t>
          </a:r>
          <a:r>
            <a:rPr lang="en-US" sz="2600" b="0" i="0" kern="1200" dirty="0">
              <a:hlinkClick xmlns:r="http://schemas.openxmlformats.org/officeDocument/2006/relationships" r:id="rId1"/>
            </a:rPr>
            <a:t> | </a:t>
          </a:r>
          <a:r>
            <a:rPr lang="en-US" sz="2600" b="0" i="0" kern="1200" dirty="0" err="1">
              <a:hlinkClick xmlns:r="http://schemas.openxmlformats.org/officeDocument/2006/relationships" r:id="rId1"/>
            </a:rPr>
            <a:t>TEDxSantoDomingo</a:t>
          </a:r>
          <a:r>
            <a:rPr lang="en-US" sz="2600" b="0" i="0" kern="1200" dirty="0">
              <a:hlinkClick xmlns:r="http://schemas.openxmlformats.org/officeDocument/2006/relationships" r:id="rId1"/>
            </a:rPr>
            <a:t> – YouTube</a:t>
          </a:r>
          <a:endParaRPr lang="en-US" sz="2600" b="0" i="0" kern="1200" dirty="0"/>
        </a:p>
        <a:p>
          <a:pPr marL="0" lvl="0" indent="0" algn="l" defTabSz="1155700">
            <a:lnSpc>
              <a:spcPct val="90000"/>
            </a:lnSpc>
            <a:spcBef>
              <a:spcPct val="0"/>
            </a:spcBef>
            <a:spcAft>
              <a:spcPct val="35000"/>
            </a:spcAft>
            <a:buNone/>
          </a:pPr>
          <a:r>
            <a:rPr lang="en-US" sz="2600" kern="1200" dirty="0">
              <a:hlinkClick xmlns:r="http://schemas.openxmlformats.org/officeDocument/2006/relationships" r:id="rId2"/>
            </a:rPr>
            <a:t>The Power of a Teacher | Adam Saenz | </a:t>
          </a:r>
          <a:r>
            <a:rPr lang="en-US" sz="2600" kern="1200" dirty="0" err="1">
              <a:hlinkClick xmlns:r="http://schemas.openxmlformats.org/officeDocument/2006/relationships" r:id="rId2"/>
            </a:rPr>
            <a:t>TEDxYale</a:t>
          </a:r>
          <a:r>
            <a:rPr lang="en-US" sz="2600" kern="1200" dirty="0">
              <a:hlinkClick xmlns:r="http://schemas.openxmlformats.org/officeDocument/2006/relationships" r:id="rId2"/>
            </a:rPr>
            <a:t> - YouTube</a:t>
          </a:r>
          <a:endParaRPr lang="en-US" sz="2600" kern="1200" dirty="0"/>
        </a:p>
      </dsp:txBody>
      <dsp:txXfrm>
        <a:off x="0" y="1846281"/>
        <a:ext cx="6900512" cy="1843578"/>
      </dsp:txXfrm>
    </dsp:sp>
    <dsp:sp modelId="{415EF7E7-8E11-4383-B924-C1F51C12A29F}">
      <dsp:nvSpPr>
        <dsp:cNvPr id="0" name=""/>
        <dsp:cNvSpPr/>
      </dsp:nvSpPr>
      <dsp:spPr>
        <a:xfrm>
          <a:off x="0" y="3689859"/>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4F60ED-7FCA-46AC-8FA8-767CC1631C1B}">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hlinkClick xmlns:r="http://schemas.openxmlformats.org/officeDocument/2006/relationships" r:id="rId3"/>
            </a:rPr>
            <a:t>Every Opportunity - Bing video</a:t>
          </a:r>
          <a:endParaRPr lang="en-US" sz="2600" kern="1200"/>
        </a:p>
      </dsp:txBody>
      <dsp:txXfrm>
        <a:off x="0" y="3689859"/>
        <a:ext cx="6900512" cy="184357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3550"/>
          </a:xfrm>
          <a:prstGeom prst="rect">
            <a:avLst/>
          </a:prstGeom>
        </p:spPr>
        <p:txBody>
          <a:bodyPr vert="horz" lIns="91440" tIns="45720" rIns="91440" bIns="45720" rtlCol="0"/>
          <a:lstStyle>
            <a:lvl1pPr algn="r">
              <a:defRPr sz="1200"/>
            </a:lvl1pPr>
          </a:lstStyle>
          <a:p>
            <a:fld id="{A64365B7-70A2-4B46-8C12-033244E5D03C}" type="datetimeFigureOut">
              <a:rPr lang="en-US" smtClean="0"/>
              <a:t>8/15/2022</a:t>
            </a:fld>
            <a:endParaRPr lang="en-US"/>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45000"/>
            <a:ext cx="5607050"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38475"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772525"/>
            <a:ext cx="3038475" cy="463550"/>
          </a:xfrm>
          <a:prstGeom prst="rect">
            <a:avLst/>
          </a:prstGeom>
        </p:spPr>
        <p:txBody>
          <a:bodyPr vert="horz" lIns="91440" tIns="45720" rIns="91440" bIns="45720" rtlCol="0" anchor="b"/>
          <a:lstStyle>
            <a:lvl1pPr algn="r">
              <a:defRPr sz="1200"/>
            </a:lvl1pPr>
          </a:lstStyle>
          <a:p>
            <a:fld id="{96D3EDBD-B719-43D6-A9EE-2DC5362DDF5D}" type="slidenum">
              <a:rPr lang="en-US" smtClean="0"/>
              <a:t>‹#›</a:t>
            </a:fld>
            <a:endParaRPr lang="en-US"/>
          </a:p>
        </p:txBody>
      </p:sp>
    </p:spTree>
    <p:extLst>
      <p:ext uri="{BB962C8B-B14F-4D97-AF65-F5344CB8AC3E}">
        <p14:creationId xmlns:p14="http://schemas.microsoft.com/office/powerpoint/2010/main" val="2957230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myself &amp; my role </a:t>
            </a:r>
          </a:p>
        </p:txBody>
      </p:sp>
      <p:sp>
        <p:nvSpPr>
          <p:cNvPr id="4" name="Slide Number Placeholder 3"/>
          <p:cNvSpPr>
            <a:spLocks noGrp="1"/>
          </p:cNvSpPr>
          <p:nvPr>
            <p:ph type="sldNum" sz="quarter" idx="5"/>
          </p:nvPr>
        </p:nvSpPr>
        <p:spPr/>
        <p:txBody>
          <a:bodyPr/>
          <a:lstStyle/>
          <a:p>
            <a:fld id="{11091661-3091-FF4D-8BF1-C88D7885ABF0}" type="slidenum">
              <a:rPr lang="en-US" smtClean="0"/>
              <a:t>29</a:t>
            </a:fld>
            <a:endParaRPr lang="en-US"/>
          </a:p>
        </p:txBody>
      </p:sp>
    </p:spTree>
    <p:extLst>
      <p:ext uri="{BB962C8B-B14F-4D97-AF65-F5344CB8AC3E}">
        <p14:creationId xmlns:p14="http://schemas.microsoft.com/office/powerpoint/2010/main" val="3841802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teacher, YOU are the foundation of our schools…second only to Jesus himself.   What you do everyday is nothing less than shape lives – Here in the Catholic schools, your impact goes well beyond shaping just your students’ minds, as is reflected in the words of our mission statement shown here.  In part it reads…</a:t>
            </a:r>
          </a:p>
          <a:p>
            <a:r>
              <a:rPr lang="en-US" dirty="0"/>
              <a:t>The whole child…mind, body, and spirit…that’s a big job!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1091661-3091-FF4D-8BF1-C88D7885ABF0}" type="slidenum">
              <a:rPr lang="en-US" smtClean="0"/>
              <a:t>30</a:t>
            </a:fld>
            <a:endParaRPr lang="en-US"/>
          </a:p>
        </p:txBody>
      </p:sp>
    </p:spTree>
    <p:extLst>
      <p:ext uri="{BB962C8B-B14F-4D97-AF65-F5344CB8AC3E}">
        <p14:creationId xmlns:p14="http://schemas.microsoft.com/office/powerpoint/2010/main" val="72559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have noticed that when you signed your ‘contract’ with your school, it wasn’t entitled as such.  Here in the Archdiocese of Seattle, we refer to them not as employment contracts, but as Ministerial Covenants, and that is for a very intentional reason.  As the title suggests, teaching in a Catholic school is more than just a job, it is a ministry.  A ministry to God who calls us to this very important role – through our teaching we serve not only our students, but we serve God as well.  As is explained in the Archdiocesan Employee Policy Manual…(read) </a:t>
            </a:r>
          </a:p>
          <a:p>
            <a:r>
              <a:rPr lang="en-US" dirty="0"/>
              <a:t>I share all this with you to help frame your role and emphasize the importance you have in your schools and classrooms.  We are grateful that you have said YES to this calling! </a:t>
            </a:r>
          </a:p>
          <a:p>
            <a:endParaRPr lang="en-US" dirty="0"/>
          </a:p>
        </p:txBody>
      </p:sp>
      <p:sp>
        <p:nvSpPr>
          <p:cNvPr id="4" name="Slide Number Placeholder 3"/>
          <p:cNvSpPr>
            <a:spLocks noGrp="1"/>
          </p:cNvSpPr>
          <p:nvPr>
            <p:ph type="sldNum" sz="quarter" idx="5"/>
          </p:nvPr>
        </p:nvSpPr>
        <p:spPr/>
        <p:txBody>
          <a:bodyPr/>
          <a:lstStyle/>
          <a:p>
            <a:fld id="{11091661-3091-FF4D-8BF1-C88D7885ABF0}" type="slidenum">
              <a:rPr lang="en-US" smtClean="0"/>
              <a:t>31</a:t>
            </a:fld>
            <a:endParaRPr lang="en-US"/>
          </a:p>
        </p:txBody>
      </p:sp>
    </p:spTree>
    <p:extLst>
      <p:ext uri="{BB962C8B-B14F-4D97-AF65-F5344CB8AC3E}">
        <p14:creationId xmlns:p14="http://schemas.microsoft.com/office/powerpoint/2010/main" val="1804207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Our policies and procedures are there to guide and support you.  There are 3 levels of policies that you should be familiar with.  First is the Archdiocesan Employee Policy Manual – this is really the Grand Daddy of them all (kind of like one ring to rule them all).  The Policy Manual is universal and it outlines policies that apply to all Archdiocesan schools and employees (the only exception is if you are in a Category II High School (these are not Archdiocesan schools but are owned and operated by a separate governing board…AMHS, Seattle Prep, HNA, they have their own specific Employee Policy Manuals - so they will have differences but there will be similarities so this is still helpful info for those folks).  For all other schools, the Archdiocesan Employee Policy Manual applies. All employees are required to read the policy manual, then sign and return the acknowledgement page to your principal.  </a:t>
            </a:r>
          </a:p>
          <a:p>
            <a:r>
              <a:rPr lang="en-US" dirty="0"/>
              <a:t>2. From the Policy Manual comes the School Staff Handbook.  There are some policies and procedures that are universal to all schools, but there are also things specific to your particular school.  </a:t>
            </a:r>
          </a:p>
          <a:p>
            <a:r>
              <a:rPr lang="en-US" dirty="0"/>
              <a:t>3. The third set of policies is found in the family handbook, which is very specific to your school.    </a:t>
            </a:r>
          </a:p>
          <a:p>
            <a:r>
              <a:rPr lang="en-US" dirty="0"/>
              <a:t>Your principal should give you a copy of each.  It’s very important that you read each thoroughly and sign/return the acknowledgement.  If you don’t receive a copy, please ask for it.  Why???</a:t>
            </a:r>
          </a:p>
          <a:p>
            <a:endParaRPr lang="en-US" dirty="0"/>
          </a:p>
        </p:txBody>
      </p:sp>
    </p:spTree>
    <p:extLst>
      <p:ext uri="{BB962C8B-B14F-4D97-AF65-F5344CB8AC3E}">
        <p14:creationId xmlns:p14="http://schemas.microsoft.com/office/powerpoint/2010/main" val="2122955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Because you want to know what expectations you will be held to by the school and Archdiocese.  This slide explains further – this explanation also applies to both the policy manual AND your school’s staff handbook…(Read) </a:t>
            </a:r>
          </a:p>
          <a:p>
            <a:endParaRPr lang="en-US" dirty="0"/>
          </a:p>
        </p:txBody>
      </p:sp>
    </p:spTree>
    <p:extLst>
      <p:ext uri="{BB962C8B-B14F-4D97-AF65-F5344CB8AC3E}">
        <p14:creationId xmlns:p14="http://schemas.microsoft.com/office/powerpoint/2010/main" val="4169065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Again, it’s important that you read the complete Policy Manual, but I’d like to highlight some key things you should pay close attention to.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Code of Conduct:  “School employees should conduct themselves in a professional and business-like manner, treating co-workers, clergy, parishioners, parents, students, and others with respect. They must conduct themselves in a moral and ethical manner consistent with Catholic principles in the performance of work duties and live a lifestyle compatible with Catholic teaching.”  This can be a lightening rod at times…that’s another conversation for another day, but you do need to know that as an employee of the church, your actions both in and outside of school are important.  You don’t want to do or say something that can be seen as contrary to church teachings, or derogatory to the school/church/administration.  That includes your social media posts – Justyna will be talking more about that I believe, but in short, this standard is different than public schools and you should be aware of those expectations.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Performance Reviews: Principals are required to observe new teachers twice within the first year of a new assignment (once in first 60 days and then again before May 15).  Your principal should review your evaluation with you and provide a copy for your records.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Parent Communications: I think you will find our parents to be very supportive and positive overall.  They tend to be very involved and interested in what’s going on in the classroom.  The more communication you can provide proactively, the better.  Keep them informed about what you are teaching and classroom events.  If their child is struggling, reach out to them early on.  Don’t let report card time be the first they hear of any academic or behavior issues.  Be kind and respectful – which I know can be difficult sometimes when they are coming at you.  Always try to remember that their intentions are good.  Avoid getting defensive and stick to the facts.  If you get a long and detailed email – call them instead of responding via email.  Tone can easily get misinterpreted over email.  Communicate the positive, not just the negative – it goes a long way.  Reach out to your principal for help if you aren’t sure how to respond.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Confidentiality is critical – on all levels.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Be sure you know what’s expected of you to maintain a safe classroom and school: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Complete your safe environment course and subsequent updates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Remember that your school issued computer devices and your school email are the property of the school, and should be used in accordance with those policies.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Interactions with students: Should always be professional and respectful.  Do not communicate with a student via text, personal phone, or social media.  If you need to communicate via email, copy a parent on it.  Blogs should only academic in nature, and public/advertised to parents and your principal (check with him/her first before initiating).  In person 1-1 interactions with students: Always meet in a public place, never behind closed doors.  If it needs to be a closed-door conversation, have someone else present.  Avoid physical contact.  Side hugs, handshakes.  Never drive a student in your car (for both personal safety reasons and liability).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Mandatory Reporting Requirements (review document) If you have reason to suspect any sort of abuse (physical, sexual, neglect), you are obligated to report it to CPS within 48 hours of becoming aware of a possible situation.   Not your obligation to determine if it’s true or to obtain proof.  Rule of thumb: If you aren’t sure if you should call, error on the side of caution – CALL!  Your principal can call for you, but YOU need to ensure that the call was made (follow up on it) – CPS will likely want to interview you to find out what you know.  Teacher concerns…parent will know, what if I’m wrong?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Need a current WA state teaching certificate (there are a few exceptions, consult with your principal) or a certificate to sub and working on a permanent one.  Keep it current, don’t let it lapse.  Provide a copy.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p>
            <a:endParaRPr lang="en-US" dirty="0"/>
          </a:p>
        </p:txBody>
      </p:sp>
      <p:sp>
        <p:nvSpPr>
          <p:cNvPr id="4" name="Slide Number Placeholder 3"/>
          <p:cNvSpPr>
            <a:spLocks noGrp="1"/>
          </p:cNvSpPr>
          <p:nvPr>
            <p:ph type="sldNum" sz="quarter" idx="5"/>
          </p:nvPr>
        </p:nvSpPr>
        <p:spPr/>
        <p:txBody>
          <a:bodyPr/>
          <a:lstStyle/>
          <a:p>
            <a:fld id="{11091661-3091-FF4D-8BF1-C88D7885ABF0}" type="slidenum">
              <a:rPr lang="en-US" smtClean="0"/>
              <a:t>34</a:t>
            </a:fld>
            <a:endParaRPr lang="en-US"/>
          </a:p>
        </p:txBody>
      </p:sp>
    </p:spTree>
    <p:extLst>
      <p:ext uri="{BB962C8B-B14F-4D97-AF65-F5344CB8AC3E}">
        <p14:creationId xmlns:p14="http://schemas.microsoft.com/office/powerpoint/2010/main" val="2965305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t>
            </a:r>
          </a:p>
        </p:txBody>
      </p:sp>
      <p:sp>
        <p:nvSpPr>
          <p:cNvPr id="4" name="Slide Number Placeholder 3"/>
          <p:cNvSpPr>
            <a:spLocks noGrp="1"/>
          </p:cNvSpPr>
          <p:nvPr>
            <p:ph type="sldNum" sz="quarter" idx="5"/>
          </p:nvPr>
        </p:nvSpPr>
        <p:spPr/>
        <p:txBody>
          <a:bodyPr/>
          <a:lstStyle/>
          <a:p>
            <a:fld id="{11091661-3091-FF4D-8BF1-C88D7885ABF0}" type="slidenum">
              <a:rPr lang="en-US" smtClean="0"/>
              <a:t>35</a:t>
            </a:fld>
            <a:endParaRPr lang="en-US"/>
          </a:p>
        </p:txBody>
      </p:sp>
    </p:spTree>
    <p:extLst>
      <p:ext uri="{BB962C8B-B14F-4D97-AF65-F5344CB8AC3E}">
        <p14:creationId xmlns:p14="http://schemas.microsoft.com/office/powerpoint/2010/main" val="1025058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should be outlined in your staff and family handbooks – if not, ask your principal (read) </a:t>
            </a:r>
          </a:p>
        </p:txBody>
      </p:sp>
      <p:sp>
        <p:nvSpPr>
          <p:cNvPr id="4" name="Slide Number Placeholder 3"/>
          <p:cNvSpPr>
            <a:spLocks noGrp="1"/>
          </p:cNvSpPr>
          <p:nvPr>
            <p:ph type="sldNum" sz="quarter" idx="5"/>
          </p:nvPr>
        </p:nvSpPr>
        <p:spPr/>
        <p:txBody>
          <a:bodyPr/>
          <a:lstStyle/>
          <a:p>
            <a:fld id="{11091661-3091-FF4D-8BF1-C88D7885ABF0}" type="slidenum">
              <a:rPr lang="en-US" smtClean="0"/>
              <a:t>36</a:t>
            </a:fld>
            <a:endParaRPr lang="en-US"/>
          </a:p>
        </p:txBody>
      </p:sp>
    </p:spTree>
    <p:extLst>
      <p:ext uri="{BB962C8B-B14F-4D97-AF65-F5344CB8AC3E}">
        <p14:creationId xmlns:p14="http://schemas.microsoft.com/office/powerpoint/2010/main" val="3749733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First go to person should be your principal.  In most situations, he/she can help you through it.  If the event that you should have a conflict with your principal that you’ve tried to work through with him/her, but need some support – I’m here for you.  All conversations will be confidential, but I may ask for permission to speak with your principal to keep more information, but you are not required to give me permission.  The only time I cannot guarantee confidentiality is if what you tell me is illegal or may result in harm to someone.  </a:t>
            </a:r>
          </a:p>
          <a:p>
            <a:endParaRPr lang="en-US" dirty="0"/>
          </a:p>
        </p:txBody>
      </p:sp>
    </p:spTree>
    <p:extLst>
      <p:ext uri="{BB962C8B-B14F-4D97-AF65-F5344CB8AC3E}">
        <p14:creationId xmlns:p14="http://schemas.microsoft.com/office/powerpoint/2010/main" val="1613706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F06B8-B61C-4CD5-AC76-3514F06930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16E5D8-230F-40DE-A623-CAD3ECEF69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FAD83E-36C0-4351-B9E7-A6B1F07BBF13}"/>
              </a:ext>
            </a:extLst>
          </p:cNvPr>
          <p:cNvSpPr>
            <a:spLocks noGrp="1"/>
          </p:cNvSpPr>
          <p:nvPr>
            <p:ph type="dt" sz="half" idx="10"/>
          </p:nvPr>
        </p:nvSpPr>
        <p:spPr/>
        <p:txBody>
          <a:bodyPr/>
          <a:lstStyle/>
          <a:p>
            <a:fld id="{50B3A3DB-A4DB-4E9A-86A6-9723C426A046}" type="datetimeFigureOut">
              <a:rPr lang="en-US" smtClean="0"/>
              <a:t>8/15/2022</a:t>
            </a:fld>
            <a:endParaRPr lang="en-US"/>
          </a:p>
        </p:txBody>
      </p:sp>
      <p:sp>
        <p:nvSpPr>
          <p:cNvPr id="5" name="Footer Placeholder 4">
            <a:extLst>
              <a:ext uri="{FF2B5EF4-FFF2-40B4-BE49-F238E27FC236}">
                <a16:creationId xmlns:a16="http://schemas.microsoft.com/office/drawing/2014/main" id="{D83C4B13-C489-4AAC-BC1D-DD86BE3ADA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1E326-2F40-46D1-B16A-315344A10964}"/>
              </a:ext>
            </a:extLst>
          </p:cNvPr>
          <p:cNvSpPr>
            <a:spLocks noGrp="1"/>
          </p:cNvSpPr>
          <p:nvPr>
            <p:ph type="sldNum" sz="quarter" idx="12"/>
          </p:nvPr>
        </p:nvSpPr>
        <p:spPr/>
        <p:txBody>
          <a:bodyPr/>
          <a:lstStyle/>
          <a:p>
            <a:fld id="{596F74E7-B414-4EE8-B162-F392A4749402}" type="slidenum">
              <a:rPr lang="en-US" smtClean="0"/>
              <a:t>‹#›</a:t>
            </a:fld>
            <a:endParaRPr lang="en-US"/>
          </a:p>
        </p:txBody>
      </p:sp>
    </p:spTree>
    <p:extLst>
      <p:ext uri="{BB962C8B-B14F-4D97-AF65-F5344CB8AC3E}">
        <p14:creationId xmlns:p14="http://schemas.microsoft.com/office/powerpoint/2010/main" val="8073259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BE7AE-CD02-4442-93DE-28DE7765B8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3279A-3391-4A5D-9306-ED37285B95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6A1B71-E2E2-403C-B0E1-0D66535D3A94}"/>
              </a:ext>
            </a:extLst>
          </p:cNvPr>
          <p:cNvSpPr>
            <a:spLocks noGrp="1"/>
          </p:cNvSpPr>
          <p:nvPr>
            <p:ph type="dt" sz="half" idx="10"/>
          </p:nvPr>
        </p:nvSpPr>
        <p:spPr/>
        <p:txBody>
          <a:bodyPr/>
          <a:lstStyle/>
          <a:p>
            <a:fld id="{50B3A3DB-A4DB-4E9A-86A6-9723C426A046}" type="datetimeFigureOut">
              <a:rPr lang="en-US" smtClean="0"/>
              <a:t>8/15/2022</a:t>
            </a:fld>
            <a:endParaRPr lang="en-US"/>
          </a:p>
        </p:txBody>
      </p:sp>
      <p:sp>
        <p:nvSpPr>
          <p:cNvPr id="5" name="Footer Placeholder 4">
            <a:extLst>
              <a:ext uri="{FF2B5EF4-FFF2-40B4-BE49-F238E27FC236}">
                <a16:creationId xmlns:a16="http://schemas.microsoft.com/office/drawing/2014/main" id="{12751BF4-0F41-4AE6-80AE-AB841747FC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9F77DA-0559-4677-B44A-F6E4F55B86B5}"/>
              </a:ext>
            </a:extLst>
          </p:cNvPr>
          <p:cNvSpPr>
            <a:spLocks noGrp="1"/>
          </p:cNvSpPr>
          <p:nvPr>
            <p:ph type="sldNum" sz="quarter" idx="12"/>
          </p:nvPr>
        </p:nvSpPr>
        <p:spPr/>
        <p:txBody>
          <a:bodyPr/>
          <a:lstStyle/>
          <a:p>
            <a:fld id="{596F74E7-B414-4EE8-B162-F392A4749402}" type="slidenum">
              <a:rPr lang="en-US" smtClean="0"/>
              <a:t>‹#›</a:t>
            </a:fld>
            <a:endParaRPr lang="en-US"/>
          </a:p>
        </p:txBody>
      </p:sp>
    </p:spTree>
    <p:extLst>
      <p:ext uri="{BB962C8B-B14F-4D97-AF65-F5344CB8AC3E}">
        <p14:creationId xmlns:p14="http://schemas.microsoft.com/office/powerpoint/2010/main" val="14690831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253D4F-C4F3-498E-99B0-49F7BF5F92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4BE191-D85D-4CFF-AD65-0B0375BDC0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7FE66A-53FB-4EEC-952D-2F1CACF4227F}"/>
              </a:ext>
            </a:extLst>
          </p:cNvPr>
          <p:cNvSpPr>
            <a:spLocks noGrp="1"/>
          </p:cNvSpPr>
          <p:nvPr>
            <p:ph type="dt" sz="half" idx="10"/>
          </p:nvPr>
        </p:nvSpPr>
        <p:spPr/>
        <p:txBody>
          <a:bodyPr/>
          <a:lstStyle/>
          <a:p>
            <a:fld id="{50B3A3DB-A4DB-4E9A-86A6-9723C426A046}" type="datetimeFigureOut">
              <a:rPr lang="en-US" smtClean="0"/>
              <a:t>8/15/2022</a:t>
            </a:fld>
            <a:endParaRPr lang="en-US"/>
          </a:p>
        </p:txBody>
      </p:sp>
      <p:sp>
        <p:nvSpPr>
          <p:cNvPr id="5" name="Footer Placeholder 4">
            <a:extLst>
              <a:ext uri="{FF2B5EF4-FFF2-40B4-BE49-F238E27FC236}">
                <a16:creationId xmlns:a16="http://schemas.microsoft.com/office/drawing/2014/main" id="{45DB418F-1B6E-4D6C-8BA9-0C587C0D2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5E580-2888-4DAB-9C7E-038941911E96}"/>
              </a:ext>
            </a:extLst>
          </p:cNvPr>
          <p:cNvSpPr>
            <a:spLocks noGrp="1"/>
          </p:cNvSpPr>
          <p:nvPr>
            <p:ph type="sldNum" sz="quarter" idx="12"/>
          </p:nvPr>
        </p:nvSpPr>
        <p:spPr/>
        <p:txBody>
          <a:bodyPr/>
          <a:lstStyle/>
          <a:p>
            <a:fld id="{596F74E7-B414-4EE8-B162-F392A4749402}" type="slidenum">
              <a:rPr lang="en-US" smtClean="0"/>
              <a:t>‹#›</a:t>
            </a:fld>
            <a:endParaRPr lang="en-US"/>
          </a:p>
        </p:txBody>
      </p:sp>
    </p:spTree>
    <p:extLst>
      <p:ext uri="{BB962C8B-B14F-4D97-AF65-F5344CB8AC3E}">
        <p14:creationId xmlns:p14="http://schemas.microsoft.com/office/powerpoint/2010/main" val="19636608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8/15/2022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81AF9-22A1-4F8C-954E-ED9EF22D50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A6C247-5504-41C3-97D1-44E6458FCE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778DE-46A1-43A9-B66F-8B7278DE31A2}"/>
              </a:ext>
            </a:extLst>
          </p:cNvPr>
          <p:cNvSpPr>
            <a:spLocks noGrp="1"/>
          </p:cNvSpPr>
          <p:nvPr>
            <p:ph type="dt" sz="half" idx="10"/>
          </p:nvPr>
        </p:nvSpPr>
        <p:spPr/>
        <p:txBody>
          <a:bodyPr/>
          <a:lstStyle/>
          <a:p>
            <a:fld id="{50B3A3DB-A4DB-4E9A-86A6-9723C426A046}" type="datetimeFigureOut">
              <a:rPr lang="en-US" smtClean="0"/>
              <a:t>8/15/2022</a:t>
            </a:fld>
            <a:endParaRPr lang="en-US"/>
          </a:p>
        </p:txBody>
      </p:sp>
      <p:sp>
        <p:nvSpPr>
          <p:cNvPr id="5" name="Footer Placeholder 4">
            <a:extLst>
              <a:ext uri="{FF2B5EF4-FFF2-40B4-BE49-F238E27FC236}">
                <a16:creationId xmlns:a16="http://schemas.microsoft.com/office/drawing/2014/main" id="{DD795F63-A86E-42A7-BD1F-FE5CDFFA7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6483D6-E255-4000-99E6-3AAA3FD70C76}"/>
              </a:ext>
            </a:extLst>
          </p:cNvPr>
          <p:cNvSpPr>
            <a:spLocks noGrp="1"/>
          </p:cNvSpPr>
          <p:nvPr>
            <p:ph type="sldNum" sz="quarter" idx="12"/>
          </p:nvPr>
        </p:nvSpPr>
        <p:spPr/>
        <p:txBody>
          <a:bodyPr/>
          <a:lstStyle/>
          <a:p>
            <a:fld id="{596F74E7-B414-4EE8-B162-F392A4749402}" type="slidenum">
              <a:rPr lang="en-US" smtClean="0"/>
              <a:t>‹#›</a:t>
            </a:fld>
            <a:endParaRPr lang="en-US"/>
          </a:p>
        </p:txBody>
      </p:sp>
    </p:spTree>
    <p:extLst>
      <p:ext uri="{BB962C8B-B14F-4D97-AF65-F5344CB8AC3E}">
        <p14:creationId xmlns:p14="http://schemas.microsoft.com/office/powerpoint/2010/main" val="11306678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6147C-01C5-4FD8-8850-95868325CA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B195AF-8D68-4099-B1C4-CEE06D844E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906AA5-3814-49A6-968B-5A5DD48DC88F}"/>
              </a:ext>
            </a:extLst>
          </p:cNvPr>
          <p:cNvSpPr>
            <a:spLocks noGrp="1"/>
          </p:cNvSpPr>
          <p:nvPr>
            <p:ph type="dt" sz="half" idx="10"/>
          </p:nvPr>
        </p:nvSpPr>
        <p:spPr/>
        <p:txBody>
          <a:bodyPr/>
          <a:lstStyle/>
          <a:p>
            <a:fld id="{50B3A3DB-A4DB-4E9A-86A6-9723C426A046}" type="datetimeFigureOut">
              <a:rPr lang="en-US" smtClean="0"/>
              <a:t>8/15/2022</a:t>
            </a:fld>
            <a:endParaRPr lang="en-US"/>
          </a:p>
        </p:txBody>
      </p:sp>
      <p:sp>
        <p:nvSpPr>
          <p:cNvPr id="5" name="Footer Placeholder 4">
            <a:extLst>
              <a:ext uri="{FF2B5EF4-FFF2-40B4-BE49-F238E27FC236}">
                <a16:creationId xmlns:a16="http://schemas.microsoft.com/office/drawing/2014/main" id="{4238E2ED-67CF-4E3A-A58B-FC5597D5F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E53F1-C3AE-4858-9E36-F8D0632B71D0}"/>
              </a:ext>
            </a:extLst>
          </p:cNvPr>
          <p:cNvSpPr>
            <a:spLocks noGrp="1"/>
          </p:cNvSpPr>
          <p:nvPr>
            <p:ph type="sldNum" sz="quarter" idx="12"/>
          </p:nvPr>
        </p:nvSpPr>
        <p:spPr/>
        <p:txBody>
          <a:bodyPr/>
          <a:lstStyle/>
          <a:p>
            <a:fld id="{596F74E7-B414-4EE8-B162-F392A4749402}" type="slidenum">
              <a:rPr lang="en-US" smtClean="0"/>
              <a:t>‹#›</a:t>
            </a:fld>
            <a:endParaRPr lang="en-US"/>
          </a:p>
        </p:txBody>
      </p:sp>
    </p:spTree>
    <p:extLst>
      <p:ext uri="{BB962C8B-B14F-4D97-AF65-F5344CB8AC3E}">
        <p14:creationId xmlns:p14="http://schemas.microsoft.com/office/powerpoint/2010/main" val="41779712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756DD-7506-40EC-BBE9-390D25D9B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B5C077-C60A-43CD-A255-F1D4BA925A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65E4A3-2BEE-4042-9480-CE4208D3BB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8F1514-3AB3-4C0E-AAD2-5B4CFE1CE792}"/>
              </a:ext>
            </a:extLst>
          </p:cNvPr>
          <p:cNvSpPr>
            <a:spLocks noGrp="1"/>
          </p:cNvSpPr>
          <p:nvPr>
            <p:ph type="dt" sz="half" idx="10"/>
          </p:nvPr>
        </p:nvSpPr>
        <p:spPr/>
        <p:txBody>
          <a:bodyPr/>
          <a:lstStyle/>
          <a:p>
            <a:fld id="{50B3A3DB-A4DB-4E9A-86A6-9723C426A046}" type="datetimeFigureOut">
              <a:rPr lang="en-US" smtClean="0"/>
              <a:t>8/15/2022</a:t>
            </a:fld>
            <a:endParaRPr lang="en-US"/>
          </a:p>
        </p:txBody>
      </p:sp>
      <p:sp>
        <p:nvSpPr>
          <p:cNvPr id="6" name="Footer Placeholder 5">
            <a:extLst>
              <a:ext uri="{FF2B5EF4-FFF2-40B4-BE49-F238E27FC236}">
                <a16:creationId xmlns:a16="http://schemas.microsoft.com/office/drawing/2014/main" id="{24FC0B31-46D2-44D2-B89D-B39EB1B4D6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7583D1-3A63-42F3-9BE0-A8681EE96270}"/>
              </a:ext>
            </a:extLst>
          </p:cNvPr>
          <p:cNvSpPr>
            <a:spLocks noGrp="1"/>
          </p:cNvSpPr>
          <p:nvPr>
            <p:ph type="sldNum" sz="quarter" idx="12"/>
          </p:nvPr>
        </p:nvSpPr>
        <p:spPr/>
        <p:txBody>
          <a:bodyPr/>
          <a:lstStyle/>
          <a:p>
            <a:fld id="{596F74E7-B414-4EE8-B162-F392A4749402}" type="slidenum">
              <a:rPr lang="en-US" smtClean="0"/>
              <a:t>‹#›</a:t>
            </a:fld>
            <a:endParaRPr lang="en-US"/>
          </a:p>
        </p:txBody>
      </p:sp>
    </p:spTree>
    <p:extLst>
      <p:ext uri="{BB962C8B-B14F-4D97-AF65-F5344CB8AC3E}">
        <p14:creationId xmlns:p14="http://schemas.microsoft.com/office/powerpoint/2010/main" val="4458087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E126E-061B-4C21-9C94-5A4E0F31AF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4DA33F-D333-4CEE-8C2E-6A1CF80FA3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E54300-CF5E-46FB-BA29-34AD82BBB3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8D72D1-A0FD-4012-A657-E0D90AA05A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67E4C4-29DE-4853-8CBD-36D35EE395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7C9379-57D3-4D4A-A4B5-754A98A8C900}"/>
              </a:ext>
            </a:extLst>
          </p:cNvPr>
          <p:cNvSpPr>
            <a:spLocks noGrp="1"/>
          </p:cNvSpPr>
          <p:nvPr>
            <p:ph type="dt" sz="half" idx="10"/>
          </p:nvPr>
        </p:nvSpPr>
        <p:spPr/>
        <p:txBody>
          <a:bodyPr/>
          <a:lstStyle/>
          <a:p>
            <a:fld id="{50B3A3DB-A4DB-4E9A-86A6-9723C426A046}" type="datetimeFigureOut">
              <a:rPr lang="en-US" smtClean="0"/>
              <a:t>8/15/2022</a:t>
            </a:fld>
            <a:endParaRPr lang="en-US"/>
          </a:p>
        </p:txBody>
      </p:sp>
      <p:sp>
        <p:nvSpPr>
          <p:cNvPr id="8" name="Footer Placeholder 7">
            <a:extLst>
              <a:ext uri="{FF2B5EF4-FFF2-40B4-BE49-F238E27FC236}">
                <a16:creationId xmlns:a16="http://schemas.microsoft.com/office/drawing/2014/main" id="{3203BDC8-4338-4DF6-9EA2-C927A80DC4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CDA60A-C735-4FB3-8C65-7CF207739D52}"/>
              </a:ext>
            </a:extLst>
          </p:cNvPr>
          <p:cNvSpPr>
            <a:spLocks noGrp="1"/>
          </p:cNvSpPr>
          <p:nvPr>
            <p:ph type="sldNum" sz="quarter" idx="12"/>
          </p:nvPr>
        </p:nvSpPr>
        <p:spPr/>
        <p:txBody>
          <a:bodyPr/>
          <a:lstStyle/>
          <a:p>
            <a:fld id="{596F74E7-B414-4EE8-B162-F392A4749402}" type="slidenum">
              <a:rPr lang="en-US" smtClean="0"/>
              <a:t>‹#›</a:t>
            </a:fld>
            <a:endParaRPr lang="en-US"/>
          </a:p>
        </p:txBody>
      </p:sp>
    </p:spTree>
    <p:extLst>
      <p:ext uri="{BB962C8B-B14F-4D97-AF65-F5344CB8AC3E}">
        <p14:creationId xmlns:p14="http://schemas.microsoft.com/office/powerpoint/2010/main" val="14408535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D121-D0E1-4A86-9FCC-2C0CF42E70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BC9B4D-2F88-4BF9-8792-02E4E28B4EE7}"/>
              </a:ext>
            </a:extLst>
          </p:cNvPr>
          <p:cNvSpPr>
            <a:spLocks noGrp="1"/>
          </p:cNvSpPr>
          <p:nvPr>
            <p:ph type="dt" sz="half" idx="10"/>
          </p:nvPr>
        </p:nvSpPr>
        <p:spPr/>
        <p:txBody>
          <a:bodyPr/>
          <a:lstStyle/>
          <a:p>
            <a:fld id="{50B3A3DB-A4DB-4E9A-86A6-9723C426A046}" type="datetimeFigureOut">
              <a:rPr lang="en-US" smtClean="0"/>
              <a:t>8/15/2022</a:t>
            </a:fld>
            <a:endParaRPr lang="en-US"/>
          </a:p>
        </p:txBody>
      </p:sp>
      <p:sp>
        <p:nvSpPr>
          <p:cNvPr id="4" name="Footer Placeholder 3">
            <a:extLst>
              <a:ext uri="{FF2B5EF4-FFF2-40B4-BE49-F238E27FC236}">
                <a16:creationId xmlns:a16="http://schemas.microsoft.com/office/drawing/2014/main" id="{17E25F82-57BF-4BF4-A8E7-1DE04D53AF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59B857-D98A-47D9-AAB3-2A998CEB5FEB}"/>
              </a:ext>
            </a:extLst>
          </p:cNvPr>
          <p:cNvSpPr>
            <a:spLocks noGrp="1"/>
          </p:cNvSpPr>
          <p:nvPr>
            <p:ph type="sldNum" sz="quarter" idx="12"/>
          </p:nvPr>
        </p:nvSpPr>
        <p:spPr/>
        <p:txBody>
          <a:bodyPr/>
          <a:lstStyle/>
          <a:p>
            <a:fld id="{596F74E7-B414-4EE8-B162-F392A4749402}" type="slidenum">
              <a:rPr lang="en-US" smtClean="0"/>
              <a:t>‹#›</a:t>
            </a:fld>
            <a:endParaRPr lang="en-US"/>
          </a:p>
        </p:txBody>
      </p:sp>
    </p:spTree>
    <p:extLst>
      <p:ext uri="{BB962C8B-B14F-4D97-AF65-F5344CB8AC3E}">
        <p14:creationId xmlns:p14="http://schemas.microsoft.com/office/powerpoint/2010/main" val="12779333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3E0FD9-668A-44CF-B8E0-81A414291239}"/>
              </a:ext>
            </a:extLst>
          </p:cNvPr>
          <p:cNvSpPr>
            <a:spLocks noGrp="1"/>
          </p:cNvSpPr>
          <p:nvPr>
            <p:ph type="dt" sz="half" idx="10"/>
          </p:nvPr>
        </p:nvSpPr>
        <p:spPr/>
        <p:txBody>
          <a:bodyPr/>
          <a:lstStyle/>
          <a:p>
            <a:fld id="{50B3A3DB-A4DB-4E9A-86A6-9723C426A046}" type="datetimeFigureOut">
              <a:rPr lang="en-US" smtClean="0"/>
              <a:t>8/15/2022</a:t>
            </a:fld>
            <a:endParaRPr lang="en-US"/>
          </a:p>
        </p:txBody>
      </p:sp>
      <p:sp>
        <p:nvSpPr>
          <p:cNvPr id="3" name="Footer Placeholder 2">
            <a:extLst>
              <a:ext uri="{FF2B5EF4-FFF2-40B4-BE49-F238E27FC236}">
                <a16:creationId xmlns:a16="http://schemas.microsoft.com/office/drawing/2014/main" id="{95E95BEF-AFA7-403C-81FB-CC470C4EEF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C1973B-CC68-4A9E-9024-CA5D404AA220}"/>
              </a:ext>
            </a:extLst>
          </p:cNvPr>
          <p:cNvSpPr>
            <a:spLocks noGrp="1"/>
          </p:cNvSpPr>
          <p:nvPr>
            <p:ph type="sldNum" sz="quarter" idx="12"/>
          </p:nvPr>
        </p:nvSpPr>
        <p:spPr/>
        <p:txBody>
          <a:bodyPr/>
          <a:lstStyle/>
          <a:p>
            <a:fld id="{596F74E7-B414-4EE8-B162-F392A4749402}" type="slidenum">
              <a:rPr lang="en-US" smtClean="0"/>
              <a:t>‹#›</a:t>
            </a:fld>
            <a:endParaRPr lang="en-US"/>
          </a:p>
        </p:txBody>
      </p:sp>
    </p:spTree>
    <p:extLst>
      <p:ext uri="{BB962C8B-B14F-4D97-AF65-F5344CB8AC3E}">
        <p14:creationId xmlns:p14="http://schemas.microsoft.com/office/powerpoint/2010/main" val="1148416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70B65-FFEA-42E7-B46D-270C5356AE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0D9AED-9E0E-4BAC-AAFB-5CA4E6A380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A4FAAD-5C94-43C6-9F5A-73D20C0F1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0C7CB2-2C6F-4BDE-AE13-AC4F56A1E427}"/>
              </a:ext>
            </a:extLst>
          </p:cNvPr>
          <p:cNvSpPr>
            <a:spLocks noGrp="1"/>
          </p:cNvSpPr>
          <p:nvPr>
            <p:ph type="dt" sz="half" idx="10"/>
          </p:nvPr>
        </p:nvSpPr>
        <p:spPr/>
        <p:txBody>
          <a:bodyPr/>
          <a:lstStyle/>
          <a:p>
            <a:fld id="{50B3A3DB-A4DB-4E9A-86A6-9723C426A046}" type="datetimeFigureOut">
              <a:rPr lang="en-US" smtClean="0"/>
              <a:t>8/15/2022</a:t>
            </a:fld>
            <a:endParaRPr lang="en-US"/>
          </a:p>
        </p:txBody>
      </p:sp>
      <p:sp>
        <p:nvSpPr>
          <p:cNvPr id="6" name="Footer Placeholder 5">
            <a:extLst>
              <a:ext uri="{FF2B5EF4-FFF2-40B4-BE49-F238E27FC236}">
                <a16:creationId xmlns:a16="http://schemas.microsoft.com/office/drawing/2014/main" id="{5119CF13-39A3-42A8-9EEA-2445632B8B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3B465C-1833-422A-92DC-974A7A2238A1}"/>
              </a:ext>
            </a:extLst>
          </p:cNvPr>
          <p:cNvSpPr>
            <a:spLocks noGrp="1"/>
          </p:cNvSpPr>
          <p:nvPr>
            <p:ph type="sldNum" sz="quarter" idx="12"/>
          </p:nvPr>
        </p:nvSpPr>
        <p:spPr/>
        <p:txBody>
          <a:bodyPr/>
          <a:lstStyle/>
          <a:p>
            <a:fld id="{596F74E7-B414-4EE8-B162-F392A4749402}" type="slidenum">
              <a:rPr lang="en-US" smtClean="0"/>
              <a:t>‹#›</a:t>
            </a:fld>
            <a:endParaRPr lang="en-US"/>
          </a:p>
        </p:txBody>
      </p:sp>
    </p:spTree>
    <p:extLst>
      <p:ext uri="{BB962C8B-B14F-4D97-AF65-F5344CB8AC3E}">
        <p14:creationId xmlns:p14="http://schemas.microsoft.com/office/powerpoint/2010/main" val="37418303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F2FA3-A4CC-4313-A189-D17C0F0539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F0DC9C-2B46-4FF9-95D6-DE14B0B348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620435-8E42-463D-BEAB-A6DEA87D7C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A0DAEE-F5F0-4B97-822C-A9018F6B4E18}"/>
              </a:ext>
            </a:extLst>
          </p:cNvPr>
          <p:cNvSpPr>
            <a:spLocks noGrp="1"/>
          </p:cNvSpPr>
          <p:nvPr>
            <p:ph type="dt" sz="half" idx="10"/>
          </p:nvPr>
        </p:nvSpPr>
        <p:spPr/>
        <p:txBody>
          <a:bodyPr/>
          <a:lstStyle/>
          <a:p>
            <a:fld id="{50B3A3DB-A4DB-4E9A-86A6-9723C426A046}" type="datetimeFigureOut">
              <a:rPr lang="en-US" smtClean="0"/>
              <a:t>8/15/2022</a:t>
            </a:fld>
            <a:endParaRPr lang="en-US"/>
          </a:p>
        </p:txBody>
      </p:sp>
      <p:sp>
        <p:nvSpPr>
          <p:cNvPr id="6" name="Footer Placeholder 5">
            <a:extLst>
              <a:ext uri="{FF2B5EF4-FFF2-40B4-BE49-F238E27FC236}">
                <a16:creationId xmlns:a16="http://schemas.microsoft.com/office/drawing/2014/main" id="{06C796DD-A725-403D-BDDC-81D0936959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F6A28A-63D0-43AE-8D7F-20F71E2A739C}"/>
              </a:ext>
            </a:extLst>
          </p:cNvPr>
          <p:cNvSpPr>
            <a:spLocks noGrp="1"/>
          </p:cNvSpPr>
          <p:nvPr>
            <p:ph type="sldNum" sz="quarter" idx="12"/>
          </p:nvPr>
        </p:nvSpPr>
        <p:spPr/>
        <p:txBody>
          <a:bodyPr/>
          <a:lstStyle/>
          <a:p>
            <a:fld id="{596F74E7-B414-4EE8-B162-F392A4749402}" type="slidenum">
              <a:rPr lang="en-US" smtClean="0"/>
              <a:t>‹#›</a:t>
            </a:fld>
            <a:endParaRPr lang="en-US"/>
          </a:p>
        </p:txBody>
      </p:sp>
    </p:spTree>
    <p:extLst>
      <p:ext uri="{BB962C8B-B14F-4D97-AF65-F5344CB8AC3E}">
        <p14:creationId xmlns:p14="http://schemas.microsoft.com/office/powerpoint/2010/main" val="25020416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2EEFAD-D87F-4C9D-9C50-291B29B807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6CE67-865F-43E1-8D96-BC9E35AA7F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C41F5-D8D0-467E-80C8-522F4B8FB5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B3A3DB-A4DB-4E9A-86A6-9723C426A046}" type="datetimeFigureOut">
              <a:rPr lang="en-US" smtClean="0"/>
              <a:t>8/15/2022</a:t>
            </a:fld>
            <a:endParaRPr lang="en-US"/>
          </a:p>
        </p:txBody>
      </p:sp>
      <p:sp>
        <p:nvSpPr>
          <p:cNvPr id="5" name="Footer Placeholder 4">
            <a:extLst>
              <a:ext uri="{FF2B5EF4-FFF2-40B4-BE49-F238E27FC236}">
                <a16:creationId xmlns:a16="http://schemas.microsoft.com/office/drawing/2014/main" id="{FE3FEA8A-C845-437C-895F-48CCE152E5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D5A9C2-CEA1-41A1-904F-85210D50D5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6F74E7-B414-4EE8-B162-F392A4749402}" type="slidenum">
              <a:rPr lang="en-US" smtClean="0"/>
              <a:t>‹#›</a:t>
            </a:fld>
            <a:endParaRPr lang="en-US"/>
          </a:p>
        </p:txBody>
      </p:sp>
    </p:spTree>
    <p:extLst>
      <p:ext uri="{BB962C8B-B14F-4D97-AF65-F5344CB8AC3E}">
        <p14:creationId xmlns:p14="http://schemas.microsoft.com/office/powerpoint/2010/main" val="617427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8/15/2022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8" r:id="rId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13.jp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hyperlink" Target="https://www.cultofpedagogy.com/marigolds/"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Pam.schwartz@seattlearch.org"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mailto:pam.schwartz@seattlearch.org" TargetMode="External"/><Relationship Id="rId4" Type="http://schemas.openxmlformats.org/officeDocument/2006/relationships/image" Target="../media/image34.jfif"/></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mailto:justyna.king@seattlearch.org" TargetMode="Externa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AyogyD7vXbw" TargetMode="External"/><Relationship Id="rId2" Type="http://schemas.openxmlformats.org/officeDocument/2006/relationships/hyperlink" Target="https://www.youtube.com/watch?v=vrU6YJle6Q4"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pdenroller.org/welcome" TargetMode="External"/><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hyperlink" Target="https://mycatholicschool.org/wp-content/uploads/2020/01/Printing-an-Official-Transcript.pdf"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bing.com/videos/search?q=every+child+needs+a+champion+rita+pierson&amp;qpvt=every+child+needs+a+champion+rita+pierson&amp;view=detail&amp;mid=937FFD13E5AB23319662937FFD13E5AB23319662&amp;&amp;FORM=VRDGAR&amp;ru=%2Fvideos%2Fsearch%3Fq%3Devery%2Bchild%2Bneeds%2Ba%2Bchampion%2Brita%2Bpierson%26qpvt%3Devery%2Bchild%2Bneeds%2Ba%2Bchampion%2Brita%2Bpierson%26FORM%3DVDRE"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4228985" y="4778824"/>
            <a:ext cx="7178039" cy="1507413"/>
          </a:xfrm>
        </p:spPr>
        <p:txBody>
          <a:bodyPr anchor="ctr">
            <a:normAutofit/>
          </a:bodyPr>
          <a:lstStyle/>
          <a:p>
            <a:pPr algn="r"/>
            <a:r>
              <a:rPr lang="en-US" sz="3200" dirty="0">
                <a:solidFill>
                  <a:srgbClr val="32DDFF"/>
                </a:solidFill>
              </a:rPr>
              <a:t>Justyna King – Assistant Superintendent of Academic Excellence</a:t>
            </a:r>
          </a:p>
        </p:txBody>
      </p:sp>
      <p:cxnSp>
        <p:nvCxnSpPr>
          <p:cNvPr id="32" name="Straight Connector 31">
            <a:extLst>
              <a:ext uri="{FF2B5EF4-FFF2-40B4-BE49-F238E27FC236}">
                <a16:creationId xmlns:a16="http://schemas.microsoft.com/office/drawing/2014/main" id="{A58B1B64-31F5-4A02-8CDF-89C2A37BF4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98036" y="4801011"/>
            <a:ext cx="0" cy="146304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17A565C-B38E-4DB8-AB2B-2A60BF5F055B}"/>
              </a:ext>
            </a:extLst>
          </p:cNvPr>
          <p:cNvSpPr txBox="1"/>
          <p:nvPr/>
        </p:nvSpPr>
        <p:spPr>
          <a:xfrm>
            <a:off x="2075212" y="1371002"/>
            <a:ext cx="7567551" cy="2308324"/>
          </a:xfrm>
          <a:prstGeom prst="rect">
            <a:avLst/>
          </a:prstGeom>
          <a:noFill/>
        </p:spPr>
        <p:txBody>
          <a:bodyPr wrap="square">
            <a:spAutoFit/>
          </a:bodyPr>
          <a:lstStyle/>
          <a:p>
            <a:pPr algn="ctr"/>
            <a:r>
              <a:rPr lang="en-US" sz="7200" dirty="0">
                <a:solidFill>
                  <a:schemeClr val="accent1">
                    <a:lumMod val="50000"/>
                  </a:schemeClr>
                </a:solidFill>
                <a:latin typeface="Amasis MT Pro" panose="02040504050005020304" pitchFamily="18" charset="0"/>
              </a:rPr>
              <a:t>New Teacher Orientation</a:t>
            </a:r>
            <a:endParaRPr lang="en-US" sz="7200" dirty="0">
              <a:latin typeface="Amasis MT Pro" panose="02040504050005020304" pitchFamily="18" charset="0"/>
            </a:endParaRPr>
          </a:p>
        </p:txBody>
      </p:sp>
      <p:pic>
        <p:nvPicPr>
          <p:cNvPr id="4" name="Picture 3" descr="A picture containing logo&#10;&#10;Description automatically generated">
            <a:extLst>
              <a:ext uri="{FF2B5EF4-FFF2-40B4-BE49-F238E27FC236}">
                <a16:creationId xmlns:a16="http://schemas.microsoft.com/office/drawing/2014/main" id="{CA3C6189-68C3-B846-DA5F-7035ECA974BE}"/>
              </a:ext>
            </a:extLst>
          </p:cNvPr>
          <p:cNvPicPr>
            <a:picLocks noChangeAspect="1"/>
          </p:cNvPicPr>
          <p:nvPr/>
        </p:nvPicPr>
        <p:blipFill rotWithShape="1">
          <a:blip r:embed="rId2">
            <a:extLst>
              <a:ext uri="{28A0092B-C50C-407E-A947-70E740481C1C}">
                <a14:useLocalDpi xmlns:a14="http://schemas.microsoft.com/office/drawing/2010/main" val="0"/>
              </a:ext>
            </a:extLst>
          </a:blip>
          <a:srcRect l="5704" t="41037" r="6889" b="35229"/>
          <a:stretch/>
        </p:blipFill>
        <p:spPr>
          <a:xfrm>
            <a:off x="427497" y="5026530"/>
            <a:ext cx="3414831" cy="927230"/>
          </a:xfrm>
          <a:prstGeom prst="rect">
            <a:avLst/>
          </a:prstGeom>
        </p:spPr>
      </p:pic>
    </p:spTree>
    <p:extLst>
      <p:ext uri="{BB962C8B-B14F-4D97-AF65-F5344CB8AC3E}">
        <p14:creationId xmlns:p14="http://schemas.microsoft.com/office/powerpoint/2010/main" val="12432895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3"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6" name="Title 5">
            <a:extLst>
              <a:ext uri="{FF2B5EF4-FFF2-40B4-BE49-F238E27FC236}">
                <a16:creationId xmlns:a16="http://schemas.microsoft.com/office/drawing/2014/main" id="{ED446C4C-BE47-4FD0-AC98-A3D248776A33}"/>
              </a:ext>
            </a:extLst>
          </p:cNvPr>
          <p:cNvSpPr>
            <a:spLocks noGrp="1"/>
          </p:cNvSpPr>
          <p:nvPr>
            <p:ph type="title"/>
          </p:nvPr>
        </p:nvSpPr>
        <p:spPr/>
        <p:txBody>
          <a:bodyPr/>
          <a:lstStyle/>
          <a:p>
            <a:r>
              <a:rPr lang="en-US" dirty="0">
                <a:latin typeface="Amasis MT Pro" panose="02040504050005020304" pitchFamily="18" charset="0"/>
              </a:rPr>
              <a:t>60 Elementary Schools</a:t>
            </a:r>
          </a:p>
        </p:txBody>
      </p:sp>
      <p:sp>
        <p:nvSpPr>
          <p:cNvPr id="7" name="Content Placeholder 6">
            <a:extLst>
              <a:ext uri="{FF2B5EF4-FFF2-40B4-BE49-F238E27FC236}">
                <a16:creationId xmlns:a16="http://schemas.microsoft.com/office/drawing/2014/main" id="{F84E56C6-9E78-4857-A17D-5BCCC31D310A}"/>
              </a:ext>
            </a:extLst>
          </p:cNvPr>
          <p:cNvSpPr>
            <a:spLocks noGrp="1"/>
          </p:cNvSpPr>
          <p:nvPr>
            <p:ph sz="half" idx="1"/>
          </p:nvPr>
        </p:nvSpPr>
        <p:spPr>
          <a:xfrm>
            <a:off x="838200" y="1825625"/>
            <a:ext cx="5334000" cy="4351338"/>
          </a:xfrm>
        </p:spPr>
        <p:txBody>
          <a:bodyPr>
            <a:normAutofit fontScale="92500" lnSpcReduction="20000"/>
          </a:bodyPr>
          <a:lstStyle/>
          <a:p>
            <a:pPr marL="0" indent="0">
              <a:buNone/>
            </a:pPr>
            <a:r>
              <a:rPr lang="en-US" b="1" u="sng" dirty="0">
                <a:latin typeface="Amasis MT Pro" panose="02040504050005020304" pitchFamily="18" charset="0"/>
              </a:rPr>
              <a:t>9 Regions </a:t>
            </a:r>
          </a:p>
          <a:p>
            <a:r>
              <a:rPr lang="en-US" dirty="0">
                <a:latin typeface="Amasis MT Pro" panose="02040504050005020304" pitchFamily="18" charset="0"/>
              </a:rPr>
              <a:t>Eastside</a:t>
            </a:r>
          </a:p>
          <a:p>
            <a:r>
              <a:rPr lang="en-US" dirty="0">
                <a:latin typeface="Amasis MT Pro" panose="02040504050005020304" pitchFamily="18" charset="0"/>
              </a:rPr>
              <a:t>Northern</a:t>
            </a:r>
          </a:p>
          <a:p>
            <a:r>
              <a:rPr lang="en-US" dirty="0">
                <a:latin typeface="Amasis MT Pro" panose="02040504050005020304" pitchFamily="18" charset="0"/>
              </a:rPr>
              <a:t>Olympic</a:t>
            </a:r>
          </a:p>
          <a:p>
            <a:r>
              <a:rPr lang="en-US" dirty="0">
                <a:latin typeface="Amasis MT Pro" panose="02040504050005020304" pitchFamily="18" charset="0"/>
              </a:rPr>
              <a:t>North Seattle</a:t>
            </a:r>
          </a:p>
          <a:p>
            <a:r>
              <a:rPr lang="en-US" dirty="0">
                <a:latin typeface="Amasis MT Pro" panose="02040504050005020304" pitchFamily="18" charset="0"/>
              </a:rPr>
              <a:t>Pierce</a:t>
            </a:r>
          </a:p>
          <a:p>
            <a:r>
              <a:rPr lang="en-US" dirty="0">
                <a:latin typeface="Amasis MT Pro" panose="02040504050005020304" pitchFamily="18" charset="0"/>
              </a:rPr>
              <a:t>South Seattle</a:t>
            </a:r>
          </a:p>
          <a:p>
            <a:r>
              <a:rPr lang="en-US" dirty="0">
                <a:latin typeface="Amasis MT Pro" panose="02040504050005020304" pitchFamily="18" charset="0"/>
              </a:rPr>
              <a:t>South King</a:t>
            </a:r>
          </a:p>
          <a:p>
            <a:r>
              <a:rPr lang="en-US" dirty="0">
                <a:latin typeface="Amasis MT Pro" panose="02040504050005020304" pitchFamily="18" charset="0"/>
              </a:rPr>
              <a:t>Southern</a:t>
            </a:r>
          </a:p>
          <a:p>
            <a:r>
              <a:rPr lang="en-US" dirty="0">
                <a:latin typeface="Amasis MT Pro" panose="02040504050005020304" pitchFamily="18" charset="0"/>
              </a:rPr>
              <a:t>South Sound</a:t>
            </a:r>
          </a:p>
        </p:txBody>
      </p:sp>
      <p:pic>
        <p:nvPicPr>
          <p:cNvPr id="5" name="Content Placeholder 4" descr="A group of children holding a sign&#10;&#10;Description automatically generated with low confidence">
            <a:extLst>
              <a:ext uri="{FF2B5EF4-FFF2-40B4-BE49-F238E27FC236}">
                <a16:creationId xmlns:a16="http://schemas.microsoft.com/office/drawing/2014/main" id="{C8051860-A512-48B9-D5B4-46C6E8AF781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14900" y="1779368"/>
            <a:ext cx="6019800" cy="4002526"/>
          </a:xfrm>
        </p:spPr>
      </p:pic>
    </p:spTree>
    <p:extLst>
      <p:ext uri="{BB962C8B-B14F-4D97-AF65-F5344CB8AC3E}">
        <p14:creationId xmlns:p14="http://schemas.microsoft.com/office/powerpoint/2010/main" val="28274095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66A2-F9BA-416C-870D-488E5F16E644}"/>
              </a:ext>
            </a:extLst>
          </p:cNvPr>
          <p:cNvSpPr>
            <a:spLocks noGrp="1"/>
          </p:cNvSpPr>
          <p:nvPr>
            <p:ph type="title"/>
          </p:nvPr>
        </p:nvSpPr>
        <p:spPr/>
        <p:txBody>
          <a:bodyPr/>
          <a:lstStyle/>
          <a:p>
            <a:r>
              <a:rPr lang="en-US" dirty="0">
                <a:latin typeface="Amasis MT Pro" panose="02040504050005020304" pitchFamily="18" charset="0"/>
              </a:rPr>
              <a:t>NSBECS – what are they?</a:t>
            </a:r>
          </a:p>
        </p:txBody>
      </p:sp>
      <p:pic>
        <p:nvPicPr>
          <p:cNvPr id="5" name="Content Placeholder 4" descr="Graphical user interface&#10;&#10;Description automatically generated">
            <a:extLst>
              <a:ext uri="{FF2B5EF4-FFF2-40B4-BE49-F238E27FC236}">
                <a16:creationId xmlns:a16="http://schemas.microsoft.com/office/drawing/2014/main" id="{80042959-1D3E-4F59-8F4B-9015598753AD}"/>
              </a:ext>
            </a:extLst>
          </p:cNvPr>
          <p:cNvPicPr>
            <a:picLocks noGrp="1" noChangeAspect="1"/>
          </p:cNvPicPr>
          <p:nvPr>
            <p:ph idx="1"/>
          </p:nvPr>
        </p:nvPicPr>
        <p:blipFill rotWithShape="1">
          <a:blip r:embed="rId2"/>
          <a:srcRect t="5031" b="8956"/>
          <a:stretch/>
        </p:blipFill>
        <p:spPr>
          <a:xfrm>
            <a:off x="5427416" y="2317433"/>
            <a:ext cx="6144824" cy="3311207"/>
          </a:xfrm>
        </p:spPr>
      </p:pic>
      <p:sp>
        <p:nvSpPr>
          <p:cNvPr id="6" name="TextBox 5">
            <a:extLst>
              <a:ext uri="{FF2B5EF4-FFF2-40B4-BE49-F238E27FC236}">
                <a16:creationId xmlns:a16="http://schemas.microsoft.com/office/drawing/2014/main" id="{6E0F7576-0C0B-4A30-B34D-2FA2718D832B}"/>
              </a:ext>
            </a:extLst>
          </p:cNvPr>
          <p:cNvSpPr txBox="1"/>
          <p:nvPr/>
        </p:nvSpPr>
        <p:spPr>
          <a:xfrm>
            <a:off x="815023" y="1849377"/>
            <a:ext cx="4368800" cy="4247317"/>
          </a:xfrm>
          <a:prstGeom prst="rect">
            <a:avLst/>
          </a:prstGeom>
          <a:noFill/>
        </p:spPr>
        <p:txBody>
          <a:bodyPr wrap="square" rtlCol="0">
            <a:spAutoFit/>
          </a:bodyPr>
          <a:lstStyle/>
          <a:p>
            <a:r>
              <a:rPr lang="en-US" b="0" i="0" dirty="0">
                <a:solidFill>
                  <a:srgbClr val="15243C"/>
                </a:solidFill>
                <a:effectLst/>
                <a:latin typeface="Amasis MT Pro" panose="02040504050005020304" pitchFamily="18" charset="0"/>
              </a:rPr>
              <a:t>The </a:t>
            </a:r>
            <a:r>
              <a:rPr lang="en-US" b="1" i="1" dirty="0">
                <a:solidFill>
                  <a:srgbClr val="15243C"/>
                </a:solidFill>
                <a:effectLst/>
                <a:latin typeface="Amasis MT Pro" panose="02040504050005020304" pitchFamily="18" charset="0"/>
              </a:rPr>
              <a:t>National Standards and Benchmarks for Effective Catholic Elementary and Secondary Schools</a:t>
            </a:r>
            <a:r>
              <a:rPr lang="en-US" b="0" i="0" dirty="0">
                <a:solidFill>
                  <a:srgbClr val="15243C"/>
                </a:solidFill>
                <a:effectLst/>
                <a:latin typeface="Amasis MT Pro" panose="02040504050005020304" pitchFamily="18" charset="0"/>
              </a:rPr>
              <a:t> (NSBECS) were published in 2012 to serve as both a guide and assessment tool for PK-12 Catholic school effectiveness and sustainability.  They include research-based school effectiveness criteria, as well as criteria unique to Catholic school mission and identity. The NSBECS rests on the conviction that adhering to these standards and benchmarks with fidelity will result in highly effective Catholic schools.</a:t>
            </a:r>
            <a:endParaRPr lang="en-US" dirty="0">
              <a:latin typeface="Amasis MT Pro" panose="02040504050005020304" pitchFamily="18" charset="0"/>
            </a:endParaRPr>
          </a:p>
        </p:txBody>
      </p:sp>
    </p:spTree>
    <p:extLst>
      <p:ext uri="{BB962C8B-B14F-4D97-AF65-F5344CB8AC3E}">
        <p14:creationId xmlns:p14="http://schemas.microsoft.com/office/powerpoint/2010/main" val="3268387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05200-82EC-4BF5-8D27-F5944032B1A8}"/>
              </a:ext>
            </a:extLst>
          </p:cNvPr>
          <p:cNvSpPr>
            <a:spLocks noGrp="1"/>
          </p:cNvSpPr>
          <p:nvPr>
            <p:ph type="title"/>
          </p:nvPr>
        </p:nvSpPr>
        <p:spPr/>
        <p:txBody>
          <a:bodyPr/>
          <a:lstStyle/>
          <a:p>
            <a:pPr algn="ctr"/>
            <a:r>
              <a:rPr lang="en-US" dirty="0">
                <a:latin typeface="Amasis MT Pro" panose="02040504050005020304" pitchFamily="18" charset="0"/>
              </a:rPr>
              <a:t>The Four Domains</a:t>
            </a:r>
          </a:p>
        </p:txBody>
      </p:sp>
      <p:pic>
        <p:nvPicPr>
          <p:cNvPr id="5" name="Content Placeholder 4" descr="A screenshot of a computer&#10;&#10;Description automatically generated with low confidence">
            <a:extLst>
              <a:ext uri="{FF2B5EF4-FFF2-40B4-BE49-F238E27FC236}">
                <a16:creationId xmlns:a16="http://schemas.microsoft.com/office/drawing/2014/main" id="{9CFCB42D-5E96-4424-AE55-81AA982D109C}"/>
              </a:ext>
            </a:extLst>
          </p:cNvPr>
          <p:cNvPicPr>
            <a:picLocks noGrp="1" noChangeAspect="1"/>
          </p:cNvPicPr>
          <p:nvPr>
            <p:ph idx="1"/>
          </p:nvPr>
        </p:nvPicPr>
        <p:blipFill rotWithShape="1">
          <a:blip r:embed="rId2"/>
          <a:srcRect t="11019" b="26498"/>
          <a:stretch/>
        </p:blipFill>
        <p:spPr>
          <a:xfrm>
            <a:off x="2674056" y="3641103"/>
            <a:ext cx="6843888" cy="2405407"/>
          </a:xfrm>
        </p:spPr>
      </p:pic>
      <p:sp>
        <p:nvSpPr>
          <p:cNvPr id="6" name="Rectangle 5">
            <a:extLst>
              <a:ext uri="{FF2B5EF4-FFF2-40B4-BE49-F238E27FC236}">
                <a16:creationId xmlns:a16="http://schemas.microsoft.com/office/drawing/2014/main" id="{AB18706E-30AB-4784-8DFB-E102900E2457}"/>
              </a:ext>
            </a:extLst>
          </p:cNvPr>
          <p:cNvSpPr/>
          <p:nvPr/>
        </p:nvSpPr>
        <p:spPr>
          <a:xfrm>
            <a:off x="1231265" y="2014194"/>
            <a:ext cx="2336800" cy="120270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4C77169F-09CD-47D8-8095-52D0749B9AA1}"/>
              </a:ext>
            </a:extLst>
          </p:cNvPr>
          <p:cNvSpPr/>
          <p:nvPr/>
        </p:nvSpPr>
        <p:spPr>
          <a:xfrm>
            <a:off x="3732530" y="2014193"/>
            <a:ext cx="2336800" cy="120270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A8ADE7E1-C633-4090-9BA4-F116DC92BCEA}"/>
              </a:ext>
            </a:extLst>
          </p:cNvPr>
          <p:cNvSpPr/>
          <p:nvPr/>
        </p:nvSpPr>
        <p:spPr>
          <a:xfrm>
            <a:off x="6233795" y="2014193"/>
            <a:ext cx="2336800" cy="120270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68402BFE-052C-4781-8B2B-AA1A29AD5542}"/>
              </a:ext>
            </a:extLst>
          </p:cNvPr>
          <p:cNvSpPr/>
          <p:nvPr/>
        </p:nvSpPr>
        <p:spPr>
          <a:xfrm>
            <a:off x="8735060" y="2014192"/>
            <a:ext cx="2336800" cy="120270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79F3EBE2-3266-4F5F-939A-28F4BCAADE97}"/>
              </a:ext>
            </a:extLst>
          </p:cNvPr>
          <p:cNvSpPr txBox="1"/>
          <p:nvPr/>
        </p:nvSpPr>
        <p:spPr>
          <a:xfrm>
            <a:off x="1381125" y="2324100"/>
            <a:ext cx="2066925" cy="646331"/>
          </a:xfrm>
          <a:prstGeom prst="rect">
            <a:avLst/>
          </a:prstGeom>
          <a:noFill/>
        </p:spPr>
        <p:txBody>
          <a:bodyPr wrap="square" rtlCol="0">
            <a:spAutoFit/>
          </a:bodyPr>
          <a:lstStyle/>
          <a:p>
            <a:pPr algn="ctr"/>
            <a:r>
              <a:rPr lang="en-US" dirty="0"/>
              <a:t>Mission &amp; Catholic Identity</a:t>
            </a:r>
          </a:p>
        </p:txBody>
      </p:sp>
      <p:sp>
        <p:nvSpPr>
          <p:cNvPr id="11" name="TextBox 10">
            <a:extLst>
              <a:ext uri="{FF2B5EF4-FFF2-40B4-BE49-F238E27FC236}">
                <a16:creationId xmlns:a16="http://schemas.microsoft.com/office/drawing/2014/main" id="{4524E981-73D4-404F-94F6-9E75152262C0}"/>
              </a:ext>
            </a:extLst>
          </p:cNvPr>
          <p:cNvSpPr txBox="1"/>
          <p:nvPr/>
        </p:nvSpPr>
        <p:spPr>
          <a:xfrm>
            <a:off x="3902710" y="2324099"/>
            <a:ext cx="2066925" cy="646331"/>
          </a:xfrm>
          <a:prstGeom prst="rect">
            <a:avLst/>
          </a:prstGeom>
          <a:noFill/>
        </p:spPr>
        <p:txBody>
          <a:bodyPr wrap="square" rtlCol="0">
            <a:spAutoFit/>
          </a:bodyPr>
          <a:lstStyle/>
          <a:p>
            <a:pPr algn="ctr"/>
            <a:r>
              <a:rPr lang="en-US" dirty="0"/>
              <a:t>Governance &amp; Leadership</a:t>
            </a:r>
          </a:p>
        </p:txBody>
      </p:sp>
      <p:sp>
        <p:nvSpPr>
          <p:cNvPr id="12" name="TextBox 11">
            <a:extLst>
              <a:ext uri="{FF2B5EF4-FFF2-40B4-BE49-F238E27FC236}">
                <a16:creationId xmlns:a16="http://schemas.microsoft.com/office/drawing/2014/main" id="{E007E5B7-2D38-4FAC-84C7-0B30DE664F83}"/>
              </a:ext>
            </a:extLst>
          </p:cNvPr>
          <p:cNvSpPr txBox="1"/>
          <p:nvPr/>
        </p:nvSpPr>
        <p:spPr>
          <a:xfrm>
            <a:off x="6425883" y="2282262"/>
            <a:ext cx="2066925" cy="646331"/>
          </a:xfrm>
          <a:prstGeom prst="rect">
            <a:avLst/>
          </a:prstGeom>
          <a:noFill/>
        </p:spPr>
        <p:txBody>
          <a:bodyPr wrap="square" rtlCol="0">
            <a:spAutoFit/>
          </a:bodyPr>
          <a:lstStyle/>
          <a:p>
            <a:pPr algn="ctr"/>
            <a:r>
              <a:rPr lang="en-US" dirty="0"/>
              <a:t>Academic Excellence</a:t>
            </a:r>
          </a:p>
        </p:txBody>
      </p:sp>
      <p:sp>
        <p:nvSpPr>
          <p:cNvPr id="13" name="TextBox 12">
            <a:extLst>
              <a:ext uri="{FF2B5EF4-FFF2-40B4-BE49-F238E27FC236}">
                <a16:creationId xmlns:a16="http://schemas.microsoft.com/office/drawing/2014/main" id="{D955AFCE-E979-4138-B9F5-93D984813429}"/>
              </a:ext>
            </a:extLst>
          </p:cNvPr>
          <p:cNvSpPr txBox="1"/>
          <p:nvPr/>
        </p:nvSpPr>
        <p:spPr>
          <a:xfrm>
            <a:off x="8869997" y="2282261"/>
            <a:ext cx="2066925" cy="646331"/>
          </a:xfrm>
          <a:prstGeom prst="rect">
            <a:avLst/>
          </a:prstGeom>
          <a:noFill/>
        </p:spPr>
        <p:txBody>
          <a:bodyPr wrap="square" rtlCol="0">
            <a:spAutoFit/>
          </a:bodyPr>
          <a:lstStyle/>
          <a:p>
            <a:pPr algn="ctr"/>
            <a:r>
              <a:rPr lang="en-US" dirty="0"/>
              <a:t>Operational Vitality</a:t>
            </a:r>
          </a:p>
        </p:txBody>
      </p:sp>
    </p:spTree>
    <p:extLst>
      <p:ext uri="{BB962C8B-B14F-4D97-AF65-F5344CB8AC3E}">
        <p14:creationId xmlns:p14="http://schemas.microsoft.com/office/powerpoint/2010/main" val="1443699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05200-82EC-4BF5-8D27-F5944032B1A8}"/>
              </a:ext>
            </a:extLst>
          </p:cNvPr>
          <p:cNvSpPr>
            <a:spLocks noGrp="1"/>
          </p:cNvSpPr>
          <p:nvPr>
            <p:ph type="title"/>
          </p:nvPr>
        </p:nvSpPr>
        <p:spPr/>
        <p:txBody>
          <a:bodyPr/>
          <a:lstStyle/>
          <a:p>
            <a:pPr algn="ctr"/>
            <a:r>
              <a:rPr lang="en-US" dirty="0">
                <a:latin typeface="Amasis MT Pro" panose="02040504050005020304" pitchFamily="18" charset="0"/>
              </a:rPr>
              <a:t>The Four Domains Align with OCS</a:t>
            </a:r>
          </a:p>
        </p:txBody>
      </p:sp>
      <p:sp>
        <p:nvSpPr>
          <p:cNvPr id="6" name="Rectangle 5">
            <a:extLst>
              <a:ext uri="{FF2B5EF4-FFF2-40B4-BE49-F238E27FC236}">
                <a16:creationId xmlns:a16="http://schemas.microsoft.com/office/drawing/2014/main" id="{AB18706E-30AB-4784-8DFB-E102900E2457}"/>
              </a:ext>
            </a:extLst>
          </p:cNvPr>
          <p:cNvSpPr/>
          <p:nvPr/>
        </p:nvSpPr>
        <p:spPr>
          <a:xfrm>
            <a:off x="1231265" y="2014194"/>
            <a:ext cx="2336800" cy="1202703"/>
          </a:xfrm>
          <a:prstGeom prst="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4C77169F-09CD-47D8-8095-52D0749B9AA1}"/>
              </a:ext>
            </a:extLst>
          </p:cNvPr>
          <p:cNvSpPr/>
          <p:nvPr/>
        </p:nvSpPr>
        <p:spPr>
          <a:xfrm>
            <a:off x="3732530" y="2014193"/>
            <a:ext cx="2336800" cy="1202703"/>
          </a:xfrm>
          <a:prstGeom prst="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A8ADE7E1-C633-4090-9BA4-F116DC92BCEA}"/>
              </a:ext>
            </a:extLst>
          </p:cNvPr>
          <p:cNvSpPr/>
          <p:nvPr/>
        </p:nvSpPr>
        <p:spPr>
          <a:xfrm>
            <a:off x="6233795" y="2014193"/>
            <a:ext cx="2336800" cy="1202703"/>
          </a:xfrm>
          <a:prstGeom prst="rect">
            <a:avLst/>
          </a:prstGeom>
          <a:solidFill>
            <a:schemeClr val="bg2">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68402BFE-052C-4781-8B2B-AA1A29AD5542}"/>
              </a:ext>
            </a:extLst>
          </p:cNvPr>
          <p:cNvSpPr/>
          <p:nvPr/>
        </p:nvSpPr>
        <p:spPr>
          <a:xfrm>
            <a:off x="8735060" y="2014192"/>
            <a:ext cx="2336800" cy="1202703"/>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79F3EBE2-3266-4F5F-939A-28F4BCAADE97}"/>
              </a:ext>
            </a:extLst>
          </p:cNvPr>
          <p:cNvSpPr txBox="1"/>
          <p:nvPr/>
        </p:nvSpPr>
        <p:spPr>
          <a:xfrm>
            <a:off x="1381125" y="2324100"/>
            <a:ext cx="2066925" cy="646331"/>
          </a:xfrm>
          <a:prstGeom prst="rect">
            <a:avLst/>
          </a:prstGeom>
          <a:noFill/>
        </p:spPr>
        <p:txBody>
          <a:bodyPr wrap="square" rtlCol="0">
            <a:spAutoFit/>
          </a:bodyPr>
          <a:lstStyle/>
          <a:p>
            <a:pPr algn="ctr"/>
            <a:r>
              <a:rPr lang="en-US" dirty="0"/>
              <a:t>Mission &amp; Catholic Identity</a:t>
            </a:r>
          </a:p>
        </p:txBody>
      </p:sp>
      <p:sp>
        <p:nvSpPr>
          <p:cNvPr id="11" name="TextBox 10">
            <a:extLst>
              <a:ext uri="{FF2B5EF4-FFF2-40B4-BE49-F238E27FC236}">
                <a16:creationId xmlns:a16="http://schemas.microsoft.com/office/drawing/2014/main" id="{4524E981-73D4-404F-94F6-9E75152262C0}"/>
              </a:ext>
            </a:extLst>
          </p:cNvPr>
          <p:cNvSpPr txBox="1"/>
          <p:nvPr/>
        </p:nvSpPr>
        <p:spPr>
          <a:xfrm>
            <a:off x="3902710" y="2324099"/>
            <a:ext cx="2066925" cy="646331"/>
          </a:xfrm>
          <a:prstGeom prst="rect">
            <a:avLst/>
          </a:prstGeom>
          <a:noFill/>
        </p:spPr>
        <p:txBody>
          <a:bodyPr wrap="square" rtlCol="0">
            <a:spAutoFit/>
          </a:bodyPr>
          <a:lstStyle/>
          <a:p>
            <a:pPr algn="ctr"/>
            <a:r>
              <a:rPr lang="en-US" dirty="0"/>
              <a:t>Governance &amp; Leadership</a:t>
            </a:r>
          </a:p>
        </p:txBody>
      </p:sp>
      <p:sp>
        <p:nvSpPr>
          <p:cNvPr id="12" name="TextBox 11">
            <a:extLst>
              <a:ext uri="{FF2B5EF4-FFF2-40B4-BE49-F238E27FC236}">
                <a16:creationId xmlns:a16="http://schemas.microsoft.com/office/drawing/2014/main" id="{E007E5B7-2D38-4FAC-84C7-0B30DE664F83}"/>
              </a:ext>
            </a:extLst>
          </p:cNvPr>
          <p:cNvSpPr txBox="1"/>
          <p:nvPr/>
        </p:nvSpPr>
        <p:spPr>
          <a:xfrm>
            <a:off x="6425883" y="2282262"/>
            <a:ext cx="2066925" cy="646331"/>
          </a:xfrm>
          <a:prstGeom prst="rect">
            <a:avLst/>
          </a:prstGeom>
          <a:noFill/>
        </p:spPr>
        <p:txBody>
          <a:bodyPr wrap="square" rtlCol="0">
            <a:spAutoFit/>
          </a:bodyPr>
          <a:lstStyle/>
          <a:p>
            <a:pPr algn="ctr"/>
            <a:r>
              <a:rPr lang="en-US" dirty="0"/>
              <a:t>Academic Excellence</a:t>
            </a:r>
          </a:p>
        </p:txBody>
      </p:sp>
      <p:sp>
        <p:nvSpPr>
          <p:cNvPr id="13" name="TextBox 12">
            <a:extLst>
              <a:ext uri="{FF2B5EF4-FFF2-40B4-BE49-F238E27FC236}">
                <a16:creationId xmlns:a16="http://schemas.microsoft.com/office/drawing/2014/main" id="{D955AFCE-E979-4138-B9F5-93D984813429}"/>
              </a:ext>
            </a:extLst>
          </p:cNvPr>
          <p:cNvSpPr txBox="1"/>
          <p:nvPr/>
        </p:nvSpPr>
        <p:spPr>
          <a:xfrm>
            <a:off x="8869997" y="2282261"/>
            <a:ext cx="2066925" cy="646331"/>
          </a:xfrm>
          <a:prstGeom prst="rect">
            <a:avLst/>
          </a:prstGeom>
          <a:noFill/>
        </p:spPr>
        <p:txBody>
          <a:bodyPr wrap="square" rtlCol="0">
            <a:spAutoFit/>
          </a:bodyPr>
          <a:lstStyle/>
          <a:p>
            <a:pPr algn="ctr"/>
            <a:r>
              <a:rPr lang="en-US" dirty="0"/>
              <a:t>Operational Vitality</a:t>
            </a:r>
          </a:p>
        </p:txBody>
      </p:sp>
      <p:pic>
        <p:nvPicPr>
          <p:cNvPr id="1028" name="Picture 4">
            <a:extLst>
              <a:ext uri="{FF2B5EF4-FFF2-40B4-BE49-F238E27FC236}">
                <a16:creationId xmlns:a16="http://schemas.microsoft.com/office/drawing/2014/main" id="{E83540E1-3091-4EE1-9B27-258C085EE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6858" y="3477900"/>
            <a:ext cx="1771650" cy="17716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AF3E53D-F7A4-4D05-8951-8CB5219FC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7634" y="3477900"/>
            <a:ext cx="1771650" cy="173865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95E565C-FFAE-443F-8C99-7C3C9C149DC5}"/>
              </a:ext>
            </a:extLst>
          </p:cNvPr>
          <p:cNvSpPr txBox="1"/>
          <p:nvPr/>
        </p:nvSpPr>
        <p:spPr>
          <a:xfrm>
            <a:off x="1528762" y="5216557"/>
            <a:ext cx="1771650" cy="938719"/>
          </a:xfrm>
          <a:prstGeom prst="rect">
            <a:avLst/>
          </a:prstGeom>
          <a:noFill/>
        </p:spPr>
        <p:txBody>
          <a:bodyPr wrap="square" rtlCol="0">
            <a:spAutoFit/>
          </a:bodyPr>
          <a:lstStyle/>
          <a:p>
            <a:pPr algn="ctr"/>
            <a:r>
              <a:rPr lang="en-US" sz="1100" dirty="0"/>
              <a:t>Connor Geraghty- Assistant Superintendent for Mission and Catholic Identity</a:t>
            </a:r>
          </a:p>
        </p:txBody>
      </p:sp>
      <p:sp>
        <p:nvSpPr>
          <p:cNvPr id="15" name="TextBox 14">
            <a:extLst>
              <a:ext uri="{FF2B5EF4-FFF2-40B4-BE49-F238E27FC236}">
                <a16:creationId xmlns:a16="http://schemas.microsoft.com/office/drawing/2014/main" id="{1E5E355F-8263-49D3-B5DA-A681300E98DE}"/>
              </a:ext>
            </a:extLst>
          </p:cNvPr>
          <p:cNvSpPr txBox="1"/>
          <p:nvPr/>
        </p:nvSpPr>
        <p:spPr>
          <a:xfrm>
            <a:off x="3902710" y="5249551"/>
            <a:ext cx="1936750" cy="769441"/>
          </a:xfrm>
          <a:prstGeom prst="rect">
            <a:avLst/>
          </a:prstGeom>
          <a:noFill/>
        </p:spPr>
        <p:txBody>
          <a:bodyPr wrap="square" rtlCol="0">
            <a:spAutoFit/>
          </a:bodyPr>
          <a:lstStyle/>
          <a:p>
            <a:pPr algn="ctr"/>
            <a:r>
              <a:rPr lang="en-US" sz="1100" dirty="0"/>
              <a:t>Pam Schwartz– Assistant Superintendent for Governance and Leadership</a:t>
            </a:r>
          </a:p>
        </p:txBody>
      </p:sp>
      <p:sp>
        <p:nvSpPr>
          <p:cNvPr id="16" name="TextBox 15">
            <a:extLst>
              <a:ext uri="{FF2B5EF4-FFF2-40B4-BE49-F238E27FC236}">
                <a16:creationId xmlns:a16="http://schemas.microsoft.com/office/drawing/2014/main" id="{A8123792-FBE8-4D80-A46C-F9E36BE74F08}"/>
              </a:ext>
            </a:extLst>
          </p:cNvPr>
          <p:cNvSpPr txBox="1"/>
          <p:nvPr/>
        </p:nvSpPr>
        <p:spPr>
          <a:xfrm>
            <a:off x="6677025" y="5301195"/>
            <a:ext cx="1701483" cy="600164"/>
          </a:xfrm>
          <a:prstGeom prst="rect">
            <a:avLst/>
          </a:prstGeom>
          <a:noFill/>
        </p:spPr>
        <p:txBody>
          <a:bodyPr wrap="square" rtlCol="0">
            <a:spAutoFit/>
          </a:bodyPr>
          <a:lstStyle/>
          <a:p>
            <a:pPr algn="ctr"/>
            <a:r>
              <a:rPr lang="en-US" sz="1100" dirty="0"/>
              <a:t>Justyna King – Assistant Superintendent for Academic Excellence</a:t>
            </a:r>
          </a:p>
        </p:txBody>
      </p:sp>
      <p:sp>
        <p:nvSpPr>
          <p:cNvPr id="17" name="TextBox 16">
            <a:extLst>
              <a:ext uri="{FF2B5EF4-FFF2-40B4-BE49-F238E27FC236}">
                <a16:creationId xmlns:a16="http://schemas.microsoft.com/office/drawing/2014/main" id="{6C108F25-A44F-4441-B246-EC8CB87953E9}"/>
              </a:ext>
            </a:extLst>
          </p:cNvPr>
          <p:cNvSpPr txBox="1"/>
          <p:nvPr/>
        </p:nvSpPr>
        <p:spPr>
          <a:xfrm>
            <a:off x="9017634" y="5301882"/>
            <a:ext cx="1771650" cy="600164"/>
          </a:xfrm>
          <a:prstGeom prst="rect">
            <a:avLst/>
          </a:prstGeom>
          <a:noFill/>
        </p:spPr>
        <p:txBody>
          <a:bodyPr wrap="square" rtlCol="0">
            <a:spAutoFit/>
          </a:bodyPr>
          <a:lstStyle/>
          <a:p>
            <a:pPr algn="ctr"/>
            <a:r>
              <a:rPr lang="en-US" sz="1100" dirty="0"/>
              <a:t>John Sullivan – Assistant Superintendent for Finance Services</a:t>
            </a:r>
          </a:p>
        </p:txBody>
      </p:sp>
      <p:pic>
        <p:nvPicPr>
          <p:cNvPr id="5" name="Picture 4" descr="A person smiling at the camera&#10;&#10;Description automatically generated with low confidence">
            <a:extLst>
              <a:ext uri="{FF2B5EF4-FFF2-40B4-BE49-F238E27FC236}">
                <a16:creationId xmlns:a16="http://schemas.microsoft.com/office/drawing/2014/main" id="{F630D204-3072-47F1-A1E7-BC85B3F2DFF3}"/>
              </a:ext>
            </a:extLst>
          </p:cNvPr>
          <p:cNvPicPr>
            <a:picLocks noChangeAspect="1"/>
          </p:cNvPicPr>
          <p:nvPr/>
        </p:nvPicPr>
        <p:blipFill rotWithShape="1">
          <a:blip r:embed="rId4"/>
          <a:srcRect t="5282" r="20919" b="41792"/>
          <a:stretch/>
        </p:blipFill>
        <p:spPr>
          <a:xfrm>
            <a:off x="3759201" y="3477900"/>
            <a:ext cx="2336800" cy="1525185"/>
          </a:xfrm>
          <a:prstGeom prst="rect">
            <a:avLst/>
          </a:prstGeom>
        </p:spPr>
      </p:pic>
      <p:pic>
        <p:nvPicPr>
          <p:cNvPr id="19" name="Content Placeholder 18" descr="A person with a beard&#10;&#10;Description automatically generated with low confidence">
            <a:extLst>
              <a:ext uri="{FF2B5EF4-FFF2-40B4-BE49-F238E27FC236}">
                <a16:creationId xmlns:a16="http://schemas.microsoft.com/office/drawing/2014/main" id="{E47C5B9F-FAA9-7C23-FBA8-F839200ACAD7}"/>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b="8995"/>
          <a:stretch/>
        </p:blipFill>
        <p:spPr>
          <a:xfrm>
            <a:off x="1561462" y="3347398"/>
            <a:ext cx="1612905" cy="1738657"/>
          </a:xfrm>
        </p:spPr>
      </p:pic>
    </p:spTree>
    <p:extLst>
      <p:ext uri="{BB962C8B-B14F-4D97-AF65-F5344CB8AC3E}">
        <p14:creationId xmlns:p14="http://schemas.microsoft.com/office/powerpoint/2010/main" val="457685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7" name="Rectangle 76">
            <a:extLst>
              <a:ext uri="{FF2B5EF4-FFF2-40B4-BE49-F238E27FC236}">
                <a16:creationId xmlns:a16="http://schemas.microsoft.com/office/drawing/2014/main" id="{1CFC67D0-131C-4064-873F-59771B446F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9" name="Rectangle 78">
            <a:extLst>
              <a:ext uri="{FF2B5EF4-FFF2-40B4-BE49-F238E27FC236}">
                <a16:creationId xmlns:a16="http://schemas.microsoft.com/office/drawing/2014/main" id="{8CCB1314-41E8-414B-9954-6D611623D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81" name="Rectangle 80">
            <a:extLst>
              <a:ext uri="{FF2B5EF4-FFF2-40B4-BE49-F238E27FC236}">
                <a16:creationId xmlns:a16="http://schemas.microsoft.com/office/drawing/2014/main" id="{9C53941D-7A4E-4CA7-840E-D52BA6D74C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3" name="Group 82">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84" name="Straight Connector 83">
              <a:extLst>
                <a:ext uri="{FF2B5EF4-FFF2-40B4-BE49-F238E27FC236}">
                  <a16:creationId xmlns:a16="http://schemas.microsoft.com/office/drawing/2014/main" id="{62A952ED-3677-40E9-BC2B-C6900A2DC8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E9658C0-3DAF-459A-AABB-BFBE8DAD54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C654A35-C1F2-4731-A8E1-85529EC193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88" name="Rectangle 87">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49" y="648230"/>
            <a:ext cx="10905302" cy="1997060"/>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92" name="Rectangle 91">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14657"/>
            <a:ext cx="10579608" cy="1664208"/>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56F42639-ECE5-4CB7-85D1-CEF10C7B3071}"/>
              </a:ext>
            </a:extLst>
          </p:cNvPr>
          <p:cNvSpPr>
            <a:spLocks noGrp="1"/>
          </p:cNvSpPr>
          <p:nvPr>
            <p:ph type="title"/>
          </p:nvPr>
        </p:nvSpPr>
        <p:spPr>
          <a:xfrm>
            <a:off x="912629" y="1283607"/>
            <a:ext cx="10366743" cy="1054907"/>
          </a:xfrm>
        </p:spPr>
        <p:txBody>
          <a:bodyPr vert="horz" lIns="91440" tIns="45720" rIns="91440" bIns="45720" rtlCol="0" anchor="ctr">
            <a:normAutofit/>
          </a:bodyPr>
          <a:lstStyle/>
          <a:p>
            <a:pPr algn="ctr">
              <a:lnSpc>
                <a:spcPct val="83000"/>
              </a:lnSpc>
            </a:pPr>
            <a:r>
              <a:rPr lang="en-US" sz="3700" cap="all" spc="-100">
                <a:solidFill>
                  <a:schemeClr val="bg1"/>
                </a:solidFill>
              </a:rPr>
              <a:t>Leadership at the Office for Catholic Schools cont. </a:t>
            </a:r>
          </a:p>
        </p:txBody>
      </p:sp>
      <p:pic>
        <p:nvPicPr>
          <p:cNvPr id="4102" name="Picture 6">
            <a:extLst>
              <a:ext uri="{FF2B5EF4-FFF2-40B4-BE49-F238E27FC236}">
                <a16:creationId xmlns:a16="http://schemas.microsoft.com/office/drawing/2014/main" id="{D2E0872A-5C21-4F91-83D0-C2E9E0962F0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192" y="2997218"/>
            <a:ext cx="2474617" cy="2474617"/>
          </a:xfrm>
          <a:prstGeom prst="rect">
            <a:avLst/>
          </a:prstGeom>
          <a:noFill/>
          <a:extLst>
            <a:ext uri="{909E8E84-426E-40DD-AFC4-6F175D3DCCD1}">
              <a14:hiddenFill xmlns:a14="http://schemas.microsoft.com/office/drawing/2010/main">
                <a:solidFill>
                  <a:srgbClr val="FFFFFF"/>
                </a:solidFill>
              </a14:hiddenFill>
            </a:ext>
          </a:extLst>
        </p:spPr>
      </p:pic>
      <p:cxnSp>
        <p:nvCxnSpPr>
          <p:cNvPr id="94" name="Straight Connector 93">
            <a:extLst>
              <a:ext uri="{FF2B5EF4-FFF2-40B4-BE49-F238E27FC236}">
                <a16:creationId xmlns:a16="http://schemas.microsoft.com/office/drawing/2014/main" id="{FEF09B21-45A0-42EE-9BDC-C4E0932EA6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3118" y="3724678"/>
            <a:ext cx="0" cy="17471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098" name="Picture 2" descr="Image result for kelly surapaneni">
            <a:extLst>
              <a:ext uri="{FF2B5EF4-FFF2-40B4-BE49-F238E27FC236}">
                <a16:creationId xmlns:a16="http://schemas.microsoft.com/office/drawing/2014/main" id="{D33EB44C-9B99-4F86-B05B-227147F1ABB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8083"/>
          <a:stretch/>
        </p:blipFill>
        <p:spPr bwMode="auto">
          <a:xfrm>
            <a:off x="4814563" y="2989590"/>
            <a:ext cx="1961446" cy="2474617"/>
          </a:xfrm>
          <a:prstGeom prst="rect">
            <a:avLst/>
          </a:prstGeom>
          <a:noFill/>
          <a:extLst>
            <a:ext uri="{909E8E84-426E-40DD-AFC4-6F175D3DCCD1}">
              <a14:hiddenFill xmlns:a14="http://schemas.microsoft.com/office/drawing/2010/main">
                <a:solidFill>
                  <a:srgbClr val="FFFFFF"/>
                </a:solidFill>
              </a14:hiddenFill>
            </a:ext>
          </a:extLst>
        </p:spPr>
      </p:pic>
      <p:cxnSp>
        <p:nvCxnSpPr>
          <p:cNvPr id="96" name="Straight Connector 95">
            <a:extLst>
              <a:ext uri="{FF2B5EF4-FFF2-40B4-BE49-F238E27FC236}">
                <a16:creationId xmlns:a16="http://schemas.microsoft.com/office/drawing/2014/main" id="{15004E23-3C9E-41FC-81A2-3481C6AFA5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16152" y="3724678"/>
            <a:ext cx="0" cy="17471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100" name="Picture 4">
            <a:extLst>
              <a:ext uri="{FF2B5EF4-FFF2-40B4-BE49-F238E27FC236}">
                <a16:creationId xmlns:a16="http://schemas.microsoft.com/office/drawing/2014/main" id="{9BBAF44D-2923-4B91-A493-3E630237C43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34003" y="2997358"/>
            <a:ext cx="2449027" cy="24490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330DBF-7610-4AF6-8862-2393BBC8C744}"/>
              </a:ext>
            </a:extLst>
          </p:cNvPr>
          <p:cNvSpPr txBox="1"/>
          <p:nvPr/>
        </p:nvSpPr>
        <p:spPr>
          <a:xfrm>
            <a:off x="643192" y="5582345"/>
            <a:ext cx="2474617" cy="523220"/>
          </a:xfrm>
          <a:prstGeom prst="rect">
            <a:avLst/>
          </a:prstGeom>
          <a:noFill/>
        </p:spPr>
        <p:txBody>
          <a:bodyPr wrap="square" rtlCol="0">
            <a:spAutoFit/>
          </a:bodyPr>
          <a:lstStyle/>
          <a:p>
            <a:pPr algn="ctr"/>
            <a:r>
              <a:rPr lang="en-US" sz="1400" dirty="0"/>
              <a:t>Dave Mayer – Director of Early Childhood Programs</a:t>
            </a:r>
          </a:p>
        </p:txBody>
      </p:sp>
      <p:sp>
        <p:nvSpPr>
          <p:cNvPr id="21" name="TextBox 20">
            <a:extLst>
              <a:ext uri="{FF2B5EF4-FFF2-40B4-BE49-F238E27FC236}">
                <a16:creationId xmlns:a16="http://schemas.microsoft.com/office/drawing/2014/main" id="{DDBD5635-B4B6-4C5D-95CF-56C299232A0F}"/>
              </a:ext>
            </a:extLst>
          </p:cNvPr>
          <p:cNvSpPr txBox="1"/>
          <p:nvPr/>
        </p:nvSpPr>
        <p:spPr>
          <a:xfrm>
            <a:off x="4672267" y="5590270"/>
            <a:ext cx="2474617" cy="738664"/>
          </a:xfrm>
          <a:prstGeom prst="rect">
            <a:avLst/>
          </a:prstGeom>
          <a:noFill/>
        </p:spPr>
        <p:txBody>
          <a:bodyPr wrap="square" rtlCol="0">
            <a:spAutoFit/>
          </a:bodyPr>
          <a:lstStyle/>
          <a:p>
            <a:pPr algn="ctr"/>
            <a:r>
              <a:rPr lang="en-US" sz="1400" dirty="0"/>
              <a:t>Kelly Surapaneni – Coordinator of Leadership Development </a:t>
            </a:r>
          </a:p>
        </p:txBody>
      </p:sp>
      <p:sp>
        <p:nvSpPr>
          <p:cNvPr id="22" name="TextBox 21">
            <a:extLst>
              <a:ext uri="{FF2B5EF4-FFF2-40B4-BE49-F238E27FC236}">
                <a16:creationId xmlns:a16="http://schemas.microsoft.com/office/drawing/2014/main" id="{38488CE6-0FDB-493A-B6AA-9D74C929D570}"/>
              </a:ext>
            </a:extLst>
          </p:cNvPr>
          <p:cNvSpPr txBox="1"/>
          <p:nvPr/>
        </p:nvSpPr>
        <p:spPr>
          <a:xfrm>
            <a:off x="8273447" y="5534506"/>
            <a:ext cx="2474617" cy="523220"/>
          </a:xfrm>
          <a:prstGeom prst="rect">
            <a:avLst/>
          </a:prstGeom>
          <a:noFill/>
        </p:spPr>
        <p:txBody>
          <a:bodyPr wrap="square" rtlCol="0">
            <a:spAutoFit/>
          </a:bodyPr>
          <a:lstStyle/>
          <a:p>
            <a:pPr algn="ctr"/>
            <a:r>
              <a:rPr lang="en-US" sz="1400" dirty="0"/>
              <a:t>Kristin Moore – Director of Marketing &amp; Enrollment</a:t>
            </a:r>
          </a:p>
        </p:txBody>
      </p:sp>
    </p:spTree>
    <p:extLst>
      <p:ext uri="{BB962C8B-B14F-4D97-AF65-F5344CB8AC3E}">
        <p14:creationId xmlns:p14="http://schemas.microsoft.com/office/powerpoint/2010/main" val="1060112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57B4C-6060-4678-B9C7-6D1249512120}"/>
              </a:ext>
            </a:extLst>
          </p:cNvPr>
          <p:cNvSpPr txBox="1">
            <a:spLocks/>
          </p:cNvSpPr>
          <p:nvPr/>
        </p:nvSpPr>
        <p:spPr>
          <a:xfrm>
            <a:off x="229827" y="192122"/>
            <a:ext cx="5830441" cy="16715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t>GRACE Teacher Leaders</a:t>
            </a:r>
          </a:p>
        </p:txBody>
      </p:sp>
      <p:sp>
        <p:nvSpPr>
          <p:cNvPr id="5" name="Content Placeholder 5">
            <a:extLst>
              <a:ext uri="{FF2B5EF4-FFF2-40B4-BE49-F238E27FC236}">
                <a16:creationId xmlns:a16="http://schemas.microsoft.com/office/drawing/2014/main" id="{04A70413-F476-48F0-9189-7E517C455A85}"/>
              </a:ext>
            </a:extLst>
          </p:cNvPr>
          <p:cNvSpPr txBox="1">
            <a:spLocks/>
          </p:cNvSpPr>
          <p:nvPr/>
        </p:nvSpPr>
        <p:spPr>
          <a:xfrm>
            <a:off x="648929" y="1690688"/>
            <a:ext cx="5181509" cy="4438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These are teacher leaders in your school trained in:</a:t>
            </a:r>
          </a:p>
          <a:p>
            <a:pPr lvl="1"/>
            <a:r>
              <a:rPr lang="en-US" sz="2000" dirty="0"/>
              <a:t>MAP Testing Data collection and PLC structure to use the data for student improvement</a:t>
            </a:r>
          </a:p>
          <a:p>
            <a:pPr lvl="1"/>
            <a:r>
              <a:rPr lang="en-US" sz="2000" dirty="0"/>
              <a:t>Curriculum development and alignment</a:t>
            </a:r>
            <a:endParaRPr lang="en-US" sz="2000" i="1" dirty="0"/>
          </a:p>
          <a:p>
            <a:pPr lvl="1"/>
            <a:r>
              <a:rPr lang="en-US" sz="2000" dirty="0"/>
              <a:t>CEL 5D and Peer Observations – teacher evaluation systems </a:t>
            </a:r>
          </a:p>
          <a:p>
            <a:pPr lvl="1"/>
            <a:r>
              <a:rPr lang="en-US" sz="2000" dirty="0"/>
              <a:t>NSBECS familiarization and accreditation protocols</a:t>
            </a:r>
          </a:p>
          <a:p>
            <a:pPr lvl="1"/>
            <a:r>
              <a:rPr lang="en-US" sz="2000" dirty="0"/>
              <a:t>Professional Learning Communities </a:t>
            </a:r>
          </a:p>
          <a:p>
            <a:pPr lvl="1"/>
            <a:r>
              <a:rPr lang="en-US" sz="2000" dirty="0"/>
              <a:t>Critical Friends Group protocol* (sharing in problems of practice) – starting in 2022-23</a:t>
            </a:r>
          </a:p>
          <a:p>
            <a:endParaRPr lang="en-US" sz="2000" dirty="0"/>
          </a:p>
        </p:txBody>
      </p:sp>
      <p:pic>
        <p:nvPicPr>
          <p:cNvPr id="7" name="Content Placeholder 7" descr="A picture containing icon&#10;&#10;Description automatically generated">
            <a:extLst>
              <a:ext uri="{FF2B5EF4-FFF2-40B4-BE49-F238E27FC236}">
                <a16:creationId xmlns:a16="http://schemas.microsoft.com/office/drawing/2014/main" id="{0A167041-4A1C-4D0B-BF58-0C3F4020445A}"/>
              </a:ext>
            </a:extLst>
          </p:cNvPr>
          <p:cNvPicPr>
            <a:picLocks noChangeAspect="1"/>
          </p:cNvPicPr>
          <p:nvPr/>
        </p:nvPicPr>
        <p:blipFill rotWithShape="1">
          <a:blip r:embed="rId3">
            <a:extLst>
              <a:ext uri="{28A0092B-C50C-407E-A947-70E740481C1C}">
                <a14:useLocalDpi xmlns:a14="http://schemas.microsoft.com/office/drawing/2010/main" val="0"/>
              </a:ext>
            </a:extLst>
          </a:blip>
          <a:srcRect t="8603" r="1" b="1"/>
          <a:stretch/>
        </p:blipFill>
        <p:spPr>
          <a:xfrm>
            <a:off x="6479369" y="469174"/>
            <a:ext cx="5181510" cy="5919651"/>
          </a:xfrm>
          <a:prstGeom prst="rect">
            <a:avLst/>
          </a:prstGeom>
          <a:effectLst/>
        </p:spPr>
      </p:pic>
    </p:spTree>
    <p:extLst>
      <p:ext uri="{BB962C8B-B14F-4D97-AF65-F5344CB8AC3E}">
        <p14:creationId xmlns:p14="http://schemas.microsoft.com/office/powerpoint/2010/main" val="28703885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AEE0A-F705-C851-D8F1-A4713215E9FB}"/>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a:t>Breakout Room Part I:</a:t>
            </a:r>
          </a:p>
        </p:txBody>
      </p:sp>
      <p:pic>
        <p:nvPicPr>
          <p:cNvPr id="6" name="Content Placeholder 5" descr="A field of red flowers&#10;&#10;Description automatically generated with medium confidence">
            <a:extLst>
              <a:ext uri="{FF2B5EF4-FFF2-40B4-BE49-F238E27FC236}">
                <a16:creationId xmlns:a16="http://schemas.microsoft.com/office/drawing/2014/main" id="{8820E9E8-7131-635C-E6C4-C6076C2296E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45855" b="1356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77CF46FB-DF06-745F-062A-21EA015E4294}"/>
              </a:ext>
            </a:extLst>
          </p:cNvPr>
          <p:cNvSpPr>
            <a:spLocks noGrp="1"/>
          </p:cNvSpPr>
          <p:nvPr>
            <p:ph sz="half" idx="1"/>
          </p:nvPr>
        </p:nvSpPr>
        <p:spPr>
          <a:xfrm>
            <a:off x="4223982" y="3752850"/>
            <a:ext cx="7485413" cy="2452687"/>
          </a:xfrm>
        </p:spPr>
        <p:txBody>
          <a:bodyPr vert="horz" lIns="91440" tIns="45720" rIns="91440" bIns="45720" rtlCol="0" anchor="ctr">
            <a:normAutofit/>
          </a:bodyPr>
          <a:lstStyle/>
          <a:p>
            <a:pPr marL="0"/>
            <a:r>
              <a:rPr lang="en-US" sz="1800" dirty="0"/>
              <a:t>Introduce yourself</a:t>
            </a:r>
          </a:p>
          <a:p>
            <a:pPr marL="0"/>
            <a:r>
              <a:rPr lang="en-US" sz="1800" dirty="0"/>
              <a:t>What school you are representing</a:t>
            </a:r>
          </a:p>
          <a:p>
            <a:pPr marL="0"/>
            <a:r>
              <a:rPr lang="en-US" sz="1800" dirty="0"/>
              <a:t>What are you teaching</a:t>
            </a:r>
          </a:p>
          <a:p>
            <a:pPr marL="0"/>
            <a:r>
              <a:rPr lang="en-US" sz="1800" dirty="0"/>
              <a:t>Why you took your position at your particular Catholic school </a:t>
            </a:r>
          </a:p>
        </p:txBody>
      </p:sp>
    </p:spTree>
    <p:extLst>
      <p:ext uri="{BB962C8B-B14F-4D97-AF65-F5344CB8AC3E}">
        <p14:creationId xmlns:p14="http://schemas.microsoft.com/office/powerpoint/2010/main" val="23436748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8316C-BBC1-48D5-A3F5-5202E145AC24}"/>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000"/>
              <a:t>Best Practices for Teaching at Your Catholic School</a:t>
            </a:r>
          </a:p>
        </p:txBody>
      </p:sp>
      <p:sp>
        <p:nvSpPr>
          <p:cNvPr id="14" name="Freeform: Shape 11">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Content Placeholder 6" descr="A picture containing outdoor, tree, building, government building&#10;&#10;Description automatically generated">
            <a:extLst>
              <a:ext uri="{FF2B5EF4-FFF2-40B4-BE49-F238E27FC236}">
                <a16:creationId xmlns:a16="http://schemas.microsoft.com/office/drawing/2014/main" id="{9AB012F8-316B-440B-ACFA-D30C0C60A00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576" b="1492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2" name="Content Placeholder 2"/>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3"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37995789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Classroom of students raising their hands in front of a teacher">
            <a:extLst>
              <a:ext uri="{FF2B5EF4-FFF2-40B4-BE49-F238E27FC236}">
                <a16:creationId xmlns:a16="http://schemas.microsoft.com/office/drawing/2014/main" id="{DA332A68-9457-4AA6-9E36-0FA6DD528C4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060" t="6593" r="17646"/>
          <a:stretch/>
        </p:blipFill>
        <p:spPr>
          <a:xfrm>
            <a:off x="3522468" y="10"/>
            <a:ext cx="8669532" cy="6857990"/>
          </a:xfrm>
          <a:prstGeom prst="rect">
            <a:avLst/>
          </a:prstGeom>
        </p:spPr>
      </p:pic>
      <p:sp>
        <p:nvSpPr>
          <p:cNvPr id="27" name="Rectangle 26">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9C678B94-2759-4BF2-AD54-9858911D6719}"/>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dirty="0"/>
              <a:t>Best Practices in Catholic Schools</a:t>
            </a:r>
          </a:p>
        </p:txBody>
      </p:sp>
      <p:sp>
        <p:nvSpPr>
          <p:cNvPr id="29" name="Rectangle 2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C719A34B-EA34-4046-85C1-CDF68D3F92DF}"/>
              </a:ext>
            </a:extLst>
          </p:cNvPr>
          <p:cNvSpPr>
            <a:spLocks noGrp="1"/>
          </p:cNvSpPr>
          <p:nvPr>
            <p:ph sz="half" idx="1"/>
          </p:nvPr>
        </p:nvSpPr>
        <p:spPr>
          <a:xfrm>
            <a:off x="371094" y="2718054"/>
            <a:ext cx="5177090" cy="3207258"/>
          </a:xfrm>
        </p:spPr>
        <p:txBody>
          <a:bodyPr vert="horz" lIns="91440" tIns="45720" rIns="91440" bIns="45720" rtlCol="0" anchor="t">
            <a:normAutofit/>
          </a:bodyPr>
          <a:lstStyle/>
          <a:p>
            <a:r>
              <a:rPr lang="en-US" sz="2000" dirty="0"/>
              <a:t>Always start with a prayer –it sets the tone and it centers learning around prayerfulness</a:t>
            </a:r>
          </a:p>
          <a:p>
            <a:r>
              <a:rPr lang="en-US" sz="2000" dirty="0"/>
              <a:t>Learn about the Catholic Faith – how does it align to your teaching? How does it align with Catholic Social Teaching? – Christ in the Classroom, etc.</a:t>
            </a:r>
          </a:p>
          <a:p>
            <a:r>
              <a:rPr lang="en-US" sz="2000" dirty="0"/>
              <a:t>Attend and participate in retreats, liturgies, archdiocesan trainings and events (PD &amp; Curriculum Day February 10th 2023)</a:t>
            </a:r>
          </a:p>
        </p:txBody>
      </p:sp>
    </p:spTree>
    <p:extLst>
      <p:ext uri="{BB962C8B-B14F-4D97-AF65-F5344CB8AC3E}">
        <p14:creationId xmlns:p14="http://schemas.microsoft.com/office/powerpoint/2010/main" val="38506391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3">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descr="Tree in a mountain">
            <a:extLst>
              <a:ext uri="{FF2B5EF4-FFF2-40B4-BE49-F238E27FC236}">
                <a16:creationId xmlns:a16="http://schemas.microsoft.com/office/drawing/2014/main" id="{FEAB32E9-7965-4326-978F-888CB32F58D6}"/>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5566" r="23576" b="3524"/>
          <a:stretch/>
        </p:blipFill>
        <p:spPr>
          <a:xfrm>
            <a:off x="3522468" y="10"/>
            <a:ext cx="8669532" cy="6857990"/>
          </a:xfrm>
          <a:prstGeom prst="rect">
            <a:avLst/>
          </a:prstGeom>
        </p:spPr>
      </p:pic>
      <p:sp>
        <p:nvSpPr>
          <p:cNvPr id="32" name="Rectangle 25">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AF075-50AD-4FBA-9F7B-D6AD6C11D9FA}"/>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Best Practices in Catholic Schools</a:t>
            </a:r>
          </a:p>
        </p:txBody>
      </p:sp>
      <p:sp>
        <p:nvSpPr>
          <p:cNvPr id="33"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0950A9A2-1956-4D34-B594-83992FB86F41}"/>
              </a:ext>
            </a:extLst>
          </p:cNvPr>
          <p:cNvSpPr>
            <a:spLocks noGrp="1"/>
          </p:cNvSpPr>
          <p:nvPr>
            <p:ph sz="half" idx="2"/>
          </p:nvPr>
        </p:nvSpPr>
        <p:spPr>
          <a:xfrm>
            <a:off x="371094" y="2718054"/>
            <a:ext cx="5510722" cy="3207258"/>
          </a:xfrm>
        </p:spPr>
        <p:txBody>
          <a:bodyPr vert="horz" lIns="91440" tIns="45720" rIns="91440" bIns="45720" rtlCol="0" anchor="t">
            <a:normAutofit/>
          </a:bodyPr>
          <a:lstStyle/>
          <a:p>
            <a:r>
              <a:rPr lang="en-US" sz="2400" dirty="0"/>
              <a:t>Learn about the liturgy – what is your role and how can you actively participate?</a:t>
            </a:r>
          </a:p>
          <a:p>
            <a:r>
              <a:rPr lang="en-US" sz="2400" dirty="0"/>
              <a:t>Get to know your school pastor/priest – invite him into your classroom</a:t>
            </a:r>
          </a:p>
          <a:p>
            <a:r>
              <a:rPr lang="en-US" sz="2400" dirty="0"/>
              <a:t>Learn about your community and the family helpers around – which moms/dads/friends are </a:t>
            </a:r>
            <a:r>
              <a:rPr lang="en-US" sz="2400" i="1" dirty="0"/>
              <a:t>the helpers</a:t>
            </a:r>
            <a:r>
              <a:rPr lang="en-US" sz="2400" dirty="0"/>
              <a:t>?</a:t>
            </a:r>
          </a:p>
          <a:p>
            <a:endParaRPr lang="en-US" sz="1700" dirty="0"/>
          </a:p>
        </p:txBody>
      </p:sp>
    </p:spTree>
    <p:extLst>
      <p:ext uri="{BB962C8B-B14F-4D97-AF65-F5344CB8AC3E}">
        <p14:creationId xmlns:p14="http://schemas.microsoft.com/office/powerpoint/2010/main" val="2421051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3"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4" name="Title 3">
            <a:extLst>
              <a:ext uri="{FF2B5EF4-FFF2-40B4-BE49-F238E27FC236}">
                <a16:creationId xmlns:a16="http://schemas.microsoft.com/office/drawing/2014/main" id="{A948316C-BBC1-48D5-A3F5-5202E145AC24}"/>
              </a:ext>
            </a:extLst>
          </p:cNvPr>
          <p:cNvSpPr>
            <a:spLocks noGrp="1"/>
          </p:cNvSpPr>
          <p:nvPr>
            <p:ph type="title"/>
          </p:nvPr>
        </p:nvSpPr>
        <p:spPr/>
        <p:txBody>
          <a:bodyPr/>
          <a:lstStyle/>
          <a:p>
            <a:r>
              <a:rPr lang="en-US" sz="4400" dirty="0">
                <a:latin typeface="Amasis MT Pro" panose="02040504050005020304" pitchFamily="18" charset="0"/>
              </a:rPr>
              <a:t>ZOOM meeting norms</a:t>
            </a:r>
            <a:endParaRPr lang="en-US" dirty="0">
              <a:latin typeface="Amasis MT Pro" panose="02040504050005020304" pitchFamily="18" charset="0"/>
            </a:endParaRPr>
          </a:p>
        </p:txBody>
      </p:sp>
      <p:sp>
        <p:nvSpPr>
          <p:cNvPr id="6" name="Content Placeholder 4">
            <a:extLst>
              <a:ext uri="{FF2B5EF4-FFF2-40B4-BE49-F238E27FC236}">
                <a16:creationId xmlns:a16="http://schemas.microsoft.com/office/drawing/2014/main" id="{28E4A438-0805-4594-A919-EAD9B68F9912}"/>
              </a:ext>
            </a:extLst>
          </p:cNvPr>
          <p:cNvSpPr>
            <a:spLocks noGrp="1"/>
          </p:cNvSpPr>
          <p:nvPr>
            <p:ph idx="1"/>
          </p:nvPr>
        </p:nvSpPr>
        <p:spPr>
          <a:xfrm>
            <a:off x="838200" y="1825625"/>
            <a:ext cx="5728855" cy="4351338"/>
          </a:xfrm>
        </p:spPr>
        <p:txBody>
          <a:bodyPr anchor="t">
            <a:normAutofit/>
          </a:bodyPr>
          <a:lstStyle/>
          <a:p>
            <a:r>
              <a:rPr lang="en-US" sz="2200" dirty="0">
                <a:latin typeface="Amasis MT Pro" panose="02040504050005020304" pitchFamily="18" charset="0"/>
              </a:rPr>
              <a:t>Silence yourself (Keep on mute unless you mean to speak to the entire group)</a:t>
            </a:r>
          </a:p>
          <a:p>
            <a:r>
              <a:rPr lang="en-US" sz="2200" dirty="0">
                <a:latin typeface="Amasis MT Pro" panose="02040504050005020304" pitchFamily="18" charset="0"/>
              </a:rPr>
              <a:t>Keep your video on (Unless you must step away or if you’re doing something weird. Don’t do anything weird.)</a:t>
            </a:r>
          </a:p>
          <a:p>
            <a:r>
              <a:rPr lang="en-US" sz="2200" dirty="0">
                <a:latin typeface="Amasis MT Pro" panose="02040504050005020304" pitchFamily="18" charset="0"/>
              </a:rPr>
              <a:t>Change your name to the name you’d like to be called (not necessarily the email address you’re </a:t>
            </a:r>
            <a:r>
              <a:rPr lang="en-US" sz="2200" dirty="0" err="1">
                <a:latin typeface="Amasis MT Pro" panose="02040504050005020304" pitchFamily="18" charset="0"/>
              </a:rPr>
              <a:t>ZOOMing</a:t>
            </a:r>
            <a:r>
              <a:rPr lang="en-US" sz="2200" dirty="0">
                <a:latin typeface="Amasis MT Pro" panose="02040504050005020304" pitchFamily="18" charset="0"/>
              </a:rPr>
              <a:t> from)</a:t>
            </a:r>
          </a:p>
          <a:p>
            <a:r>
              <a:rPr lang="en-US" sz="2200" dirty="0">
                <a:latin typeface="Amasis MT Pro" panose="02040504050005020304" pitchFamily="18" charset="0"/>
              </a:rPr>
              <a:t>Participate! </a:t>
            </a:r>
            <a:r>
              <a:rPr lang="en-US" sz="2200" dirty="0">
                <a:latin typeface="Amasis MT Pro" panose="02040504050005020304" pitchFamily="18" charset="0"/>
                <a:sym typeface="Wingdings" panose="05000000000000000000" pitchFamily="2" charset="2"/>
              </a:rPr>
              <a:t> (As much as you are comfortable doing so) – to do so, go into the “participants” tab and raise your hand!</a:t>
            </a:r>
            <a:endParaRPr lang="en-US" sz="2200" dirty="0">
              <a:latin typeface="Amasis MT Pro" panose="02040504050005020304" pitchFamily="18" charset="0"/>
            </a:endParaRPr>
          </a:p>
        </p:txBody>
      </p:sp>
      <p:pic>
        <p:nvPicPr>
          <p:cNvPr id="7" name="Picture 2" descr="See the source image">
            <a:extLst>
              <a:ext uri="{FF2B5EF4-FFF2-40B4-BE49-F238E27FC236}">
                <a16:creationId xmlns:a16="http://schemas.microsoft.com/office/drawing/2014/main" id="{B68CB7DC-EF3C-4D99-99FB-E8E1BC4C3B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790" b="-3"/>
          <a:stretch/>
        </p:blipFill>
        <p:spPr bwMode="auto">
          <a:xfrm>
            <a:off x="7065818" y="1900146"/>
            <a:ext cx="3821856" cy="3972602"/>
          </a:xfrm>
          <a:prstGeom prst="rect">
            <a:avLst/>
          </a:prstGeom>
          <a:solidFill>
            <a:schemeClr val="accent1">
              <a:lumMod val="75000"/>
            </a:schemeClr>
          </a:solidFill>
          <a:effectLst>
            <a:innerShdw blurRad="63500" dist="50800" dir="13500000">
              <a:prstClr val="black">
                <a:alpha val="50000"/>
              </a:prstClr>
            </a:innerShdw>
            <a:softEdge rad="0"/>
          </a:effectLst>
        </p:spPr>
      </p:pic>
    </p:spTree>
    <p:extLst>
      <p:ext uri="{BB962C8B-B14F-4D97-AF65-F5344CB8AC3E}">
        <p14:creationId xmlns:p14="http://schemas.microsoft.com/office/powerpoint/2010/main" val="2067300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2">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Sunset by the beach">
            <a:extLst>
              <a:ext uri="{FF2B5EF4-FFF2-40B4-BE49-F238E27FC236}">
                <a16:creationId xmlns:a16="http://schemas.microsoft.com/office/drawing/2014/main" id="{7830F475-CE60-4D8B-B8AF-38A3FDD1C97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676" t="6593" r="16504" b="-1"/>
          <a:stretch/>
        </p:blipFill>
        <p:spPr>
          <a:xfrm>
            <a:off x="3522468" y="10"/>
            <a:ext cx="8669532" cy="6857990"/>
          </a:xfrm>
          <a:prstGeom prst="rect">
            <a:avLst/>
          </a:prstGeom>
        </p:spPr>
      </p:pic>
      <p:sp>
        <p:nvSpPr>
          <p:cNvPr id="31" name="Rectangle 24">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CFBD00-ECF9-440C-ACE0-1F75E880BB02}"/>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dirty="0"/>
              <a:t>Best Practices in Catholic Schools</a:t>
            </a:r>
          </a:p>
        </p:txBody>
      </p:sp>
      <p:sp>
        <p:nvSpPr>
          <p:cNvPr id="32" name="Rectangle 2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4558D2D-0E52-48B6-B653-993F8DF9F205}"/>
              </a:ext>
            </a:extLst>
          </p:cNvPr>
          <p:cNvSpPr>
            <a:spLocks noGrp="1"/>
          </p:cNvSpPr>
          <p:nvPr>
            <p:ph sz="half" idx="1"/>
          </p:nvPr>
        </p:nvSpPr>
        <p:spPr>
          <a:xfrm>
            <a:off x="371093" y="2718054"/>
            <a:ext cx="7376593" cy="3207258"/>
          </a:xfrm>
        </p:spPr>
        <p:txBody>
          <a:bodyPr vert="horz" lIns="91440" tIns="45720" rIns="91440" bIns="45720" rtlCol="0" anchor="t">
            <a:normAutofit fontScale="92500" lnSpcReduction="10000"/>
          </a:bodyPr>
          <a:lstStyle/>
          <a:p>
            <a:r>
              <a:rPr lang="en-US" sz="2400" dirty="0"/>
              <a:t>Be helpful, but don’t take on too much in your first year at a new school </a:t>
            </a:r>
          </a:p>
          <a:p>
            <a:r>
              <a:rPr lang="en-US" sz="2400" dirty="0"/>
              <a:t>Get feedback from your principal, department chair or GRACE TL on your syllabus – make sure it aligns to your school’s mission and values </a:t>
            </a:r>
          </a:p>
          <a:p>
            <a:r>
              <a:rPr lang="en-US" sz="2400" dirty="0"/>
              <a:t>Familiarize yourself with the school calendar – there are special times/celebrations (Catholic Schools Week, Holy Days of Obligation, Holidays)</a:t>
            </a:r>
          </a:p>
          <a:p>
            <a:r>
              <a:rPr lang="en-US" sz="2400" dirty="0"/>
              <a:t>Read your covenant and family handbook – aligning expectations </a:t>
            </a:r>
          </a:p>
        </p:txBody>
      </p:sp>
    </p:spTree>
    <p:extLst>
      <p:ext uri="{BB962C8B-B14F-4D97-AF65-F5344CB8AC3E}">
        <p14:creationId xmlns:p14="http://schemas.microsoft.com/office/powerpoint/2010/main" val="6888223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3"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cxnSp>
        <p:nvCxnSpPr>
          <p:cNvPr id="5" name="Straight Arrow Connector 4">
            <a:extLst>
              <a:ext uri="{FF2B5EF4-FFF2-40B4-BE49-F238E27FC236}">
                <a16:creationId xmlns:a16="http://schemas.microsoft.com/office/drawing/2014/main" id="{F0A53505-7FC7-4E05-8EC0-1C52F555540B}"/>
              </a:ext>
            </a:extLst>
          </p:cNvPr>
          <p:cNvCxnSpPr/>
          <p:nvPr/>
        </p:nvCxnSpPr>
        <p:spPr>
          <a:xfrm>
            <a:off x="8395855" y="1341912"/>
            <a:ext cx="0" cy="345571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descr="Graphical user interface, application, PowerPoint&#10;&#10;Description automatically generated">
            <a:extLst>
              <a:ext uri="{FF2B5EF4-FFF2-40B4-BE49-F238E27FC236}">
                <a16:creationId xmlns:a16="http://schemas.microsoft.com/office/drawing/2014/main" id="{45C872C0-931D-41C4-A4B2-8214EDB846E9}"/>
              </a:ext>
            </a:extLst>
          </p:cNvPr>
          <p:cNvPicPr>
            <a:picLocks noChangeAspect="1"/>
          </p:cNvPicPr>
          <p:nvPr/>
        </p:nvPicPr>
        <p:blipFill rotWithShape="1">
          <a:blip r:embed="rId3">
            <a:extLst>
              <a:ext uri="{28A0092B-C50C-407E-A947-70E740481C1C}">
                <a14:useLocalDpi xmlns:a14="http://schemas.microsoft.com/office/drawing/2010/main" val="0"/>
              </a:ext>
            </a:extLst>
          </a:blip>
          <a:srcRect l="21953" t="29444" r="23985" b="15977"/>
          <a:stretch/>
        </p:blipFill>
        <p:spPr>
          <a:xfrm>
            <a:off x="1191781" y="365125"/>
            <a:ext cx="10234542" cy="5811838"/>
          </a:xfrm>
          <a:prstGeom prst="rect">
            <a:avLst/>
          </a:prstGeom>
        </p:spPr>
      </p:pic>
    </p:spTree>
    <p:extLst>
      <p:ext uri="{BB962C8B-B14F-4D97-AF65-F5344CB8AC3E}">
        <p14:creationId xmlns:p14="http://schemas.microsoft.com/office/powerpoint/2010/main" val="33762428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AEE0A-F705-C851-D8F1-A4713215E9FB}"/>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dirty="0"/>
              <a:t>Breakout Room Part II:</a:t>
            </a:r>
          </a:p>
        </p:txBody>
      </p:sp>
      <p:pic>
        <p:nvPicPr>
          <p:cNvPr id="6" name="Content Placeholder 5" descr="A field of red flowers&#10;&#10;Description automatically generated with medium confidence">
            <a:extLst>
              <a:ext uri="{FF2B5EF4-FFF2-40B4-BE49-F238E27FC236}">
                <a16:creationId xmlns:a16="http://schemas.microsoft.com/office/drawing/2014/main" id="{8820E9E8-7131-635C-E6C4-C6076C2296E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45855" b="1356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77CF46FB-DF06-745F-062A-21EA015E4294}"/>
              </a:ext>
            </a:extLst>
          </p:cNvPr>
          <p:cNvSpPr>
            <a:spLocks noGrp="1"/>
          </p:cNvSpPr>
          <p:nvPr>
            <p:ph sz="half" idx="1"/>
          </p:nvPr>
        </p:nvSpPr>
        <p:spPr>
          <a:xfrm>
            <a:off x="4223982" y="3752850"/>
            <a:ext cx="7485413" cy="2452687"/>
          </a:xfrm>
        </p:spPr>
        <p:txBody>
          <a:bodyPr vert="horz" lIns="91440" tIns="45720" rIns="91440" bIns="45720" rtlCol="0" anchor="ctr">
            <a:normAutofit/>
          </a:bodyPr>
          <a:lstStyle/>
          <a:p>
            <a:pPr marL="0"/>
            <a:r>
              <a:rPr lang="en-US" sz="1800" dirty="0"/>
              <a:t>Introduce yourself (again)</a:t>
            </a:r>
          </a:p>
          <a:p>
            <a:pPr marL="0"/>
            <a:r>
              <a:rPr lang="en-US" sz="1800" dirty="0"/>
              <a:t>What school you are representing (again)</a:t>
            </a:r>
          </a:p>
          <a:p>
            <a:pPr marL="0"/>
            <a:r>
              <a:rPr lang="en-US" sz="1800" dirty="0"/>
              <a:t>What are you teaching (again)</a:t>
            </a:r>
          </a:p>
          <a:p>
            <a:pPr marL="0"/>
            <a:r>
              <a:rPr lang="en-US" sz="1800" dirty="0"/>
              <a:t>Given these best practices, will I be re-evaluating anything in my professional practice?</a:t>
            </a:r>
          </a:p>
          <a:p>
            <a:pPr marL="0"/>
            <a:r>
              <a:rPr lang="en-US" sz="1800" dirty="0"/>
              <a:t>Questions that remain? Surprises? Interesting points of discussion?</a:t>
            </a:r>
          </a:p>
        </p:txBody>
      </p:sp>
    </p:spTree>
    <p:extLst>
      <p:ext uri="{BB962C8B-B14F-4D97-AF65-F5344CB8AC3E}">
        <p14:creationId xmlns:p14="http://schemas.microsoft.com/office/powerpoint/2010/main" val="32566685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4ED0C23-E9B8-B5F0-C76A-504636486F25}"/>
              </a:ext>
            </a:extLst>
          </p:cNvPr>
          <p:cNvSpPr>
            <a:spLocks noGrp="1"/>
          </p:cNvSpPr>
          <p:nvPr>
            <p:ph type="title"/>
          </p:nvPr>
        </p:nvSpPr>
        <p:spPr>
          <a:xfrm>
            <a:off x="635000" y="640823"/>
            <a:ext cx="3418659" cy="5583148"/>
          </a:xfrm>
        </p:spPr>
        <p:txBody>
          <a:bodyPr anchor="ctr">
            <a:normAutofit/>
          </a:bodyPr>
          <a:lstStyle/>
          <a:p>
            <a:pPr algn="ctr"/>
            <a:r>
              <a:rPr lang="en-US" sz="5400" dirty="0"/>
              <a:t>Think &amp; Ink: </a:t>
            </a:r>
            <a:br>
              <a:rPr lang="en-US" sz="5400" dirty="0"/>
            </a:br>
            <a:r>
              <a:rPr lang="en-US" sz="5400" dirty="0"/>
              <a:t>What Makes a Good Teacher Great??</a:t>
            </a:r>
          </a:p>
        </p:txBody>
      </p:sp>
      <p:sp>
        <p:nvSpPr>
          <p:cNvPr id="14"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5">
            <a:extLst>
              <a:ext uri="{FF2B5EF4-FFF2-40B4-BE49-F238E27FC236}">
                <a16:creationId xmlns:a16="http://schemas.microsoft.com/office/drawing/2014/main" id="{FDA62749-6F8A-ACD7-4198-14DAEE42C3D6}"/>
              </a:ext>
            </a:extLst>
          </p:cNvPr>
          <p:cNvGraphicFramePr>
            <a:graphicFrameLocks noGrp="1"/>
          </p:cNvGraphicFramePr>
          <p:nvPr>
            <p:ph idx="1"/>
            <p:extLst>
              <p:ext uri="{D42A27DB-BD31-4B8C-83A1-F6EECF244321}">
                <p14:modId xmlns:p14="http://schemas.microsoft.com/office/powerpoint/2010/main" val="45166730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51938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A2DF9-5F78-5A49-7084-EE9193E3C9C3}"/>
              </a:ext>
            </a:extLst>
          </p:cNvPr>
          <p:cNvSpPr>
            <a:spLocks noGrp="1"/>
          </p:cNvSpPr>
          <p:nvPr>
            <p:ph type="title"/>
          </p:nvPr>
        </p:nvSpPr>
        <p:spPr/>
        <p:txBody>
          <a:bodyPr/>
          <a:lstStyle/>
          <a:p>
            <a:pPr algn="ctr"/>
            <a:r>
              <a:rPr lang="en-US" dirty="0">
                <a:latin typeface="Amasis MT Pro Black" panose="02040A04050005020304" pitchFamily="18" charset="0"/>
              </a:rPr>
              <a:t>Find your marigold teacher</a:t>
            </a:r>
          </a:p>
        </p:txBody>
      </p:sp>
      <p:pic>
        <p:nvPicPr>
          <p:cNvPr id="5" name="Content Placeholder 4">
            <a:extLst>
              <a:ext uri="{FF2B5EF4-FFF2-40B4-BE49-F238E27FC236}">
                <a16:creationId xmlns:a16="http://schemas.microsoft.com/office/drawing/2014/main" id="{1D19A540-CAFC-0FBF-307A-48E3F23818E5}"/>
              </a:ext>
            </a:extLst>
          </p:cNvPr>
          <p:cNvPicPr>
            <a:picLocks noGrp="1" noChangeAspect="1"/>
          </p:cNvPicPr>
          <p:nvPr>
            <p:ph idx="1"/>
          </p:nvPr>
        </p:nvPicPr>
        <p:blipFill rotWithShape="1">
          <a:blip r:embed="rId2"/>
          <a:srcRect l="29380" t="10113" r="30693" b="18906"/>
          <a:stretch/>
        </p:blipFill>
        <p:spPr>
          <a:xfrm>
            <a:off x="6807199" y="1446848"/>
            <a:ext cx="4953951" cy="4953952"/>
          </a:xfrm>
        </p:spPr>
      </p:pic>
      <p:sp>
        <p:nvSpPr>
          <p:cNvPr id="7" name="TextBox 6">
            <a:extLst>
              <a:ext uri="{FF2B5EF4-FFF2-40B4-BE49-F238E27FC236}">
                <a16:creationId xmlns:a16="http://schemas.microsoft.com/office/drawing/2014/main" id="{6C209C58-D105-D16C-C634-0042FF68212B}"/>
              </a:ext>
            </a:extLst>
          </p:cNvPr>
          <p:cNvSpPr txBox="1"/>
          <p:nvPr/>
        </p:nvSpPr>
        <p:spPr>
          <a:xfrm>
            <a:off x="1742499" y="2845414"/>
            <a:ext cx="4160401" cy="1200329"/>
          </a:xfrm>
          <a:prstGeom prst="rect">
            <a:avLst/>
          </a:prstGeom>
          <a:noFill/>
        </p:spPr>
        <p:txBody>
          <a:bodyPr wrap="square">
            <a:spAutoFit/>
          </a:bodyPr>
          <a:lstStyle/>
          <a:p>
            <a:r>
              <a:rPr lang="en-US" sz="2400" dirty="0">
                <a:hlinkClick r:id="rId3"/>
              </a:rPr>
              <a:t>Find Your Marigold: The One Essential Rule for New Teachers | Cult of Pedagogy</a:t>
            </a:r>
            <a:endParaRPr lang="en-US" sz="2400" dirty="0"/>
          </a:p>
        </p:txBody>
      </p:sp>
    </p:spTree>
    <p:extLst>
      <p:ext uri="{BB962C8B-B14F-4D97-AF65-F5344CB8AC3E}">
        <p14:creationId xmlns:p14="http://schemas.microsoft.com/office/powerpoint/2010/main" val="13595452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EC58FC-504A-4447-CC59-95742F8C3DFB}"/>
              </a:ext>
            </a:extLst>
          </p:cNvPr>
          <p:cNvSpPr>
            <a:spLocks noGrp="1"/>
          </p:cNvSpPr>
          <p:nvPr>
            <p:ph type="title"/>
          </p:nvPr>
        </p:nvSpPr>
        <p:spPr>
          <a:xfrm>
            <a:off x="669036" y="175905"/>
            <a:ext cx="10515600" cy="1325563"/>
          </a:xfrm>
        </p:spPr>
        <p:txBody>
          <a:bodyPr>
            <a:normAutofit/>
          </a:bodyPr>
          <a:lstStyle/>
          <a:p>
            <a:pPr algn="ctr"/>
            <a:r>
              <a:rPr lang="en-US" sz="2400" dirty="0"/>
              <a:t>Advice for new teachers … from teaching veterans who have been in our Archdiocese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7D6D14-F862-5FA7-5914-A8C5DB17AC66}"/>
              </a:ext>
            </a:extLst>
          </p:cNvPr>
          <p:cNvSpPr>
            <a:spLocks noGrp="1"/>
          </p:cNvSpPr>
          <p:nvPr>
            <p:ph idx="1"/>
          </p:nvPr>
        </p:nvSpPr>
        <p:spPr>
          <a:xfrm>
            <a:off x="838200" y="1929384"/>
            <a:ext cx="10515600" cy="4251960"/>
          </a:xfrm>
        </p:spPr>
        <p:txBody>
          <a:bodyPr>
            <a:normAutofit/>
          </a:bodyPr>
          <a:lstStyle/>
          <a:p>
            <a:pPr marL="342900" marR="0" lvl="0" indent="-342900">
              <a:spcBef>
                <a:spcPts val="0"/>
              </a:spcBef>
              <a:spcAft>
                <a:spcPts val="0"/>
              </a:spcAft>
              <a:buFont typeface="Arial" panose="020B0604020202020204" pitchFamily="34" charset="0"/>
              <a:buChar char="●"/>
            </a:pPr>
            <a:r>
              <a:rPr lang="en-US" sz="1400" u="none" strike="noStrike" dirty="0">
                <a:effectLst/>
                <a:latin typeface="Cabin Condensed Medium"/>
                <a:ea typeface="Cabin Condensed Medium"/>
                <a:cs typeface="Cabin Condensed Medium"/>
              </a:rPr>
              <a:t>Ask questions! Even if you’re shy or don’t want to come across as dumb. It’s not dumb to be new.</a:t>
            </a:r>
            <a:endParaRPr lang="en-US" sz="1400" u="none" strike="noStrike" dirty="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400" u="none" strike="noStrike" dirty="0">
                <a:effectLst/>
                <a:latin typeface="Cabin Condensed Medium"/>
                <a:ea typeface="Cabin Condensed Medium"/>
                <a:cs typeface="Cabin Condensed Medium"/>
              </a:rPr>
              <a:t>Read your handbook. Ask questions about it. Refer back to it.</a:t>
            </a:r>
            <a:endParaRPr lang="en-US" sz="1400" u="none" strike="noStrike" dirty="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400" u="none" strike="noStrike" dirty="0">
                <a:effectLst/>
                <a:latin typeface="Cabin Condensed Medium"/>
                <a:ea typeface="Cabin Condensed Medium"/>
                <a:cs typeface="Cabin Condensed Medium"/>
              </a:rPr>
              <a:t>Clean up your social media. Some parents scroll back through posts from years ago.</a:t>
            </a:r>
            <a:endParaRPr lang="en-US" sz="1400" u="none" strike="noStrike" dirty="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400" u="none" strike="noStrike" dirty="0">
                <a:effectLst/>
                <a:latin typeface="Cabin Condensed Medium"/>
                <a:ea typeface="Cabin Condensed Medium"/>
                <a:cs typeface="Cabin Condensed Medium"/>
              </a:rPr>
              <a:t>Ask about the culture differences between this environment and what you are coming from - living a Catholic lifestyle is in your covenant.</a:t>
            </a:r>
            <a:endParaRPr lang="en-US" sz="1400" u="none" strike="noStrike" dirty="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400" u="none" strike="noStrike" dirty="0">
                <a:effectLst/>
                <a:latin typeface="Cabin Condensed Medium"/>
                <a:ea typeface="Cabin Condensed Medium"/>
                <a:cs typeface="Cabin Condensed Medium"/>
              </a:rPr>
              <a:t>If it takes more than three sentences to explain, just call! (Unless there’s a compelling reason to have documentation - but even then, call and take notes)</a:t>
            </a:r>
            <a:endParaRPr lang="en-US" sz="1400" u="none" strike="noStrike" dirty="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400" u="none" strike="noStrike" dirty="0">
                <a:effectLst/>
                <a:latin typeface="Cabin Condensed Medium"/>
                <a:ea typeface="Cabin Condensed Medium"/>
                <a:cs typeface="Cabin Condensed Medium"/>
              </a:rPr>
              <a:t>Don’t respond to emails immediately. During the school day your job is to be present to the students. After 5pm/on the weekends you have a life outside of school. Set the precedent early in the year and stick to it.</a:t>
            </a:r>
            <a:endParaRPr lang="en-US" sz="1400" u="none" strike="noStrike" dirty="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400" u="none" strike="noStrike" dirty="0">
                <a:effectLst/>
                <a:latin typeface="Cabin Condensed Medium"/>
                <a:ea typeface="Cabin Condensed Medium"/>
                <a:cs typeface="Cabin Condensed Medium"/>
              </a:rPr>
              <a:t>Have a trusted mentor teacher read over any email you aren’t sure about before you hit send.</a:t>
            </a:r>
            <a:endParaRPr lang="en-US" sz="1400" u="none" strike="noStrike" dirty="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400" u="none" strike="noStrike" dirty="0">
                <a:effectLst/>
                <a:latin typeface="Cabin Condensed Medium"/>
                <a:ea typeface="Cabin Condensed Medium"/>
                <a:cs typeface="Cabin Condensed Medium"/>
              </a:rPr>
              <a:t>Mornings are crunch time… try to save big questions for a more convenient time. Don’t hesitate to ask when a more convenient time is!</a:t>
            </a:r>
            <a:endParaRPr lang="en-US" sz="1400" u="none" strike="noStrike" dirty="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400" u="none" strike="noStrike" dirty="0">
                <a:effectLst/>
                <a:latin typeface="Cabin Condensed Medium"/>
                <a:ea typeface="Cabin Condensed Medium"/>
                <a:cs typeface="Cabin Condensed Medium"/>
              </a:rPr>
              <a:t>When in doubt, dress nicer than you think you need to.</a:t>
            </a:r>
            <a:endParaRPr lang="en-US" sz="1400" u="none" strike="noStrike" dirty="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400" u="none" strike="noStrike" dirty="0">
                <a:effectLst/>
                <a:latin typeface="Cabin Condensed Medium"/>
                <a:ea typeface="Cabin Condensed Medium"/>
                <a:cs typeface="Cabin Condensed Medium"/>
              </a:rPr>
              <a:t>Keep a record of lesson plans and homework assignments. This might come in handy during meetings with parents.</a:t>
            </a:r>
            <a:endParaRPr lang="en-US" sz="1400" u="none" strike="noStrike" dirty="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400" u="none" strike="noStrike" dirty="0">
                <a:effectLst/>
                <a:latin typeface="Cabin Condensed Medium"/>
                <a:ea typeface="Cabin Condensed Medium"/>
                <a:cs typeface="Cabin Condensed Medium"/>
              </a:rPr>
              <a:t>Over-communicate &amp; keep your families informed (weekly newsletters/emails, websites up-to-date, homework &amp; other assignments, etc.).  This cuts down on the number of emails worried parents send, especially if you can point to them often in the first weeks of school. These can be used as marketing tools too.</a:t>
            </a:r>
            <a:endParaRPr lang="en-US" sz="1400" u="none" strike="noStrike" dirty="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400" u="none" strike="noStrike" dirty="0">
                <a:effectLst/>
                <a:latin typeface="Cabin Condensed Medium"/>
                <a:ea typeface="Cabin Condensed Medium"/>
                <a:cs typeface="Cabin Condensed Medium"/>
              </a:rPr>
              <a:t>If you have difficult interactions with students/families, consult with other staff members to see if they experienced similar challenges.  They might have background knowledge that you are unaware of.  </a:t>
            </a:r>
            <a:endParaRPr lang="en-US" sz="1400" u="none" strike="noStrike" dirty="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400" u="none" strike="noStrike" dirty="0">
                <a:effectLst/>
                <a:latin typeface="Cabin Condensed Medium"/>
                <a:ea typeface="Cabin Condensed Medium"/>
                <a:cs typeface="Cabin Condensed Medium"/>
              </a:rPr>
              <a:t>Make connections with the specialists.  They are helping to support your units and want to partner with you in the best way possible for the success of your students.</a:t>
            </a:r>
            <a:endParaRPr lang="en-US" sz="1400" u="none" strike="noStrike" dirty="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400" u="none" strike="noStrike" dirty="0">
                <a:effectLst/>
                <a:latin typeface="Cabin Condensed Medium"/>
                <a:ea typeface="Cabin Condensed Medium"/>
                <a:cs typeface="Cabin Condensed Medium"/>
              </a:rPr>
              <a:t>Make connections with the facilities people and office staff. Become friends with them and stay friendly even when you are stressed - you will need their support often.</a:t>
            </a:r>
            <a:endParaRPr lang="en-US" sz="1400" u="none" strike="noStrike" dirty="0">
              <a:effectLst/>
              <a:latin typeface="Arial" panose="020B0604020202020204" pitchFamily="34" charset="0"/>
              <a:ea typeface="Arial" panose="020B0604020202020204" pitchFamily="34" charset="0"/>
            </a:endParaRPr>
          </a:p>
          <a:p>
            <a:endParaRPr lang="en-US" sz="1400" dirty="0"/>
          </a:p>
        </p:txBody>
      </p:sp>
    </p:spTree>
    <p:extLst>
      <p:ext uri="{BB962C8B-B14F-4D97-AF65-F5344CB8AC3E}">
        <p14:creationId xmlns:p14="http://schemas.microsoft.com/office/powerpoint/2010/main" val="19404943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n early morning coffee with bread and a newspaper on top of the table">
            <a:extLst>
              <a:ext uri="{FF2B5EF4-FFF2-40B4-BE49-F238E27FC236}">
                <a16:creationId xmlns:a16="http://schemas.microsoft.com/office/drawing/2014/main" id="{1EA91E9E-EDE8-5308-33A9-77A704C7445A}"/>
              </a:ext>
            </a:extLst>
          </p:cNvPr>
          <p:cNvPicPr>
            <a:picLocks noChangeAspect="1"/>
          </p:cNvPicPr>
          <p:nvPr/>
        </p:nvPicPr>
        <p:blipFill rotWithShape="1">
          <a:blip r:embed="rId2">
            <a:alphaModFix amt="50000"/>
          </a:blip>
          <a:srcRect t="9000" b="6730"/>
          <a:stretch/>
        </p:blipFill>
        <p:spPr>
          <a:xfrm>
            <a:off x="20" y="1"/>
            <a:ext cx="12191980" cy="6857999"/>
          </a:xfrm>
          <a:prstGeom prst="rect">
            <a:avLst/>
          </a:prstGeom>
        </p:spPr>
      </p:pic>
      <p:sp>
        <p:nvSpPr>
          <p:cNvPr id="2" name="Title 1">
            <a:extLst>
              <a:ext uri="{FF2B5EF4-FFF2-40B4-BE49-F238E27FC236}">
                <a16:creationId xmlns:a16="http://schemas.microsoft.com/office/drawing/2014/main" id="{10B3F034-84CD-8387-E8B9-50774EBD1222}"/>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BREAK</a:t>
            </a:r>
          </a:p>
        </p:txBody>
      </p:sp>
    </p:spTree>
    <p:extLst>
      <p:ext uri="{BB962C8B-B14F-4D97-AF65-F5344CB8AC3E}">
        <p14:creationId xmlns:p14="http://schemas.microsoft.com/office/powerpoint/2010/main" val="10818960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3"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6" name="Title 5">
            <a:extLst>
              <a:ext uri="{FF2B5EF4-FFF2-40B4-BE49-F238E27FC236}">
                <a16:creationId xmlns:a16="http://schemas.microsoft.com/office/drawing/2014/main" id="{C2D9F13F-58AD-4140-8102-D337600DB868}"/>
              </a:ext>
            </a:extLst>
          </p:cNvPr>
          <p:cNvSpPr>
            <a:spLocks noGrp="1"/>
          </p:cNvSpPr>
          <p:nvPr>
            <p:ph type="title"/>
          </p:nvPr>
        </p:nvSpPr>
        <p:spPr/>
        <p:txBody>
          <a:bodyPr/>
          <a:lstStyle/>
          <a:p>
            <a:r>
              <a:rPr lang="en-US" dirty="0"/>
              <a:t>Safe Environment Training</a:t>
            </a:r>
          </a:p>
        </p:txBody>
      </p:sp>
      <p:sp>
        <p:nvSpPr>
          <p:cNvPr id="7" name="Content Placeholder 6">
            <a:extLst>
              <a:ext uri="{FF2B5EF4-FFF2-40B4-BE49-F238E27FC236}">
                <a16:creationId xmlns:a16="http://schemas.microsoft.com/office/drawing/2014/main" id="{62B2ECF8-156B-419D-A1A5-B2E2A809D818}"/>
              </a:ext>
            </a:extLst>
          </p:cNvPr>
          <p:cNvSpPr>
            <a:spLocks noGrp="1"/>
          </p:cNvSpPr>
          <p:nvPr>
            <p:ph idx="1"/>
          </p:nvPr>
        </p:nvSpPr>
        <p:spPr/>
        <p:txBody>
          <a:bodyPr/>
          <a:lstStyle/>
          <a:p>
            <a:r>
              <a:rPr lang="en-US" dirty="0"/>
              <a:t>Courtney Wright</a:t>
            </a:r>
          </a:p>
        </p:txBody>
      </p:sp>
      <p:pic>
        <p:nvPicPr>
          <p:cNvPr id="8" name="Picture 7" descr="A screenshot of a computer&#10;&#10;Description automatically generated with medium confidence">
            <a:extLst>
              <a:ext uri="{FF2B5EF4-FFF2-40B4-BE49-F238E27FC236}">
                <a16:creationId xmlns:a16="http://schemas.microsoft.com/office/drawing/2014/main" id="{6697236C-F5CE-407A-B98C-A97448C264FD}"/>
              </a:ext>
            </a:extLst>
          </p:cNvPr>
          <p:cNvPicPr>
            <a:picLocks noChangeAspect="1"/>
          </p:cNvPicPr>
          <p:nvPr/>
        </p:nvPicPr>
        <p:blipFill rotWithShape="1">
          <a:blip r:embed="rId3">
            <a:extLst>
              <a:ext uri="{28A0092B-C50C-407E-A947-70E740481C1C}">
                <a14:useLocalDpi xmlns:a14="http://schemas.microsoft.com/office/drawing/2010/main" val="0"/>
              </a:ext>
            </a:extLst>
          </a:blip>
          <a:srcRect t="5324" b="5324"/>
          <a:stretch/>
        </p:blipFill>
        <p:spPr>
          <a:xfrm>
            <a:off x="4160518" y="2245387"/>
            <a:ext cx="7447137" cy="3742969"/>
          </a:xfrm>
          <a:prstGeom prst="rect">
            <a:avLst/>
          </a:prstGeom>
        </p:spPr>
      </p:pic>
      <p:cxnSp>
        <p:nvCxnSpPr>
          <p:cNvPr id="5" name="Straight Arrow Connector 4">
            <a:extLst>
              <a:ext uri="{FF2B5EF4-FFF2-40B4-BE49-F238E27FC236}">
                <a16:creationId xmlns:a16="http://schemas.microsoft.com/office/drawing/2014/main" id="{F0A53505-7FC7-4E05-8EC0-1C52F555540B}"/>
              </a:ext>
            </a:extLst>
          </p:cNvPr>
          <p:cNvCxnSpPr/>
          <p:nvPr/>
        </p:nvCxnSpPr>
        <p:spPr>
          <a:xfrm>
            <a:off x="8395855" y="1341912"/>
            <a:ext cx="0" cy="345571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700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3"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pic>
        <p:nvPicPr>
          <p:cNvPr id="10" name="Content Placeholder 9" descr="Graphical user interface, application&#10;&#10;Description automatically generated">
            <a:extLst>
              <a:ext uri="{FF2B5EF4-FFF2-40B4-BE49-F238E27FC236}">
                <a16:creationId xmlns:a16="http://schemas.microsoft.com/office/drawing/2014/main" id="{311D4B71-4972-4B76-A9F3-AA705B3C57D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2330" t="32792" r="23341" b="16296"/>
          <a:stretch/>
        </p:blipFill>
        <p:spPr>
          <a:xfrm>
            <a:off x="1205313" y="510639"/>
            <a:ext cx="10543466" cy="5557652"/>
          </a:xfrm>
        </p:spPr>
      </p:pic>
    </p:spTree>
    <p:extLst>
      <p:ext uri="{BB962C8B-B14F-4D97-AF65-F5344CB8AC3E}">
        <p14:creationId xmlns:p14="http://schemas.microsoft.com/office/powerpoint/2010/main" val="25940065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p2">
            <a:extLst>
              <a:ext uri="{FF2B5EF4-FFF2-40B4-BE49-F238E27FC236}">
                <a16:creationId xmlns:a16="http://schemas.microsoft.com/office/drawing/2014/main" id="{585E34B9-DEB6-6E45-9CE7-67EF9484A0CD}"/>
              </a:ext>
            </a:extLst>
          </p:cNvPr>
          <p:cNvSpPr/>
          <p:nvPr/>
        </p:nvSpPr>
        <p:spPr>
          <a:xfrm rot="10800000" flipV="1">
            <a:off x="609600" y="609600"/>
            <a:ext cx="10972800" cy="5644896"/>
          </a:xfrm>
          <a:prstGeom prst="round1Rect">
            <a:avLst>
              <a:gd name="adj" fmla="val 16667"/>
            </a:avLst>
          </a:prstGeom>
          <a:solidFill>
            <a:srgbClr val="E07C00"/>
          </a:solidFill>
          <a:ln>
            <a:noFill/>
          </a:ln>
        </p:spPr>
        <p:txBody>
          <a:bodyPr spcFirstLastPara="1" wrap="square" lIns="121900" tIns="121900" rIns="121900" bIns="121900" anchor="ctr" anchorCtr="0">
            <a:noAutofit/>
          </a:bodyPr>
          <a:lstStyle/>
          <a:p>
            <a:endParaRPr sz="2400">
              <a:solidFill>
                <a:schemeClr val="accent1"/>
              </a:solidFill>
            </a:endParaRPr>
          </a:p>
        </p:txBody>
      </p:sp>
      <p:sp>
        <p:nvSpPr>
          <p:cNvPr id="4" name="Google Shape;13;p2">
            <a:extLst>
              <a:ext uri="{FF2B5EF4-FFF2-40B4-BE49-F238E27FC236}">
                <a16:creationId xmlns:a16="http://schemas.microsoft.com/office/drawing/2014/main" id="{46EFE317-B84A-2546-9EFC-E93B7646D7DE}"/>
              </a:ext>
            </a:extLst>
          </p:cNvPr>
          <p:cNvSpPr txBox="1"/>
          <p:nvPr/>
        </p:nvSpPr>
        <p:spPr>
          <a:xfrm>
            <a:off x="1739800" y="4529167"/>
            <a:ext cx="5398000" cy="714400"/>
          </a:xfrm>
          <a:prstGeom prst="rect">
            <a:avLst/>
          </a:prstGeom>
          <a:noFill/>
          <a:ln>
            <a:noFill/>
          </a:ln>
        </p:spPr>
        <p:txBody>
          <a:bodyPr spcFirstLastPara="1" wrap="square" lIns="121900" tIns="121900" rIns="121900" bIns="121900" anchor="t" anchorCtr="0">
            <a:noAutofit/>
          </a:bodyPr>
          <a:lstStyle/>
          <a:p>
            <a:pPr algn="ctr"/>
            <a:endParaRPr sz="2400">
              <a:solidFill>
                <a:srgbClr val="27316F"/>
              </a:solidFill>
              <a:latin typeface="Montserrat"/>
              <a:ea typeface="Montserrat"/>
              <a:cs typeface="Montserrat"/>
              <a:sym typeface="Montserrat"/>
            </a:endParaRPr>
          </a:p>
        </p:txBody>
      </p:sp>
      <p:sp>
        <p:nvSpPr>
          <p:cNvPr id="6" name="Google Shape;15;p2">
            <a:extLst>
              <a:ext uri="{FF2B5EF4-FFF2-40B4-BE49-F238E27FC236}">
                <a16:creationId xmlns:a16="http://schemas.microsoft.com/office/drawing/2014/main" id="{A25C5122-8A17-974B-BA13-087FC21366FC}"/>
              </a:ext>
            </a:extLst>
          </p:cNvPr>
          <p:cNvSpPr txBox="1">
            <a:spLocks/>
          </p:cNvSpPr>
          <p:nvPr/>
        </p:nvSpPr>
        <p:spPr>
          <a:xfrm>
            <a:off x="1337480" y="931335"/>
            <a:ext cx="8579893" cy="2262603"/>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75000"/>
              </a:lnSpc>
              <a:spcBef>
                <a:spcPts val="0"/>
              </a:spcBef>
              <a:spcAft>
                <a:spcPts val="0"/>
              </a:spcAft>
              <a:buClr>
                <a:srgbClr val="000000"/>
              </a:buClr>
              <a:buFont typeface="Arial"/>
              <a:buNone/>
              <a:defRPr sz="6000" b="1" i="0" u="none" strike="noStrike" cap="none">
                <a:solidFill>
                  <a:schemeClr val="bg1"/>
                </a:solidFill>
                <a:latin typeface="Gotham Bold" pitchFamily="2" charset="0"/>
                <a:ea typeface="Arial"/>
                <a:cs typeface="Gotham Bold" pitchFamily="2" charset="0"/>
                <a:sym typeface="Arial"/>
              </a:defRPr>
            </a:lvl1pPr>
            <a:lvl2pPr marR="0" lvl="1"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9pPr>
          </a:lstStyle>
          <a:p>
            <a:endParaRPr lang="en-US" sz="4267" dirty="0"/>
          </a:p>
          <a:p>
            <a:r>
              <a:rPr lang="en-US" sz="4267" dirty="0"/>
              <a:t>Policies and Procedures</a:t>
            </a:r>
            <a:endParaRPr lang="en-US" sz="1333" dirty="0"/>
          </a:p>
        </p:txBody>
      </p:sp>
      <p:sp>
        <p:nvSpPr>
          <p:cNvPr id="7" name="Google Shape;16;p2">
            <a:extLst>
              <a:ext uri="{FF2B5EF4-FFF2-40B4-BE49-F238E27FC236}">
                <a16:creationId xmlns:a16="http://schemas.microsoft.com/office/drawing/2014/main" id="{A97C7B69-8F84-5644-8465-FC7E68C4CE35}"/>
              </a:ext>
            </a:extLst>
          </p:cNvPr>
          <p:cNvSpPr txBox="1">
            <a:spLocks/>
          </p:cNvSpPr>
          <p:nvPr/>
        </p:nvSpPr>
        <p:spPr>
          <a:xfrm>
            <a:off x="1337481" y="3691467"/>
            <a:ext cx="6605516" cy="2125133"/>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2000" b="0" i="0" u="none" strike="noStrike" cap="none">
                <a:solidFill>
                  <a:schemeClr val="bg1"/>
                </a:solidFill>
                <a:latin typeface="Gotham Book" pitchFamily="2" charset="0"/>
                <a:ea typeface="Arial"/>
                <a:cs typeface="Gotham Book" pitchFamily="2" charset="0"/>
                <a:sym typeface="Arial"/>
              </a:defRPr>
            </a:lvl1pPr>
            <a:lvl2pPr marR="0" lvl="1"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9pPr>
          </a:lstStyle>
          <a:p>
            <a:pPr algn="l"/>
            <a:r>
              <a:rPr lang="en-US" sz="2667" dirty="0"/>
              <a:t>Pam Schwartz</a:t>
            </a:r>
          </a:p>
          <a:p>
            <a:pPr algn="l"/>
            <a:r>
              <a:rPr lang="en-US" sz="2667" dirty="0"/>
              <a:t>Assistant Superintendent, </a:t>
            </a:r>
          </a:p>
          <a:p>
            <a:pPr algn="l"/>
            <a:r>
              <a:rPr lang="en-US" sz="2667" dirty="0"/>
              <a:t>Personnel &amp; Leadership Development </a:t>
            </a:r>
          </a:p>
          <a:p>
            <a:pPr algn="l"/>
            <a:r>
              <a:rPr lang="en-US" sz="2667" dirty="0">
                <a:hlinkClick r:id="rId3"/>
              </a:rPr>
              <a:t>Pam.schwartz@seattlearch.org</a:t>
            </a:r>
            <a:endParaRPr lang="en-US" sz="2667" dirty="0"/>
          </a:p>
          <a:p>
            <a:pPr algn="l"/>
            <a:r>
              <a:rPr lang="en-US" sz="2667" dirty="0"/>
              <a:t>206-790-1925</a:t>
            </a:r>
          </a:p>
          <a:p>
            <a:pPr algn="l"/>
            <a:endParaRPr lang="en-US" sz="2667" dirty="0"/>
          </a:p>
        </p:txBody>
      </p:sp>
      <p:sp>
        <p:nvSpPr>
          <p:cNvPr id="8" name="Freeform 7">
            <a:extLst>
              <a:ext uri="{FF2B5EF4-FFF2-40B4-BE49-F238E27FC236}">
                <a16:creationId xmlns:a16="http://schemas.microsoft.com/office/drawing/2014/main" id="{EE903438-6504-9248-9583-9692CBB96038}"/>
              </a:ext>
            </a:extLst>
          </p:cNvPr>
          <p:cNvSpPr/>
          <p:nvPr/>
        </p:nvSpPr>
        <p:spPr>
          <a:xfrm>
            <a:off x="8773548" y="3439548"/>
            <a:ext cx="2819937" cy="2819937"/>
          </a:xfrm>
          <a:custGeom>
            <a:avLst/>
            <a:gdLst>
              <a:gd name="connsiteX0" fmla="*/ 1828800 w 1828800"/>
              <a:gd name="connsiteY0" fmla="*/ 0 h 1828800"/>
              <a:gd name="connsiteX1" fmla="*/ 1828800 w 1828800"/>
              <a:gd name="connsiteY1" fmla="*/ 1828800 h 1828800"/>
              <a:gd name="connsiteX2" fmla="*/ 0 w 1828800"/>
              <a:gd name="connsiteY2" fmla="*/ 1828800 h 1828800"/>
              <a:gd name="connsiteX3" fmla="*/ 182880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1828800" y="0"/>
                </a:moveTo>
                <a:lnTo>
                  <a:pt x="1828800" y="1828800"/>
                </a:lnTo>
                <a:lnTo>
                  <a:pt x="0" y="1828800"/>
                </a:lnTo>
                <a:cubicBezTo>
                  <a:pt x="0" y="818782"/>
                  <a:pt x="818782" y="0"/>
                  <a:pt x="1828800" y="0"/>
                </a:cubicBezTo>
                <a:close/>
              </a:path>
            </a:pathLst>
          </a:custGeom>
          <a:solidFill>
            <a:srgbClr val="003E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pic>
        <p:nvPicPr>
          <p:cNvPr id="9" name="Picture 8" descr="Logo, company name&#10;&#10;Description automatically generated">
            <a:extLst>
              <a:ext uri="{FF2B5EF4-FFF2-40B4-BE49-F238E27FC236}">
                <a16:creationId xmlns:a16="http://schemas.microsoft.com/office/drawing/2014/main" id="{0C299AD6-737E-334F-94A8-B4EFB0760772}"/>
              </a:ext>
            </a:extLst>
          </p:cNvPr>
          <p:cNvPicPr>
            <a:picLocks noChangeAspect="1"/>
          </p:cNvPicPr>
          <p:nvPr/>
        </p:nvPicPr>
        <p:blipFill>
          <a:blip r:embed="rId4"/>
          <a:stretch>
            <a:fillRect/>
          </a:stretch>
        </p:blipFill>
        <p:spPr>
          <a:xfrm>
            <a:off x="9703558" y="3631836"/>
            <a:ext cx="2083559" cy="2819937"/>
          </a:xfrm>
          <a:prstGeom prst="rect">
            <a:avLst/>
          </a:prstGeom>
        </p:spPr>
      </p:pic>
    </p:spTree>
    <p:extLst>
      <p:ext uri="{BB962C8B-B14F-4D97-AF65-F5344CB8AC3E}">
        <p14:creationId xmlns:p14="http://schemas.microsoft.com/office/powerpoint/2010/main" val="23540328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3"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4" name="Title 3">
            <a:extLst>
              <a:ext uri="{FF2B5EF4-FFF2-40B4-BE49-F238E27FC236}">
                <a16:creationId xmlns:a16="http://schemas.microsoft.com/office/drawing/2014/main" id="{A948316C-BBC1-48D5-A3F5-5202E145AC24}"/>
              </a:ext>
            </a:extLst>
          </p:cNvPr>
          <p:cNvSpPr>
            <a:spLocks noGrp="1"/>
          </p:cNvSpPr>
          <p:nvPr>
            <p:ph type="title"/>
          </p:nvPr>
        </p:nvSpPr>
        <p:spPr/>
        <p:txBody>
          <a:bodyPr/>
          <a:lstStyle/>
          <a:p>
            <a:r>
              <a:rPr lang="en-US" dirty="0">
                <a:latin typeface="Amasis MT Pro" panose="02040504050005020304" pitchFamily="18" charset="0"/>
              </a:rPr>
              <a:t>Objectives for today</a:t>
            </a:r>
          </a:p>
        </p:txBody>
      </p:sp>
      <p:sp>
        <p:nvSpPr>
          <p:cNvPr id="5" name="Content Placeholder 4">
            <a:extLst>
              <a:ext uri="{FF2B5EF4-FFF2-40B4-BE49-F238E27FC236}">
                <a16:creationId xmlns:a16="http://schemas.microsoft.com/office/drawing/2014/main" id="{EA71C019-3235-4E49-AC01-2653C5317ED9}"/>
              </a:ext>
            </a:extLst>
          </p:cNvPr>
          <p:cNvSpPr>
            <a:spLocks noGrp="1"/>
          </p:cNvSpPr>
          <p:nvPr>
            <p:ph idx="1"/>
          </p:nvPr>
        </p:nvSpPr>
        <p:spPr/>
        <p:txBody>
          <a:bodyPr>
            <a:norm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2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Understand the different supports within the OCS, Chancery and HR Departments</a:t>
            </a:r>
            <a:endParaRPr lang="en-US" sz="24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Understand the important policies, procedures, and best practices for teaching at the Archdiocese of Seattle</a:t>
            </a:r>
            <a:endParaRPr lang="en-US" sz="24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Familiarize yourself with the Archdiocese and fellow New Teachers and make connections with others on the same journey</a:t>
            </a: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Feel welcomed into the Archdiocese of Seattle!</a:t>
            </a:r>
            <a:endParaRPr lang="en-US" sz="2400" dirty="0">
              <a:solidFill>
                <a:srgbClr val="000000"/>
              </a:solidFill>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22902806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A20989-1537-A546-8310-A58D2B5E497B}"/>
              </a:ext>
            </a:extLst>
          </p:cNvPr>
          <p:cNvSpPr/>
          <p:nvPr/>
        </p:nvSpPr>
        <p:spPr>
          <a:xfrm>
            <a:off x="0" y="609600"/>
            <a:ext cx="12192000" cy="853440"/>
          </a:xfrm>
          <a:prstGeom prst="rect">
            <a:avLst/>
          </a:prstGeom>
          <a:solidFill>
            <a:srgbClr val="7A6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rPr>
              <a:t>	Mission Statement…</a:t>
            </a:r>
          </a:p>
        </p:txBody>
      </p:sp>
      <p:sp>
        <p:nvSpPr>
          <p:cNvPr id="6" name="Google Shape;15;p2">
            <a:extLst>
              <a:ext uri="{FF2B5EF4-FFF2-40B4-BE49-F238E27FC236}">
                <a16:creationId xmlns:a16="http://schemas.microsoft.com/office/drawing/2014/main" id="{4BBE7E22-D8AC-7043-BBB3-FC7E96078460}"/>
              </a:ext>
            </a:extLst>
          </p:cNvPr>
          <p:cNvSpPr txBox="1">
            <a:spLocks/>
          </p:cNvSpPr>
          <p:nvPr/>
        </p:nvSpPr>
        <p:spPr>
          <a:xfrm>
            <a:off x="1173052" y="658409"/>
            <a:ext cx="10217349" cy="855259"/>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75000"/>
              </a:lnSpc>
              <a:spcBef>
                <a:spcPts val="0"/>
              </a:spcBef>
              <a:spcAft>
                <a:spcPts val="0"/>
              </a:spcAft>
              <a:buClr>
                <a:srgbClr val="000000"/>
              </a:buClr>
              <a:buFont typeface="Arial"/>
              <a:buNone/>
              <a:defRPr sz="6000" b="1" i="0" u="none" strike="noStrike" cap="none">
                <a:solidFill>
                  <a:schemeClr val="bg1"/>
                </a:solidFill>
                <a:latin typeface="Gotham Bold" pitchFamily="2" charset="0"/>
                <a:ea typeface="Arial"/>
                <a:cs typeface="Gotham Bold" pitchFamily="2" charset="0"/>
                <a:sym typeface="Arial"/>
              </a:defRPr>
            </a:lvl1pPr>
            <a:lvl2pPr marR="0" lvl="1"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9pPr>
          </a:lstStyle>
          <a:p>
            <a:pPr algn="l"/>
            <a:endParaRPr lang="en-US" sz="4267" dirty="0"/>
          </a:p>
        </p:txBody>
      </p:sp>
      <p:sp>
        <p:nvSpPr>
          <p:cNvPr id="28" name="Google Shape;419;p41">
            <a:extLst>
              <a:ext uri="{FF2B5EF4-FFF2-40B4-BE49-F238E27FC236}">
                <a16:creationId xmlns:a16="http://schemas.microsoft.com/office/drawing/2014/main" id="{877DCB2A-97E6-1F4D-AD25-76CFBEF2B664}"/>
              </a:ext>
            </a:extLst>
          </p:cNvPr>
          <p:cNvSpPr txBox="1"/>
          <p:nvPr/>
        </p:nvSpPr>
        <p:spPr>
          <a:xfrm flipH="1">
            <a:off x="300904" y="2651431"/>
            <a:ext cx="1683097" cy="471200"/>
          </a:xfrm>
          <a:prstGeom prst="rect">
            <a:avLst/>
          </a:prstGeom>
          <a:noFill/>
          <a:ln>
            <a:noFill/>
          </a:ln>
        </p:spPr>
        <p:txBody>
          <a:bodyPr spcFirstLastPara="1" wrap="square" lIns="121900" tIns="121900" rIns="121900" bIns="121900" anchor="t" anchorCtr="0">
            <a:noAutofit/>
          </a:bodyPr>
          <a:lstStyle/>
          <a:p>
            <a:pPr algn="r">
              <a:spcAft>
                <a:spcPts val="2133"/>
              </a:spcAft>
            </a:pPr>
            <a:endParaRPr sz="2133" b="1" dirty="0">
              <a:solidFill>
                <a:srgbClr val="003E54"/>
              </a:solidFill>
              <a:latin typeface="Gotham Bold" pitchFamily="2" charset="0"/>
              <a:ea typeface="Montserrat"/>
              <a:cs typeface="Gotham Bold" pitchFamily="2" charset="0"/>
              <a:sym typeface="Montserrat"/>
            </a:endParaRPr>
          </a:p>
        </p:txBody>
      </p:sp>
      <p:pic>
        <p:nvPicPr>
          <p:cNvPr id="8" name="Picture 7" descr="A cross on top of a hill&#10;&#10;Description automatically generated with medium confidence">
            <a:extLst>
              <a:ext uri="{FF2B5EF4-FFF2-40B4-BE49-F238E27FC236}">
                <a16:creationId xmlns:a16="http://schemas.microsoft.com/office/drawing/2014/main" id="{DBA36494-43F1-A284-AA67-FF6E03C10C92}"/>
              </a:ext>
            </a:extLst>
          </p:cNvPr>
          <p:cNvPicPr>
            <a:picLocks noChangeAspect="1"/>
          </p:cNvPicPr>
          <p:nvPr/>
        </p:nvPicPr>
        <p:blipFill>
          <a:blip r:embed="rId3"/>
          <a:stretch>
            <a:fillRect/>
          </a:stretch>
        </p:blipFill>
        <p:spPr>
          <a:xfrm>
            <a:off x="84666" y="1463040"/>
            <a:ext cx="10217349" cy="5343128"/>
          </a:xfrm>
          <a:prstGeom prst="rect">
            <a:avLst/>
          </a:prstGeom>
          <a:ln w="28575">
            <a:solidFill>
              <a:schemeClr val="tx1"/>
            </a:solidFill>
          </a:ln>
        </p:spPr>
      </p:pic>
      <p:sp>
        <p:nvSpPr>
          <p:cNvPr id="9" name="TextBox 8">
            <a:extLst>
              <a:ext uri="{FF2B5EF4-FFF2-40B4-BE49-F238E27FC236}">
                <a16:creationId xmlns:a16="http://schemas.microsoft.com/office/drawing/2014/main" id="{B1B9E353-0D0E-D94B-A4FC-F8300F43989F}"/>
              </a:ext>
            </a:extLst>
          </p:cNvPr>
          <p:cNvSpPr txBox="1"/>
          <p:nvPr/>
        </p:nvSpPr>
        <p:spPr>
          <a:xfrm>
            <a:off x="3336400" y="1684868"/>
            <a:ext cx="7027333" cy="3785652"/>
          </a:xfrm>
          <a:prstGeom prst="rect">
            <a:avLst/>
          </a:prstGeom>
          <a:noFill/>
        </p:spPr>
        <p:txBody>
          <a:bodyPr wrap="square" rtlCol="0">
            <a:spAutoFit/>
          </a:bodyPr>
          <a:lstStyle/>
          <a:p>
            <a:pPr algn="l"/>
            <a:endParaRPr lang="en-US" sz="2400" b="1" dirty="0">
              <a:solidFill>
                <a:schemeClr val="bg1"/>
              </a:solidFill>
            </a:endParaRPr>
          </a:p>
          <a:p>
            <a:r>
              <a:rPr lang="en-US" sz="2400" b="1" dirty="0">
                <a:solidFill>
                  <a:schemeClr val="bg1"/>
                </a:solidFill>
              </a:rPr>
              <a:t>Catholic schools in the Archdiocese of Seattle have a long tradition of academic excellence that is firmly rooted in the Gospel of Jesus Christ. From preschool through 12</a:t>
            </a:r>
            <a:r>
              <a:rPr lang="en-US" sz="2400" b="1" baseline="30000" dirty="0">
                <a:solidFill>
                  <a:schemeClr val="bg1"/>
                </a:solidFill>
              </a:rPr>
              <a:t>th</a:t>
            </a:r>
            <a:r>
              <a:rPr lang="en-US" sz="2400" b="1" dirty="0">
                <a:solidFill>
                  <a:schemeClr val="bg1"/>
                </a:solidFill>
              </a:rPr>
              <a:t> grade, students are prepared for success in college, life, and beyond. Catholic schools are communities where educators and families effectively partner to ensure the development of the “Whole Child”: Mind, Body, and Spirit.</a:t>
            </a:r>
          </a:p>
          <a:p>
            <a:endParaRPr lang="en-US" sz="2400" dirty="0"/>
          </a:p>
        </p:txBody>
      </p:sp>
      <p:sp>
        <p:nvSpPr>
          <p:cNvPr id="3" name="Freeform 2">
            <a:extLst>
              <a:ext uri="{FF2B5EF4-FFF2-40B4-BE49-F238E27FC236}">
                <a16:creationId xmlns:a16="http://schemas.microsoft.com/office/drawing/2014/main" id="{6C296D49-4A11-4245-8AE9-E03C6BFCB21D}"/>
              </a:ext>
            </a:extLst>
          </p:cNvPr>
          <p:cNvSpPr/>
          <p:nvPr/>
        </p:nvSpPr>
        <p:spPr>
          <a:xfrm>
            <a:off x="10044752" y="4710752"/>
            <a:ext cx="2147248" cy="2147248"/>
          </a:xfrm>
          <a:custGeom>
            <a:avLst/>
            <a:gdLst>
              <a:gd name="connsiteX0" fmla="*/ 1828800 w 1828800"/>
              <a:gd name="connsiteY0" fmla="*/ 0 h 1828800"/>
              <a:gd name="connsiteX1" fmla="*/ 1828800 w 1828800"/>
              <a:gd name="connsiteY1" fmla="*/ 1828800 h 1828800"/>
              <a:gd name="connsiteX2" fmla="*/ 0 w 1828800"/>
              <a:gd name="connsiteY2" fmla="*/ 1828800 h 1828800"/>
              <a:gd name="connsiteX3" fmla="*/ 182880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1828800" y="0"/>
                </a:moveTo>
                <a:lnTo>
                  <a:pt x="1828800" y="1828800"/>
                </a:lnTo>
                <a:lnTo>
                  <a:pt x="0" y="1828800"/>
                </a:lnTo>
                <a:cubicBezTo>
                  <a:pt x="0" y="818782"/>
                  <a:pt x="818782" y="0"/>
                  <a:pt x="1828800" y="0"/>
                </a:cubicBezTo>
                <a:close/>
              </a:path>
            </a:pathLst>
          </a:custGeom>
          <a:solidFill>
            <a:srgbClr val="7A6E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pic>
        <p:nvPicPr>
          <p:cNvPr id="4" name="Picture 3" descr="Logo, company name&#10;&#10;Description automatically generated">
            <a:extLst>
              <a:ext uri="{FF2B5EF4-FFF2-40B4-BE49-F238E27FC236}">
                <a16:creationId xmlns:a16="http://schemas.microsoft.com/office/drawing/2014/main" id="{36F7EC1E-FE37-DD4B-B952-F36965EFCC4F}"/>
              </a:ext>
            </a:extLst>
          </p:cNvPr>
          <p:cNvPicPr>
            <a:picLocks noChangeAspect="1"/>
          </p:cNvPicPr>
          <p:nvPr/>
        </p:nvPicPr>
        <p:blipFill>
          <a:blip r:embed="rId4"/>
          <a:stretch>
            <a:fillRect/>
          </a:stretch>
        </p:blipFill>
        <p:spPr>
          <a:xfrm>
            <a:off x="10786210" y="5170715"/>
            <a:ext cx="1208383" cy="1635453"/>
          </a:xfrm>
          <a:prstGeom prst="rect">
            <a:avLst/>
          </a:prstGeom>
        </p:spPr>
      </p:pic>
    </p:spTree>
    <p:extLst>
      <p:ext uri="{BB962C8B-B14F-4D97-AF65-F5344CB8AC3E}">
        <p14:creationId xmlns:p14="http://schemas.microsoft.com/office/powerpoint/2010/main" val="21792185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p2">
            <a:extLst>
              <a:ext uri="{FF2B5EF4-FFF2-40B4-BE49-F238E27FC236}">
                <a16:creationId xmlns:a16="http://schemas.microsoft.com/office/drawing/2014/main" id="{E17388BB-2D20-DE46-A538-3B807C7495D9}"/>
              </a:ext>
            </a:extLst>
          </p:cNvPr>
          <p:cNvSpPr/>
          <p:nvPr/>
        </p:nvSpPr>
        <p:spPr>
          <a:xfrm rot="10800000" flipV="1">
            <a:off x="609600" y="1771787"/>
            <a:ext cx="10972800" cy="4482709"/>
          </a:xfrm>
          <a:prstGeom prst="round1Rect">
            <a:avLst>
              <a:gd name="adj" fmla="val 16667"/>
            </a:avLst>
          </a:prstGeom>
          <a:solidFill>
            <a:schemeClr val="bg1"/>
          </a:solidFill>
          <a:ln>
            <a:noFill/>
          </a:ln>
        </p:spPr>
        <p:txBody>
          <a:bodyPr spcFirstLastPara="1" wrap="square" lIns="121900" tIns="121900" rIns="121900" bIns="121900" anchor="ctr" anchorCtr="0">
            <a:noAutofit/>
          </a:bodyPr>
          <a:lstStyle/>
          <a:p>
            <a:pPr defTabSz="1219170" hangingPunct="0"/>
            <a:r>
              <a:rPr lang="en-US" sz="2400" dirty="0"/>
              <a:t>A covenant is “a solemn agreement between human beings or between God and human beings involving mutual commitment or guarantees” (CCC, p. 873). The relationship between God and human beings has been revealed through covenants that are foundational to the core beliefs in the history of the Judeo-Christian tradition. Similarly, the relationship between the Church and those employed by the Church is covenantal rather than contractual and gives rise to various rights and obligations for employees serving in the parish/school in any capacity.</a:t>
            </a:r>
            <a:endParaRPr lang="en-US" sz="2400" dirty="0">
              <a:solidFill>
                <a:srgbClr val="000000"/>
              </a:solidFill>
              <a:sym typeface="Calibri"/>
            </a:endParaRPr>
          </a:p>
        </p:txBody>
      </p:sp>
      <p:sp>
        <p:nvSpPr>
          <p:cNvPr id="3" name="Freeform 2">
            <a:extLst>
              <a:ext uri="{FF2B5EF4-FFF2-40B4-BE49-F238E27FC236}">
                <a16:creationId xmlns:a16="http://schemas.microsoft.com/office/drawing/2014/main" id="{48BF0E92-3150-BE40-9237-C0BFF490E2F4}"/>
              </a:ext>
            </a:extLst>
          </p:cNvPr>
          <p:cNvSpPr/>
          <p:nvPr/>
        </p:nvSpPr>
        <p:spPr>
          <a:xfrm>
            <a:off x="10002314" y="4678307"/>
            <a:ext cx="1602253" cy="1602253"/>
          </a:xfrm>
          <a:custGeom>
            <a:avLst/>
            <a:gdLst>
              <a:gd name="connsiteX0" fmla="*/ 1828800 w 1828800"/>
              <a:gd name="connsiteY0" fmla="*/ 0 h 1828800"/>
              <a:gd name="connsiteX1" fmla="*/ 1828800 w 1828800"/>
              <a:gd name="connsiteY1" fmla="*/ 1828800 h 1828800"/>
              <a:gd name="connsiteX2" fmla="*/ 0 w 1828800"/>
              <a:gd name="connsiteY2" fmla="*/ 1828800 h 1828800"/>
              <a:gd name="connsiteX3" fmla="*/ 182880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1828800" y="0"/>
                </a:moveTo>
                <a:lnTo>
                  <a:pt x="1828800" y="1828800"/>
                </a:lnTo>
                <a:lnTo>
                  <a:pt x="0" y="1828800"/>
                </a:lnTo>
                <a:cubicBezTo>
                  <a:pt x="0" y="818782"/>
                  <a:pt x="818782" y="0"/>
                  <a:pt x="1828800" y="0"/>
                </a:cubicBezTo>
                <a:close/>
              </a:path>
            </a:pathLst>
          </a:custGeom>
          <a:solidFill>
            <a:srgbClr val="CBC3B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pic>
        <p:nvPicPr>
          <p:cNvPr id="4" name="Picture 3" descr="Logo, company name&#10;&#10;Description automatically generated">
            <a:extLst>
              <a:ext uri="{FF2B5EF4-FFF2-40B4-BE49-F238E27FC236}">
                <a16:creationId xmlns:a16="http://schemas.microsoft.com/office/drawing/2014/main" id="{BEE2DDE1-2A4A-3745-8B10-A2421EA11B86}"/>
              </a:ext>
            </a:extLst>
          </p:cNvPr>
          <p:cNvPicPr>
            <a:picLocks noChangeAspect="1"/>
          </p:cNvPicPr>
          <p:nvPr/>
        </p:nvPicPr>
        <p:blipFill>
          <a:blip r:embed="rId3"/>
          <a:stretch>
            <a:fillRect/>
          </a:stretch>
        </p:blipFill>
        <p:spPr>
          <a:xfrm>
            <a:off x="10550577" y="4764428"/>
            <a:ext cx="1208383" cy="1635453"/>
          </a:xfrm>
          <a:prstGeom prst="rect">
            <a:avLst/>
          </a:prstGeom>
        </p:spPr>
      </p:pic>
      <p:sp>
        <p:nvSpPr>
          <p:cNvPr id="5" name="Rectangle 4">
            <a:extLst>
              <a:ext uri="{FF2B5EF4-FFF2-40B4-BE49-F238E27FC236}">
                <a16:creationId xmlns:a16="http://schemas.microsoft.com/office/drawing/2014/main" id="{2C9624A1-5370-E347-B5EA-841393CFB284}"/>
              </a:ext>
            </a:extLst>
          </p:cNvPr>
          <p:cNvSpPr/>
          <p:nvPr/>
        </p:nvSpPr>
        <p:spPr>
          <a:xfrm>
            <a:off x="0" y="555233"/>
            <a:ext cx="12192000" cy="855259"/>
          </a:xfrm>
          <a:prstGeom prst="rect">
            <a:avLst/>
          </a:prstGeom>
          <a:solidFill>
            <a:srgbClr val="E0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hangingPunct="0"/>
            <a:r>
              <a:rPr lang="en-US" sz="4267" b="1" dirty="0"/>
              <a:t>	</a:t>
            </a:r>
            <a:r>
              <a:rPr lang="en-US" sz="3200" b="1" dirty="0"/>
              <a:t>Ministerial Covenant </a:t>
            </a:r>
          </a:p>
        </p:txBody>
      </p:sp>
      <p:sp>
        <p:nvSpPr>
          <p:cNvPr id="6" name="Google Shape;15;p2">
            <a:extLst>
              <a:ext uri="{FF2B5EF4-FFF2-40B4-BE49-F238E27FC236}">
                <a16:creationId xmlns:a16="http://schemas.microsoft.com/office/drawing/2014/main" id="{20F13BA4-3904-B641-AF5B-DDE5D4B0B8C3}"/>
              </a:ext>
            </a:extLst>
          </p:cNvPr>
          <p:cNvSpPr txBox="1">
            <a:spLocks/>
          </p:cNvSpPr>
          <p:nvPr/>
        </p:nvSpPr>
        <p:spPr>
          <a:xfrm>
            <a:off x="1173052" y="1302004"/>
            <a:ext cx="10217349" cy="855259"/>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75000"/>
              </a:lnSpc>
              <a:spcBef>
                <a:spcPts val="0"/>
              </a:spcBef>
              <a:spcAft>
                <a:spcPts val="0"/>
              </a:spcAft>
              <a:buClr>
                <a:srgbClr val="000000"/>
              </a:buClr>
              <a:buFont typeface="Arial"/>
              <a:buNone/>
              <a:defRPr sz="6000" b="1" i="0" u="none" strike="noStrike" cap="none">
                <a:solidFill>
                  <a:schemeClr val="bg1"/>
                </a:solidFill>
                <a:latin typeface="Gotham Bold" pitchFamily="2" charset="0"/>
                <a:ea typeface="Arial"/>
                <a:cs typeface="Gotham Bold" pitchFamily="2" charset="0"/>
                <a:sym typeface="Arial"/>
              </a:defRPr>
            </a:lvl1pPr>
            <a:lvl2pPr marR="0" lvl="1"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9pPr>
          </a:lstStyle>
          <a:p>
            <a:pPr algn="l"/>
            <a:r>
              <a:rPr lang="en-US" sz="4267" dirty="0"/>
              <a:t> </a:t>
            </a:r>
          </a:p>
        </p:txBody>
      </p:sp>
      <p:pic>
        <p:nvPicPr>
          <p:cNvPr id="8" name="Picture 7">
            <a:extLst>
              <a:ext uri="{FF2B5EF4-FFF2-40B4-BE49-F238E27FC236}">
                <a16:creationId xmlns:a16="http://schemas.microsoft.com/office/drawing/2014/main" id="{8003E763-F7E0-61E5-DF9D-0A92E98623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9068" y="458120"/>
            <a:ext cx="3926467" cy="2147625"/>
          </a:xfrm>
          <a:prstGeom prst="rect">
            <a:avLst/>
          </a:prstGeom>
          <a:ln w="28575">
            <a:solidFill>
              <a:schemeClr val="tx1"/>
            </a:solidFill>
          </a:ln>
        </p:spPr>
      </p:pic>
    </p:spTree>
    <p:extLst>
      <p:ext uri="{BB962C8B-B14F-4D97-AF65-F5344CB8AC3E}">
        <p14:creationId xmlns:p14="http://schemas.microsoft.com/office/powerpoint/2010/main" val="41047093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p2">
            <a:extLst>
              <a:ext uri="{FF2B5EF4-FFF2-40B4-BE49-F238E27FC236}">
                <a16:creationId xmlns:a16="http://schemas.microsoft.com/office/drawing/2014/main" id="{4998DBE6-041F-114B-B5B1-98B5F52F5F38}"/>
              </a:ext>
            </a:extLst>
          </p:cNvPr>
          <p:cNvSpPr/>
          <p:nvPr/>
        </p:nvSpPr>
        <p:spPr>
          <a:xfrm rot="10800000">
            <a:off x="609600" y="560792"/>
            <a:ext cx="10972800" cy="5644896"/>
          </a:xfrm>
          <a:prstGeom prst="round1Rect">
            <a:avLst>
              <a:gd name="adj" fmla="val 16667"/>
            </a:avLst>
          </a:prstGeom>
          <a:solidFill>
            <a:schemeClr val="lt1"/>
          </a:solidFill>
          <a:ln w="50800">
            <a:noFill/>
          </a:ln>
        </p:spPr>
        <p:txBody>
          <a:bodyPr spcFirstLastPara="1" wrap="square" lIns="121900" tIns="121900" rIns="121900" bIns="121900" anchor="ctr" anchorCtr="0">
            <a:noAutofit/>
          </a:bodyPr>
          <a:lstStyle/>
          <a:p>
            <a:endParaRPr sz="2400" dirty="0">
              <a:solidFill>
                <a:schemeClr val="accent1"/>
              </a:solidFill>
            </a:endParaRPr>
          </a:p>
        </p:txBody>
      </p:sp>
      <p:sp>
        <p:nvSpPr>
          <p:cNvPr id="3" name="Freeform 2">
            <a:extLst>
              <a:ext uri="{FF2B5EF4-FFF2-40B4-BE49-F238E27FC236}">
                <a16:creationId xmlns:a16="http://schemas.microsoft.com/office/drawing/2014/main" id="{7B04C2C9-6609-AA48-B578-E3CEC143F907}"/>
              </a:ext>
            </a:extLst>
          </p:cNvPr>
          <p:cNvSpPr/>
          <p:nvPr/>
        </p:nvSpPr>
        <p:spPr>
          <a:xfrm>
            <a:off x="10043652" y="4710752"/>
            <a:ext cx="2147248" cy="2147248"/>
          </a:xfrm>
          <a:custGeom>
            <a:avLst/>
            <a:gdLst>
              <a:gd name="connsiteX0" fmla="*/ 1828800 w 1828800"/>
              <a:gd name="connsiteY0" fmla="*/ 0 h 1828800"/>
              <a:gd name="connsiteX1" fmla="*/ 1828800 w 1828800"/>
              <a:gd name="connsiteY1" fmla="*/ 1828800 h 1828800"/>
              <a:gd name="connsiteX2" fmla="*/ 0 w 1828800"/>
              <a:gd name="connsiteY2" fmla="*/ 1828800 h 1828800"/>
              <a:gd name="connsiteX3" fmla="*/ 182880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1828800" y="0"/>
                </a:moveTo>
                <a:lnTo>
                  <a:pt x="1828800" y="1828800"/>
                </a:lnTo>
                <a:lnTo>
                  <a:pt x="0" y="1828800"/>
                </a:lnTo>
                <a:cubicBezTo>
                  <a:pt x="0" y="818782"/>
                  <a:pt x="818782" y="0"/>
                  <a:pt x="1828800" y="0"/>
                </a:cubicBezTo>
                <a:close/>
              </a:path>
            </a:pathLst>
          </a:custGeom>
          <a:solidFill>
            <a:srgbClr val="9F221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pic>
        <p:nvPicPr>
          <p:cNvPr id="4" name="Picture 3" descr="Logo, company name&#10;&#10;Description automatically generated">
            <a:extLst>
              <a:ext uri="{FF2B5EF4-FFF2-40B4-BE49-F238E27FC236}">
                <a16:creationId xmlns:a16="http://schemas.microsoft.com/office/drawing/2014/main" id="{F245F86C-9A5B-1747-BA09-D8A738F8BE1A}"/>
              </a:ext>
            </a:extLst>
          </p:cNvPr>
          <p:cNvPicPr>
            <a:picLocks noChangeAspect="1"/>
          </p:cNvPicPr>
          <p:nvPr/>
        </p:nvPicPr>
        <p:blipFill>
          <a:blip r:embed="rId3"/>
          <a:stretch>
            <a:fillRect/>
          </a:stretch>
        </p:blipFill>
        <p:spPr>
          <a:xfrm>
            <a:off x="10682715" y="5043900"/>
            <a:ext cx="1208383" cy="1635453"/>
          </a:xfrm>
          <a:prstGeom prst="rect">
            <a:avLst/>
          </a:prstGeom>
        </p:spPr>
      </p:pic>
      <p:sp>
        <p:nvSpPr>
          <p:cNvPr id="5" name="Rectangle 4">
            <a:extLst>
              <a:ext uri="{FF2B5EF4-FFF2-40B4-BE49-F238E27FC236}">
                <a16:creationId xmlns:a16="http://schemas.microsoft.com/office/drawing/2014/main" id="{C11934D0-7BE5-0D4E-83B7-5040D1BC306D}"/>
              </a:ext>
            </a:extLst>
          </p:cNvPr>
          <p:cNvSpPr/>
          <p:nvPr/>
        </p:nvSpPr>
        <p:spPr>
          <a:xfrm>
            <a:off x="0" y="415705"/>
            <a:ext cx="12192000" cy="853440"/>
          </a:xfrm>
          <a:prstGeom prst="rect">
            <a:avLst/>
          </a:prstGeom>
          <a:solidFill>
            <a:srgbClr val="7A6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rPr>
              <a:t>	Policies &amp; Procedures </a:t>
            </a:r>
          </a:p>
        </p:txBody>
      </p:sp>
      <p:sp>
        <p:nvSpPr>
          <p:cNvPr id="6" name="Google Shape;15;p2">
            <a:extLst>
              <a:ext uri="{FF2B5EF4-FFF2-40B4-BE49-F238E27FC236}">
                <a16:creationId xmlns:a16="http://schemas.microsoft.com/office/drawing/2014/main" id="{86386B1A-6FBC-1C49-BC23-41A531FF60CE}"/>
              </a:ext>
            </a:extLst>
          </p:cNvPr>
          <p:cNvSpPr txBox="1">
            <a:spLocks/>
          </p:cNvSpPr>
          <p:nvPr/>
        </p:nvSpPr>
        <p:spPr>
          <a:xfrm>
            <a:off x="1170432" y="652312"/>
            <a:ext cx="10217349" cy="855259"/>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75000"/>
              </a:lnSpc>
              <a:spcBef>
                <a:spcPts val="0"/>
              </a:spcBef>
              <a:spcAft>
                <a:spcPts val="0"/>
              </a:spcAft>
              <a:buClr>
                <a:srgbClr val="000000"/>
              </a:buClr>
              <a:buFont typeface="Arial"/>
              <a:buNone/>
              <a:defRPr sz="6000" b="1" i="0" u="none" strike="noStrike" cap="none">
                <a:solidFill>
                  <a:schemeClr val="bg1"/>
                </a:solidFill>
                <a:latin typeface="Gotham Bold" pitchFamily="2" charset="0"/>
                <a:ea typeface="Arial"/>
                <a:cs typeface="Gotham Bold" pitchFamily="2" charset="0"/>
                <a:sym typeface="Arial"/>
              </a:defRPr>
            </a:lvl1pPr>
            <a:lvl2pPr marR="0" lvl="1"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9pPr>
          </a:lstStyle>
          <a:p>
            <a:pPr algn="l"/>
            <a:endParaRPr lang="en-US" sz="4267" dirty="0"/>
          </a:p>
        </p:txBody>
      </p:sp>
      <p:sp>
        <p:nvSpPr>
          <p:cNvPr id="7" name="TextBox 6">
            <a:extLst>
              <a:ext uri="{FF2B5EF4-FFF2-40B4-BE49-F238E27FC236}">
                <a16:creationId xmlns:a16="http://schemas.microsoft.com/office/drawing/2014/main" id="{797038B4-F3F6-4E8A-6BFE-3FA0C490032D}"/>
              </a:ext>
            </a:extLst>
          </p:cNvPr>
          <p:cNvSpPr txBox="1"/>
          <p:nvPr/>
        </p:nvSpPr>
        <p:spPr>
          <a:xfrm>
            <a:off x="804219" y="1507571"/>
            <a:ext cx="10583563" cy="830997"/>
          </a:xfrm>
          <a:prstGeom prst="rect">
            <a:avLst/>
          </a:prstGeom>
          <a:noFill/>
        </p:spPr>
        <p:txBody>
          <a:bodyPr wrap="square" rtlCol="0">
            <a:spAutoFit/>
          </a:bodyPr>
          <a:lstStyle/>
          <a:p>
            <a:pPr marL="0" lvl="1"/>
            <a:endParaRPr lang="en-US" sz="2400" dirty="0"/>
          </a:p>
          <a:p>
            <a:pPr marL="380990" indent="-380990">
              <a:buFont typeface="Arial" panose="020B0604020202020204" pitchFamily="34" charset="0"/>
              <a:buChar char="•"/>
            </a:pPr>
            <a:endParaRPr lang="en-US" sz="2400" dirty="0"/>
          </a:p>
        </p:txBody>
      </p:sp>
      <p:pic>
        <p:nvPicPr>
          <p:cNvPr id="8" name="Picture 7" descr="A picture containing kitchenware&#10;&#10;Description automatically generated">
            <a:extLst>
              <a:ext uri="{FF2B5EF4-FFF2-40B4-BE49-F238E27FC236}">
                <a16:creationId xmlns:a16="http://schemas.microsoft.com/office/drawing/2014/main" id="{F6260082-CF69-C056-6632-28988DBA1510}"/>
              </a:ext>
            </a:extLst>
          </p:cNvPr>
          <p:cNvPicPr>
            <a:picLocks noChangeAspect="1"/>
          </p:cNvPicPr>
          <p:nvPr/>
        </p:nvPicPr>
        <p:blipFill rotWithShape="1">
          <a:blip r:embed="rId4">
            <a:extLst>
              <a:ext uri="{28A0092B-C50C-407E-A947-70E740481C1C}">
                <a14:useLocalDpi xmlns:a14="http://schemas.microsoft.com/office/drawing/2010/main" val="0"/>
              </a:ext>
            </a:extLst>
          </a:blip>
          <a:srcRect l="4827" r="7603"/>
          <a:stretch/>
        </p:blipFill>
        <p:spPr>
          <a:xfrm>
            <a:off x="1661621" y="1803672"/>
            <a:ext cx="3769419" cy="4304485"/>
          </a:xfrm>
          <a:prstGeom prst="rect">
            <a:avLst/>
          </a:prstGeom>
        </p:spPr>
      </p:pic>
      <p:pic>
        <p:nvPicPr>
          <p:cNvPr id="10" name="Picture 9" descr="Application&#10;&#10;Description automatically generated with low confidence">
            <a:extLst>
              <a:ext uri="{FF2B5EF4-FFF2-40B4-BE49-F238E27FC236}">
                <a16:creationId xmlns:a16="http://schemas.microsoft.com/office/drawing/2014/main" id="{E29C1301-CA35-8D68-C91F-063BFFDB451F}"/>
              </a:ext>
            </a:extLst>
          </p:cNvPr>
          <p:cNvPicPr>
            <a:picLocks noChangeAspect="1"/>
          </p:cNvPicPr>
          <p:nvPr/>
        </p:nvPicPr>
        <p:blipFill>
          <a:blip r:embed="rId5"/>
          <a:stretch>
            <a:fillRect/>
          </a:stretch>
        </p:blipFill>
        <p:spPr>
          <a:xfrm>
            <a:off x="5974431" y="1647058"/>
            <a:ext cx="3769419" cy="4368517"/>
          </a:xfrm>
          <a:prstGeom prst="rect">
            <a:avLst/>
          </a:prstGeom>
        </p:spPr>
      </p:pic>
    </p:spTree>
    <p:extLst>
      <p:ext uri="{BB962C8B-B14F-4D97-AF65-F5344CB8AC3E}">
        <p14:creationId xmlns:p14="http://schemas.microsoft.com/office/powerpoint/2010/main" val="3440007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p2">
            <a:extLst>
              <a:ext uri="{FF2B5EF4-FFF2-40B4-BE49-F238E27FC236}">
                <a16:creationId xmlns:a16="http://schemas.microsoft.com/office/drawing/2014/main" id="{4998DBE6-041F-114B-B5B1-98B5F52F5F38}"/>
              </a:ext>
            </a:extLst>
          </p:cNvPr>
          <p:cNvSpPr/>
          <p:nvPr/>
        </p:nvSpPr>
        <p:spPr>
          <a:xfrm rot="10800000">
            <a:off x="609600" y="609600"/>
            <a:ext cx="10972800" cy="5644896"/>
          </a:xfrm>
          <a:prstGeom prst="round1Rect">
            <a:avLst>
              <a:gd name="adj" fmla="val 16667"/>
            </a:avLst>
          </a:prstGeom>
          <a:solidFill>
            <a:schemeClr val="lt1"/>
          </a:solidFill>
          <a:ln w="50800">
            <a:noFill/>
          </a:ln>
        </p:spPr>
        <p:txBody>
          <a:bodyPr spcFirstLastPara="1" wrap="square" lIns="121900" tIns="121900" rIns="121900" bIns="121900" anchor="ctr" anchorCtr="0">
            <a:noAutofit/>
          </a:bodyPr>
          <a:lstStyle/>
          <a:p>
            <a:endParaRPr sz="2400">
              <a:solidFill>
                <a:schemeClr val="accent1"/>
              </a:solidFill>
            </a:endParaRPr>
          </a:p>
        </p:txBody>
      </p:sp>
      <p:sp>
        <p:nvSpPr>
          <p:cNvPr id="3" name="Freeform 2">
            <a:extLst>
              <a:ext uri="{FF2B5EF4-FFF2-40B4-BE49-F238E27FC236}">
                <a16:creationId xmlns:a16="http://schemas.microsoft.com/office/drawing/2014/main" id="{7B04C2C9-6609-AA48-B578-E3CEC143F907}"/>
              </a:ext>
            </a:extLst>
          </p:cNvPr>
          <p:cNvSpPr/>
          <p:nvPr/>
        </p:nvSpPr>
        <p:spPr>
          <a:xfrm>
            <a:off x="10043652" y="4710752"/>
            <a:ext cx="2147248" cy="2147248"/>
          </a:xfrm>
          <a:custGeom>
            <a:avLst/>
            <a:gdLst>
              <a:gd name="connsiteX0" fmla="*/ 1828800 w 1828800"/>
              <a:gd name="connsiteY0" fmla="*/ 0 h 1828800"/>
              <a:gd name="connsiteX1" fmla="*/ 1828800 w 1828800"/>
              <a:gd name="connsiteY1" fmla="*/ 1828800 h 1828800"/>
              <a:gd name="connsiteX2" fmla="*/ 0 w 1828800"/>
              <a:gd name="connsiteY2" fmla="*/ 1828800 h 1828800"/>
              <a:gd name="connsiteX3" fmla="*/ 182880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1828800" y="0"/>
                </a:moveTo>
                <a:lnTo>
                  <a:pt x="1828800" y="1828800"/>
                </a:lnTo>
                <a:lnTo>
                  <a:pt x="0" y="1828800"/>
                </a:lnTo>
                <a:cubicBezTo>
                  <a:pt x="0" y="818782"/>
                  <a:pt x="818782" y="0"/>
                  <a:pt x="1828800" y="0"/>
                </a:cubicBezTo>
                <a:close/>
              </a:path>
            </a:pathLst>
          </a:custGeom>
          <a:solidFill>
            <a:srgbClr val="9F221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pic>
        <p:nvPicPr>
          <p:cNvPr id="4" name="Picture 3" descr="Logo, company name&#10;&#10;Description automatically generated">
            <a:extLst>
              <a:ext uri="{FF2B5EF4-FFF2-40B4-BE49-F238E27FC236}">
                <a16:creationId xmlns:a16="http://schemas.microsoft.com/office/drawing/2014/main" id="{F245F86C-9A5B-1747-BA09-D8A738F8BE1A}"/>
              </a:ext>
            </a:extLst>
          </p:cNvPr>
          <p:cNvPicPr>
            <a:picLocks noChangeAspect="1"/>
          </p:cNvPicPr>
          <p:nvPr/>
        </p:nvPicPr>
        <p:blipFill>
          <a:blip r:embed="rId3"/>
          <a:stretch>
            <a:fillRect/>
          </a:stretch>
        </p:blipFill>
        <p:spPr>
          <a:xfrm>
            <a:off x="10682715" y="5043900"/>
            <a:ext cx="1208383" cy="1635453"/>
          </a:xfrm>
          <a:prstGeom prst="rect">
            <a:avLst/>
          </a:prstGeom>
        </p:spPr>
      </p:pic>
      <p:sp>
        <p:nvSpPr>
          <p:cNvPr id="5" name="Rectangle 4">
            <a:extLst>
              <a:ext uri="{FF2B5EF4-FFF2-40B4-BE49-F238E27FC236}">
                <a16:creationId xmlns:a16="http://schemas.microsoft.com/office/drawing/2014/main" id="{C11934D0-7BE5-0D4E-83B7-5040D1BC306D}"/>
              </a:ext>
            </a:extLst>
          </p:cNvPr>
          <p:cNvSpPr/>
          <p:nvPr/>
        </p:nvSpPr>
        <p:spPr>
          <a:xfrm>
            <a:off x="0" y="603503"/>
            <a:ext cx="12192000" cy="853440"/>
          </a:xfrm>
          <a:prstGeom prst="rect">
            <a:avLst/>
          </a:prstGeom>
          <a:solidFill>
            <a:srgbClr val="9F2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t>	</a:t>
            </a:r>
            <a:r>
              <a:rPr lang="en-US" sz="3200" b="1" dirty="0"/>
              <a:t>Purpose  of the Employee Policy Manual </a:t>
            </a:r>
          </a:p>
        </p:txBody>
      </p:sp>
      <p:sp>
        <p:nvSpPr>
          <p:cNvPr id="6" name="Google Shape;15;p2">
            <a:extLst>
              <a:ext uri="{FF2B5EF4-FFF2-40B4-BE49-F238E27FC236}">
                <a16:creationId xmlns:a16="http://schemas.microsoft.com/office/drawing/2014/main" id="{86386B1A-6FBC-1C49-BC23-41A531FF60CE}"/>
              </a:ext>
            </a:extLst>
          </p:cNvPr>
          <p:cNvSpPr txBox="1">
            <a:spLocks/>
          </p:cNvSpPr>
          <p:nvPr/>
        </p:nvSpPr>
        <p:spPr>
          <a:xfrm>
            <a:off x="1170432" y="652312"/>
            <a:ext cx="10217349" cy="855259"/>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75000"/>
              </a:lnSpc>
              <a:spcBef>
                <a:spcPts val="0"/>
              </a:spcBef>
              <a:spcAft>
                <a:spcPts val="0"/>
              </a:spcAft>
              <a:buClr>
                <a:srgbClr val="000000"/>
              </a:buClr>
              <a:buFont typeface="Arial"/>
              <a:buNone/>
              <a:defRPr sz="6000" b="1" i="0" u="none" strike="noStrike" cap="none">
                <a:solidFill>
                  <a:schemeClr val="bg1"/>
                </a:solidFill>
                <a:latin typeface="Gotham Bold" pitchFamily="2" charset="0"/>
                <a:ea typeface="Arial"/>
                <a:cs typeface="Gotham Bold" pitchFamily="2" charset="0"/>
                <a:sym typeface="Arial"/>
              </a:defRPr>
            </a:lvl1pPr>
            <a:lvl2pPr marR="0" lvl="1"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9pPr>
          </a:lstStyle>
          <a:p>
            <a:pPr algn="l"/>
            <a:endParaRPr lang="en-US" sz="4267" dirty="0"/>
          </a:p>
        </p:txBody>
      </p:sp>
      <p:sp>
        <p:nvSpPr>
          <p:cNvPr id="7" name="TextBox 6">
            <a:extLst>
              <a:ext uri="{FF2B5EF4-FFF2-40B4-BE49-F238E27FC236}">
                <a16:creationId xmlns:a16="http://schemas.microsoft.com/office/drawing/2014/main" id="{300C5314-F107-490A-81E2-39D14C942E6C}"/>
              </a:ext>
            </a:extLst>
          </p:cNvPr>
          <p:cNvSpPr txBox="1"/>
          <p:nvPr/>
        </p:nvSpPr>
        <p:spPr>
          <a:xfrm>
            <a:off x="609600" y="1507572"/>
            <a:ext cx="10972800" cy="461665"/>
          </a:xfrm>
          <a:prstGeom prst="rect">
            <a:avLst/>
          </a:prstGeom>
          <a:noFill/>
        </p:spPr>
        <p:txBody>
          <a:bodyPr wrap="square" rtlCol="0">
            <a:spAutoFit/>
          </a:bodyPr>
          <a:lstStyle/>
          <a:p>
            <a:endParaRPr lang="en-US" sz="2400" dirty="0"/>
          </a:p>
        </p:txBody>
      </p:sp>
      <p:pic>
        <p:nvPicPr>
          <p:cNvPr id="9" name="Picture 12" descr="Picture 12">
            <a:extLst>
              <a:ext uri="{FF2B5EF4-FFF2-40B4-BE49-F238E27FC236}">
                <a16:creationId xmlns:a16="http://schemas.microsoft.com/office/drawing/2014/main" id="{D5D1FAA4-C295-432E-0659-32595E58571E}"/>
              </a:ext>
            </a:extLst>
          </p:cNvPr>
          <p:cNvPicPr>
            <a:picLocks noChangeAspect="1"/>
          </p:cNvPicPr>
          <p:nvPr/>
        </p:nvPicPr>
        <p:blipFill>
          <a:blip r:embed="rId4"/>
          <a:stretch>
            <a:fillRect/>
          </a:stretch>
        </p:blipFill>
        <p:spPr>
          <a:xfrm>
            <a:off x="439047" y="1670711"/>
            <a:ext cx="4137336" cy="1637696"/>
          </a:xfrm>
          <a:prstGeom prst="rect">
            <a:avLst/>
          </a:prstGeom>
          <a:ln w="12700">
            <a:miter lim="400000"/>
          </a:ln>
        </p:spPr>
      </p:pic>
      <p:sp>
        <p:nvSpPr>
          <p:cNvPr id="11" name="TextBox 10">
            <a:extLst>
              <a:ext uri="{FF2B5EF4-FFF2-40B4-BE49-F238E27FC236}">
                <a16:creationId xmlns:a16="http://schemas.microsoft.com/office/drawing/2014/main" id="{7C7F0DB7-2FBC-A693-19CF-1C9013B055B4}"/>
              </a:ext>
            </a:extLst>
          </p:cNvPr>
          <p:cNvSpPr txBox="1"/>
          <p:nvPr/>
        </p:nvSpPr>
        <p:spPr>
          <a:xfrm>
            <a:off x="4644356" y="1534001"/>
            <a:ext cx="6642549" cy="3785652"/>
          </a:xfrm>
          <a:prstGeom prst="rect">
            <a:avLst/>
          </a:prstGeom>
          <a:noFill/>
        </p:spPr>
        <p:txBody>
          <a:bodyPr wrap="square" rtlCol="0">
            <a:spAutoFit/>
          </a:bodyPr>
          <a:lstStyle/>
          <a:p>
            <a:endParaRPr lang="en-US" sz="2400" dirty="0"/>
          </a:p>
          <a:p>
            <a:r>
              <a:rPr lang="en-US" sz="2400" dirty="0"/>
              <a:t>An employee manual is to document an organization’s expectations for employees and what employees can expect from the organization. In other words, it states our  </a:t>
            </a:r>
            <a:r>
              <a:rPr lang="en-US" sz="2400" b="1" dirty="0"/>
              <a:t>legal obligations</a:t>
            </a:r>
            <a:r>
              <a:rPr lang="en-US" sz="2400" dirty="0"/>
              <a:t> as an employer and </a:t>
            </a:r>
            <a:r>
              <a:rPr lang="en-US" sz="2400" b="1" dirty="0"/>
              <a:t>rights</a:t>
            </a:r>
            <a:r>
              <a:rPr lang="en-US" sz="2400" dirty="0"/>
              <a:t> as employees. It contains important information on the organization’s policies and procedures and has all details that employees would need to know about their workplace. </a:t>
            </a:r>
          </a:p>
          <a:p>
            <a:endParaRPr lang="en-US" sz="2400" dirty="0"/>
          </a:p>
        </p:txBody>
      </p:sp>
      <p:sp>
        <p:nvSpPr>
          <p:cNvPr id="12" name="TextBox 11">
            <a:extLst>
              <a:ext uri="{FF2B5EF4-FFF2-40B4-BE49-F238E27FC236}">
                <a16:creationId xmlns:a16="http://schemas.microsoft.com/office/drawing/2014/main" id="{40EBAB98-2CF8-9D9A-8EEA-5B2F9A52A8F9}"/>
              </a:ext>
            </a:extLst>
          </p:cNvPr>
          <p:cNvSpPr txBox="1"/>
          <p:nvPr/>
        </p:nvSpPr>
        <p:spPr>
          <a:xfrm>
            <a:off x="804219" y="3183954"/>
            <a:ext cx="3704189" cy="461665"/>
          </a:xfrm>
          <a:prstGeom prst="rect">
            <a:avLst/>
          </a:prstGeom>
          <a:noFill/>
        </p:spPr>
        <p:txBody>
          <a:bodyPr wrap="square" rtlCol="0">
            <a:spAutoFit/>
          </a:bodyPr>
          <a:lstStyle/>
          <a:p>
            <a:endParaRPr lang="en-US" sz="2400" dirty="0"/>
          </a:p>
        </p:txBody>
      </p:sp>
    </p:spTree>
    <p:extLst>
      <p:ext uri="{BB962C8B-B14F-4D97-AF65-F5344CB8AC3E}">
        <p14:creationId xmlns:p14="http://schemas.microsoft.com/office/powerpoint/2010/main" val="21332495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p2">
            <a:extLst>
              <a:ext uri="{FF2B5EF4-FFF2-40B4-BE49-F238E27FC236}">
                <a16:creationId xmlns:a16="http://schemas.microsoft.com/office/drawing/2014/main" id="{41928AE2-76AD-2B4B-929B-F5EAD6BBCD78}"/>
              </a:ext>
            </a:extLst>
          </p:cNvPr>
          <p:cNvSpPr/>
          <p:nvPr/>
        </p:nvSpPr>
        <p:spPr>
          <a:xfrm rot="10800000">
            <a:off x="609600" y="609600"/>
            <a:ext cx="10972800" cy="5644896"/>
          </a:xfrm>
          <a:prstGeom prst="round1Rect">
            <a:avLst>
              <a:gd name="adj" fmla="val 16667"/>
            </a:avLst>
          </a:prstGeom>
          <a:solidFill>
            <a:schemeClr val="lt1"/>
          </a:solidFill>
          <a:ln w="50800">
            <a:noFill/>
          </a:ln>
        </p:spPr>
        <p:txBody>
          <a:bodyPr spcFirstLastPara="1" wrap="square" lIns="121900" tIns="121900" rIns="121900" bIns="121900" anchor="ctr" anchorCtr="0">
            <a:noAutofit/>
          </a:bodyPr>
          <a:lstStyle/>
          <a:p>
            <a:endParaRPr sz="2400" dirty="0">
              <a:solidFill>
                <a:schemeClr val="accent1"/>
              </a:solidFill>
            </a:endParaRPr>
          </a:p>
        </p:txBody>
      </p:sp>
      <p:sp>
        <p:nvSpPr>
          <p:cNvPr id="3" name="Freeform 2">
            <a:extLst>
              <a:ext uri="{FF2B5EF4-FFF2-40B4-BE49-F238E27FC236}">
                <a16:creationId xmlns:a16="http://schemas.microsoft.com/office/drawing/2014/main" id="{6C296D49-4A11-4245-8AE9-E03C6BFCB21D}"/>
              </a:ext>
            </a:extLst>
          </p:cNvPr>
          <p:cNvSpPr/>
          <p:nvPr/>
        </p:nvSpPr>
        <p:spPr>
          <a:xfrm>
            <a:off x="10044752" y="4710752"/>
            <a:ext cx="2147248" cy="2147248"/>
          </a:xfrm>
          <a:custGeom>
            <a:avLst/>
            <a:gdLst>
              <a:gd name="connsiteX0" fmla="*/ 1828800 w 1828800"/>
              <a:gd name="connsiteY0" fmla="*/ 0 h 1828800"/>
              <a:gd name="connsiteX1" fmla="*/ 1828800 w 1828800"/>
              <a:gd name="connsiteY1" fmla="*/ 1828800 h 1828800"/>
              <a:gd name="connsiteX2" fmla="*/ 0 w 1828800"/>
              <a:gd name="connsiteY2" fmla="*/ 1828800 h 1828800"/>
              <a:gd name="connsiteX3" fmla="*/ 182880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1828800" y="0"/>
                </a:moveTo>
                <a:lnTo>
                  <a:pt x="1828800" y="1828800"/>
                </a:lnTo>
                <a:lnTo>
                  <a:pt x="0" y="1828800"/>
                </a:lnTo>
                <a:cubicBezTo>
                  <a:pt x="0" y="818782"/>
                  <a:pt x="818782" y="0"/>
                  <a:pt x="1828800" y="0"/>
                </a:cubicBezTo>
                <a:close/>
              </a:path>
            </a:pathLst>
          </a:custGeom>
          <a:solidFill>
            <a:srgbClr val="7A6E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pic>
        <p:nvPicPr>
          <p:cNvPr id="4" name="Picture 3" descr="Logo, company name&#10;&#10;Description automatically generated">
            <a:extLst>
              <a:ext uri="{FF2B5EF4-FFF2-40B4-BE49-F238E27FC236}">
                <a16:creationId xmlns:a16="http://schemas.microsoft.com/office/drawing/2014/main" id="{36F7EC1E-FE37-DD4B-B952-F36965EFCC4F}"/>
              </a:ext>
            </a:extLst>
          </p:cNvPr>
          <p:cNvPicPr>
            <a:picLocks noChangeAspect="1"/>
          </p:cNvPicPr>
          <p:nvPr/>
        </p:nvPicPr>
        <p:blipFill>
          <a:blip r:embed="rId3"/>
          <a:stretch>
            <a:fillRect/>
          </a:stretch>
        </p:blipFill>
        <p:spPr>
          <a:xfrm>
            <a:off x="10682715" y="5043900"/>
            <a:ext cx="1208383" cy="1635453"/>
          </a:xfrm>
          <a:prstGeom prst="rect">
            <a:avLst/>
          </a:prstGeom>
        </p:spPr>
      </p:pic>
      <p:sp>
        <p:nvSpPr>
          <p:cNvPr id="5" name="Rectangle 4">
            <a:extLst>
              <a:ext uri="{FF2B5EF4-FFF2-40B4-BE49-F238E27FC236}">
                <a16:creationId xmlns:a16="http://schemas.microsoft.com/office/drawing/2014/main" id="{7AA20989-1537-A546-8310-A58D2B5E497B}"/>
              </a:ext>
            </a:extLst>
          </p:cNvPr>
          <p:cNvSpPr/>
          <p:nvPr/>
        </p:nvSpPr>
        <p:spPr>
          <a:xfrm>
            <a:off x="0" y="609600"/>
            <a:ext cx="12192000" cy="853440"/>
          </a:xfrm>
          <a:prstGeom prst="rect">
            <a:avLst/>
          </a:prstGeom>
          <a:solidFill>
            <a:srgbClr val="7A6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hangingPunct="0"/>
            <a:r>
              <a:rPr lang="en-US" sz="3200" b="1" dirty="0">
                <a:solidFill>
                  <a:schemeClr val="bg1"/>
                </a:solidFill>
                <a:sym typeface="Calibri"/>
              </a:rPr>
              <a:t>	Key Employee Policies to Note</a:t>
            </a:r>
          </a:p>
        </p:txBody>
      </p:sp>
      <p:sp>
        <p:nvSpPr>
          <p:cNvPr id="6" name="Google Shape;15;p2">
            <a:extLst>
              <a:ext uri="{FF2B5EF4-FFF2-40B4-BE49-F238E27FC236}">
                <a16:creationId xmlns:a16="http://schemas.microsoft.com/office/drawing/2014/main" id="{4BBE7E22-D8AC-7043-BBB3-FC7E96078460}"/>
              </a:ext>
            </a:extLst>
          </p:cNvPr>
          <p:cNvSpPr txBox="1">
            <a:spLocks/>
          </p:cNvSpPr>
          <p:nvPr/>
        </p:nvSpPr>
        <p:spPr>
          <a:xfrm>
            <a:off x="1173052" y="658409"/>
            <a:ext cx="10217349" cy="855259"/>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75000"/>
              </a:lnSpc>
              <a:spcBef>
                <a:spcPts val="0"/>
              </a:spcBef>
              <a:spcAft>
                <a:spcPts val="0"/>
              </a:spcAft>
              <a:buClr>
                <a:srgbClr val="000000"/>
              </a:buClr>
              <a:buFont typeface="Arial"/>
              <a:buNone/>
              <a:defRPr sz="6000" b="1" i="0" u="none" strike="noStrike" cap="none">
                <a:solidFill>
                  <a:schemeClr val="bg1"/>
                </a:solidFill>
                <a:latin typeface="Gotham Bold" pitchFamily="2" charset="0"/>
                <a:ea typeface="Arial"/>
                <a:cs typeface="Gotham Bold" pitchFamily="2" charset="0"/>
                <a:sym typeface="Arial"/>
              </a:defRPr>
            </a:lvl1pPr>
            <a:lvl2pPr marR="0" lvl="1"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9pPr>
          </a:lstStyle>
          <a:p>
            <a:pPr algn="l"/>
            <a:endParaRPr lang="en-US" sz="4267" dirty="0"/>
          </a:p>
        </p:txBody>
      </p:sp>
      <p:sp>
        <p:nvSpPr>
          <p:cNvPr id="28" name="Google Shape;419;p41">
            <a:extLst>
              <a:ext uri="{FF2B5EF4-FFF2-40B4-BE49-F238E27FC236}">
                <a16:creationId xmlns:a16="http://schemas.microsoft.com/office/drawing/2014/main" id="{877DCB2A-97E6-1F4D-AD25-76CFBEF2B664}"/>
              </a:ext>
            </a:extLst>
          </p:cNvPr>
          <p:cNvSpPr txBox="1"/>
          <p:nvPr/>
        </p:nvSpPr>
        <p:spPr>
          <a:xfrm flipH="1">
            <a:off x="300904" y="2651431"/>
            <a:ext cx="1683097" cy="471200"/>
          </a:xfrm>
          <a:prstGeom prst="rect">
            <a:avLst/>
          </a:prstGeom>
          <a:noFill/>
          <a:ln>
            <a:noFill/>
          </a:ln>
        </p:spPr>
        <p:txBody>
          <a:bodyPr spcFirstLastPara="1" wrap="square" lIns="121900" tIns="121900" rIns="121900" bIns="121900" anchor="t" anchorCtr="0">
            <a:noAutofit/>
          </a:bodyPr>
          <a:lstStyle/>
          <a:p>
            <a:pPr algn="r">
              <a:spcAft>
                <a:spcPts val="2133"/>
              </a:spcAft>
            </a:pPr>
            <a:endParaRPr sz="2133" b="1" dirty="0">
              <a:solidFill>
                <a:srgbClr val="003E54"/>
              </a:solidFill>
              <a:latin typeface="Gotham Bold" pitchFamily="2" charset="0"/>
              <a:ea typeface="Montserrat"/>
              <a:cs typeface="Gotham Bold" pitchFamily="2" charset="0"/>
              <a:sym typeface="Montserrat"/>
            </a:endParaRPr>
          </a:p>
        </p:txBody>
      </p:sp>
      <p:sp>
        <p:nvSpPr>
          <p:cNvPr id="7" name="TextBox 6">
            <a:extLst>
              <a:ext uri="{FF2B5EF4-FFF2-40B4-BE49-F238E27FC236}">
                <a16:creationId xmlns:a16="http://schemas.microsoft.com/office/drawing/2014/main" id="{6F769AFB-98D0-568A-0135-2C023BE672F7}"/>
              </a:ext>
            </a:extLst>
          </p:cNvPr>
          <p:cNvSpPr txBox="1"/>
          <p:nvPr/>
        </p:nvSpPr>
        <p:spPr>
          <a:xfrm>
            <a:off x="609600" y="1578821"/>
            <a:ext cx="10809552" cy="4524315"/>
          </a:xfrm>
          <a:prstGeom prst="rect">
            <a:avLst/>
          </a:prstGeom>
          <a:noFill/>
        </p:spPr>
        <p:txBody>
          <a:bodyPr wrap="square" rtlCol="0">
            <a:spAutoFit/>
          </a:bodyPr>
          <a:lstStyle/>
          <a:p>
            <a:pPr marL="609585" indent="-609585" defTabSz="1219170" hangingPunct="0">
              <a:buFont typeface="Wingdings" panose="05000000000000000000" pitchFamily="2" charset="2"/>
              <a:buChar char="Ø"/>
            </a:pPr>
            <a:r>
              <a:rPr lang="en-US" sz="2400" dirty="0"/>
              <a:t>Code of Conduct </a:t>
            </a:r>
          </a:p>
          <a:p>
            <a:pPr marL="609585" indent="-609585" defTabSz="1219170" hangingPunct="0">
              <a:buFont typeface="Wingdings" panose="05000000000000000000" pitchFamily="2" charset="2"/>
              <a:buChar char="Ø"/>
            </a:pPr>
            <a:r>
              <a:rPr lang="en-US" sz="2400" dirty="0"/>
              <a:t>Observations/Performance Reviews </a:t>
            </a:r>
          </a:p>
          <a:p>
            <a:pPr marL="609585" indent="-609585" defTabSz="1219170" hangingPunct="0">
              <a:buFont typeface="Wingdings" panose="05000000000000000000" pitchFamily="2" charset="2"/>
              <a:buChar char="Ø"/>
            </a:pPr>
            <a:r>
              <a:rPr lang="en-US" sz="2400" dirty="0"/>
              <a:t>Parent Communications </a:t>
            </a:r>
          </a:p>
          <a:p>
            <a:pPr marL="609585" indent="-609585" defTabSz="1219170" hangingPunct="0">
              <a:buFont typeface="Wingdings" panose="05000000000000000000" pitchFamily="2" charset="2"/>
              <a:buChar char="Ø"/>
            </a:pPr>
            <a:r>
              <a:rPr lang="en-US" sz="2400" dirty="0"/>
              <a:t>Confidentiality </a:t>
            </a:r>
          </a:p>
          <a:p>
            <a:pPr marL="609585" indent="-609585" defTabSz="1219170" hangingPunct="0">
              <a:buFont typeface="Wingdings" panose="05000000000000000000" pitchFamily="2" charset="2"/>
              <a:buChar char="Ø"/>
            </a:pPr>
            <a:r>
              <a:rPr lang="en-US" sz="2400" dirty="0"/>
              <a:t>Current WA State Teaching Certificate</a:t>
            </a:r>
          </a:p>
          <a:p>
            <a:pPr marL="609585" indent="-609585" defTabSz="1219170" hangingPunct="0">
              <a:buFont typeface="Wingdings" panose="05000000000000000000" pitchFamily="2" charset="2"/>
              <a:buChar char="Ø"/>
            </a:pPr>
            <a:r>
              <a:rPr lang="en-US" sz="2400" dirty="0"/>
              <a:t>Maintaining Safety in the Workplace</a:t>
            </a:r>
          </a:p>
          <a:p>
            <a:pPr marL="1219170" lvl="3" indent="-609585">
              <a:buFont typeface="Wingdings" panose="05000000000000000000" pitchFamily="2" charset="2"/>
              <a:buChar char="§"/>
            </a:pPr>
            <a:r>
              <a:rPr lang="en-US" sz="2400" dirty="0"/>
              <a:t>Safe Environment Course &amp; Background Check </a:t>
            </a:r>
          </a:p>
          <a:p>
            <a:pPr marL="1219170" lvl="3" indent="-609585">
              <a:buFont typeface="Wingdings" panose="05000000000000000000" pitchFamily="2" charset="2"/>
              <a:buChar char="§"/>
            </a:pPr>
            <a:r>
              <a:rPr lang="en-US" sz="2400" dirty="0"/>
              <a:t>Internet, Email, Social Media </a:t>
            </a:r>
          </a:p>
          <a:p>
            <a:pPr marL="1219170" lvl="3" indent="-609585">
              <a:buFont typeface="Wingdings" panose="05000000000000000000" pitchFamily="2" charset="2"/>
              <a:buChar char="§"/>
            </a:pPr>
            <a:r>
              <a:rPr lang="en-US" sz="2400" dirty="0"/>
              <a:t>Teacher/Student Interactions</a:t>
            </a:r>
          </a:p>
          <a:p>
            <a:pPr marL="1219170" lvl="3" indent="-609585">
              <a:buFont typeface="Wingdings" panose="05000000000000000000" pitchFamily="2" charset="2"/>
              <a:buChar char="§"/>
            </a:pPr>
            <a:r>
              <a:rPr lang="en-US" sz="2400" dirty="0"/>
              <a:t>Student Supervision  </a:t>
            </a:r>
          </a:p>
          <a:p>
            <a:pPr marL="1219170" lvl="3" indent="-609585">
              <a:buFont typeface="Wingdings" panose="05000000000000000000" pitchFamily="2" charset="2"/>
              <a:buChar char="§"/>
            </a:pPr>
            <a:r>
              <a:rPr lang="en-US" sz="2400" dirty="0"/>
              <a:t>Mandatory Reporting Requirements (see handout)</a:t>
            </a:r>
          </a:p>
          <a:p>
            <a:endParaRPr lang="en-US" sz="2400" dirty="0"/>
          </a:p>
        </p:txBody>
      </p:sp>
    </p:spTree>
    <p:extLst>
      <p:ext uri="{BB962C8B-B14F-4D97-AF65-F5344CB8AC3E}">
        <p14:creationId xmlns:p14="http://schemas.microsoft.com/office/powerpoint/2010/main" val="36943650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p2">
            <a:extLst>
              <a:ext uri="{FF2B5EF4-FFF2-40B4-BE49-F238E27FC236}">
                <a16:creationId xmlns:a16="http://schemas.microsoft.com/office/drawing/2014/main" id="{E17388BB-2D20-DE46-A538-3B807C7495D9}"/>
              </a:ext>
            </a:extLst>
          </p:cNvPr>
          <p:cNvSpPr/>
          <p:nvPr/>
        </p:nvSpPr>
        <p:spPr>
          <a:xfrm rot="10800000" flipV="1">
            <a:off x="181967" y="1382856"/>
            <a:ext cx="10972800" cy="4482709"/>
          </a:xfrm>
          <a:prstGeom prst="round1Rect">
            <a:avLst>
              <a:gd name="adj" fmla="val 16667"/>
            </a:avLst>
          </a:prstGeom>
          <a:solidFill>
            <a:schemeClr val="bg1"/>
          </a:solidFill>
          <a:ln>
            <a:noFill/>
          </a:ln>
        </p:spPr>
        <p:txBody>
          <a:bodyPr spcFirstLastPara="1" wrap="square" lIns="121900" tIns="121900" rIns="121900" bIns="121900" anchor="ctr" anchorCtr="0">
            <a:noAutofit/>
          </a:bodyPr>
          <a:lstStyle/>
          <a:p>
            <a:r>
              <a:rPr lang="en-US" sz="2400" dirty="0"/>
              <a:t>A Family Handbook is to document the school’s policies, expectations and responsibilities for families (parents and students) and </a:t>
            </a:r>
            <a:r>
              <a:rPr lang="en-US" sz="2400" b="1" dirty="0"/>
              <a:t>explains what families can expect from the school</a:t>
            </a:r>
            <a:r>
              <a:rPr lang="en-US" sz="2400" dirty="0"/>
              <a:t>. In other words, it is the first line of communications  and states our position as a school and the rights of both the school and families. It contains important information on the schools policies and procedures and has all the details that families would need to know about their participation and membership. </a:t>
            </a:r>
          </a:p>
          <a:p>
            <a:endParaRPr lang="en-US" sz="2400" dirty="0"/>
          </a:p>
          <a:p>
            <a:r>
              <a:rPr lang="en-US" sz="2400" dirty="0"/>
              <a:t>A Family Handbook plays a critical role providing clarification and </a:t>
            </a:r>
            <a:r>
              <a:rPr lang="en-US" sz="2400" b="1" dirty="0"/>
              <a:t>consistency </a:t>
            </a:r>
            <a:r>
              <a:rPr lang="en-US" sz="2400" dirty="0"/>
              <a:t>of interpretation of policies and procedures, preventing misunderstandings, reduces complaints and challenges. </a:t>
            </a:r>
          </a:p>
        </p:txBody>
      </p:sp>
      <p:sp>
        <p:nvSpPr>
          <p:cNvPr id="3" name="Freeform 2">
            <a:extLst>
              <a:ext uri="{FF2B5EF4-FFF2-40B4-BE49-F238E27FC236}">
                <a16:creationId xmlns:a16="http://schemas.microsoft.com/office/drawing/2014/main" id="{48BF0E92-3150-BE40-9237-C0BFF490E2F4}"/>
              </a:ext>
            </a:extLst>
          </p:cNvPr>
          <p:cNvSpPr/>
          <p:nvPr/>
        </p:nvSpPr>
        <p:spPr>
          <a:xfrm>
            <a:off x="10002314" y="4678307"/>
            <a:ext cx="1602253" cy="1602253"/>
          </a:xfrm>
          <a:custGeom>
            <a:avLst/>
            <a:gdLst>
              <a:gd name="connsiteX0" fmla="*/ 1828800 w 1828800"/>
              <a:gd name="connsiteY0" fmla="*/ 0 h 1828800"/>
              <a:gd name="connsiteX1" fmla="*/ 1828800 w 1828800"/>
              <a:gd name="connsiteY1" fmla="*/ 1828800 h 1828800"/>
              <a:gd name="connsiteX2" fmla="*/ 0 w 1828800"/>
              <a:gd name="connsiteY2" fmla="*/ 1828800 h 1828800"/>
              <a:gd name="connsiteX3" fmla="*/ 182880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1828800" y="0"/>
                </a:moveTo>
                <a:lnTo>
                  <a:pt x="1828800" y="1828800"/>
                </a:lnTo>
                <a:lnTo>
                  <a:pt x="0" y="1828800"/>
                </a:lnTo>
                <a:cubicBezTo>
                  <a:pt x="0" y="818782"/>
                  <a:pt x="818782" y="0"/>
                  <a:pt x="1828800" y="0"/>
                </a:cubicBezTo>
                <a:close/>
              </a:path>
            </a:pathLst>
          </a:custGeom>
          <a:solidFill>
            <a:srgbClr val="CBC3B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pic>
        <p:nvPicPr>
          <p:cNvPr id="4" name="Picture 3" descr="Logo, company name&#10;&#10;Description automatically generated">
            <a:extLst>
              <a:ext uri="{FF2B5EF4-FFF2-40B4-BE49-F238E27FC236}">
                <a16:creationId xmlns:a16="http://schemas.microsoft.com/office/drawing/2014/main" id="{BEE2DDE1-2A4A-3745-8B10-A2421EA11B86}"/>
              </a:ext>
            </a:extLst>
          </p:cNvPr>
          <p:cNvPicPr>
            <a:picLocks noChangeAspect="1"/>
          </p:cNvPicPr>
          <p:nvPr/>
        </p:nvPicPr>
        <p:blipFill>
          <a:blip r:embed="rId3"/>
          <a:stretch>
            <a:fillRect/>
          </a:stretch>
        </p:blipFill>
        <p:spPr>
          <a:xfrm>
            <a:off x="10550577" y="4764428"/>
            <a:ext cx="1208383" cy="1635453"/>
          </a:xfrm>
          <a:prstGeom prst="rect">
            <a:avLst/>
          </a:prstGeom>
        </p:spPr>
      </p:pic>
      <p:sp>
        <p:nvSpPr>
          <p:cNvPr id="5" name="Rectangle 4">
            <a:extLst>
              <a:ext uri="{FF2B5EF4-FFF2-40B4-BE49-F238E27FC236}">
                <a16:creationId xmlns:a16="http://schemas.microsoft.com/office/drawing/2014/main" id="{2C9624A1-5370-E347-B5EA-841393CFB284}"/>
              </a:ext>
            </a:extLst>
          </p:cNvPr>
          <p:cNvSpPr/>
          <p:nvPr/>
        </p:nvSpPr>
        <p:spPr>
          <a:xfrm>
            <a:off x="0" y="555233"/>
            <a:ext cx="12192000" cy="855259"/>
          </a:xfrm>
          <a:prstGeom prst="rect">
            <a:avLst/>
          </a:prstGeom>
          <a:solidFill>
            <a:srgbClr val="E0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hangingPunct="0"/>
            <a:r>
              <a:rPr lang="en-US" sz="3200" b="1" dirty="0"/>
              <a:t>	Purpose of Family Handbook</a:t>
            </a:r>
          </a:p>
        </p:txBody>
      </p:sp>
      <p:sp>
        <p:nvSpPr>
          <p:cNvPr id="6" name="Google Shape;15;p2">
            <a:extLst>
              <a:ext uri="{FF2B5EF4-FFF2-40B4-BE49-F238E27FC236}">
                <a16:creationId xmlns:a16="http://schemas.microsoft.com/office/drawing/2014/main" id="{20F13BA4-3904-B641-AF5B-DDE5D4B0B8C3}"/>
              </a:ext>
            </a:extLst>
          </p:cNvPr>
          <p:cNvSpPr txBox="1">
            <a:spLocks/>
          </p:cNvSpPr>
          <p:nvPr/>
        </p:nvSpPr>
        <p:spPr>
          <a:xfrm>
            <a:off x="1173052" y="1302004"/>
            <a:ext cx="10217349" cy="855259"/>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75000"/>
              </a:lnSpc>
              <a:spcBef>
                <a:spcPts val="0"/>
              </a:spcBef>
              <a:spcAft>
                <a:spcPts val="0"/>
              </a:spcAft>
              <a:buClr>
                <a:srgbClr val="000000"/>
              </a:buClr>
              <a:buFont typeface="Arial"/>
              <a:buNone/>
              <a:defRPr sz="6000" b="1" i="0" u="none" strike="noStrike" cap="none">
                <a:solidFill>
                  <a:schemeClr val="bg1"/>
                </a:solidFill>
                <a:latin typeface="Gotham Bold" pitchFamily="2" charset="0"/>
                <a:ea typeface="Arial"/>
                <a:cs typeface="Gotham Bold" pitchFamily="2" charset="0"/>
                <a:sym typeface="Arial"/>
              </a:defRPr>
            </a:lvl1pPr>
            <a:lvl2pPr marR="0" lvl="1"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9pPr>
          </a:lstStyle>
          <a:p>
            <a:pPr algn="l"/>
            <a:r>
              <a:rPr lang="en-US" sz="4267" dirty="0"/>
              <a:t> </a:t>
            </a:r>
          </a:p>
        </p:txBody>
      </p:sp>
    </p:spTree>
    <p:extLst>
      <p:ext uri="{BB962C8B-B14F-4D97-AF65-F5344CB8AC3E}">
        <p14:creationId xmlns:p14="http://schemas.microsoft.com/office/powerpoint/2010/main" val="35243337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p2">
            <a:extLst>
              <a:ext uri="{FF2B5EF4-FFF2-40B4-BE49-F238E27FC236}">
                <a16:creationId xmlns:a16="http://schemas.microsoft.com/office/drawing/2014/main" id="{41928AE2-76AD-2B4B-929B-F5EAD6BBCD78}"/>
              </a:ext>
            </a:extLst>
          </p:cNvPr>
          <p:cNvSpPr/>
          <p:nvPr/>
        </p:nvSpPr>
        <p:spPr>
          <a:xfrm rot="10800000">
            <a:off x="609600" y="609600"/>
            <a:ext cx="10972800" cy="5644896"/>
          </a:xfrm>
          <a:prstGeom prst="round1Rect">
            <a:avLst>
              <a:gd name="adj" fmla="val 16667"/>
            </a:avLst>
          </a:prstGeom>
          <a:solidFill>
            <a:schemeClr val="lt1"/>
          </a:solidFill>
          <a:ln w="50800">
            <a:noFill/>
          </a:ln>
        </p:spPr>
        <p:txBody>
          <a:bodyPr spcFirstLastPara="1" wrap="square" lIns="121900" tIns="121900" rIns="121900" bIns="121900" anchor="ctr" anchorCtr="0">
            <a:noAutofit/>
          </a:bodyPr>
          <a:lstStyle/>
          <a:p>
            <a:endParaRPr lang="en-US" sz="2400">
              <a:solidFill>
                <a:schemeClr val="accent1"/>
              </a:solidFill>
            </a:endParaRPr>
          </a:p>
        </p:txBody>
      </p:sp>
      <p:sp>
        <p:nvSpPr>
          <p:cNvPr id="3" name="Freeform 2">
            <a:extLst>
              <a:ext uri="{FF2B5EF4-FFF2-40B4-BE49-F238E27FC236}">
                <a16:creationId xmlns:a16="http://schemas.microsoft.com/office/drawing/2014/main" id="{6C296D49-4A11-4245-8AE9-E03C6BFCB21D}"/>
              </a:ext>
            </a:extLst>
          </p:cNvPr>
          <p:cNvSpPr/>
          <p:nvPr/>
        </p:nvSpPr>
        <p:spPr>
          <a:xfrm>
            <a:off x="10044752" y="4710752"/>
            <a:ext cx="2147248" cy="2147248"/>
          </a:xfrm>
          <a:custGeom>
            <a:avLst/>
            <a:gdLst>
              <a:gd name="connsiteX0" fmla="*/ 1828800 w 1828800"/>
              <a:gd name="connsiteY0" fmla="*/ 0 h 1828800"/>
              <a:gd name="connsiteX1" fmla="*/ 1828800 w 1828800"/>
              <a:gd name="connsiteY1" fmla="*/ 1828800 h 1828800"/>
              <a:gd name="connsiteX2" fmla="*/ 0 w 1828800"/>
              <a:gd name="connsiteY2" fmla="*/ 1828800 h 1828800"/>
              <a:gd name="connsiteX3" fmla="*/ 182880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1828800" y="0"/>
                </a:moveTo>
                <a:lnTo>
                  <a:pt x="1828800" y="1828800"/>
                </a:lnTo>
                <a:lnTo>
                  <a:pt x="0" y="1828800"/>
                </a:lnTo>
                <a:cubicBezTo>
                  <a:pt x="0" y="818782"/>
                  <a:pt x="818782" y="0"/>
                  <a:pt x="1828800" y="0"/>
                </a:cubicBezTo>
                <a:close/>
              </a:path>
            </a:pathLst>
          </a:custGeom>
          <a:solidFill>
            <a:srgbClr val="7A6E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pic>
        <p:nvPicPr>
          <p:cNvPr id="4" name="Picture 3" descr="Logo, company name&#10;&#10;Description automatically generated">
            <a:extLst>
              <a:ext uri="{FF2B5EF4-FFF2-40B4-BE49-F238E27FC236}">
                <a16:creationId xmlns:a16="http://schemas.microsoft.com/office/drawing/2014/main" id="{36F7EC1E-FE37-DD4B-B952-F36965EFCC4F}"/>
              </a:ext>
            </a:extLst>
          </p:cNvPr>
          <p:cNvPicPr>
            <a:picLocks noChangeAspect="1"/>
          </p:cNvPicPr>
          <p:nvPr/>
        </p:nvPicPr>
        <p:blipFill>
          <a:blip r:embed="rId3"/>
          <a:stretch>
            <a:fillRect/>
          </a:stretch>
        </p:blipFill>
        <p:spPr>
          <a:xfrm>
            <a:off x="10682715" y="5043900"/>
            <a:ext cx="1208383" cy="1635453"/>
          </a:xfrm>
          <a:prstGeom prst="rect">
            <a:avLst/>
          </a:prstGeom>
        </p:spPr>
      </p:pic>
      <p:sp>
        <p:nvSpPr>
          <p:cNvPr id="5" name="Rectangle 4">
            <a:extLst>
              <a:ext uri="{FF2B5EF4-FFF2-40B4-BE49-F238E27FC236}">
                <a16:creationId xmlns:a16="http://schemas.microsoft.com/office/drawing/2014/main" id="{7AA20989-1537-A546-8310-A58D2B5E497B}"/>
              </a:ext>
            </a:extLst>
          </p:cNvPr>
          <p:cNvSpPr/>
          <p:nvPr/>
        </p:nvSpPr>
        <p:spPr>
          <a:xfrm>
            <a:off x="0" y="609600"/>
            <a:ext cx="12192000" cy="853440"/>
          </a:xfrm>
          <a:prstGeom prst="rect">
            <a:avLst/>
          </a:prstGeom>
          <a:solidFill>
            <a:srgbClr val="7A6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rPr>
              <a:t>	</a:t>
            </a:r>
            <a:endParaRPr lang="en-US" sz="3200" b="1" dirty="0">
              <a:solidFill>
                <a:schemeClr val="bg1"/>
              </a:solidFill>
            </a:endParaRPr>
          </a:p>
        </p:txBody>
      </p:sp>
      <p:sp>
        <p:nvSpPr>
          <p:cNvPr id="6" name="Google Shape;15;p2">
            <a:extLst>
              <a:ext uri="{FF2B5EF4-FFF2-40B4-BE49-F238E27FC236}">
                <a16:creationId xmlns:a16="http://schemas.microsoft.com/office/drawing/2014/main" id="{4BBE7E22-D8AC-7043-BBB3-FC7E96078460}"/>
              </a:ext>
            </a:extLst>
          </p:cNvPr>
          <p:cNvSpPr txBox="1">
            <a:spLocks/>
          </p:cNvSpPr>
          <p:nvPr/>
        </p:nvSpPr>
        <p:spPr>
          <a:xfrm>
            <a:off x="1173052" y="658409"/>
            <a:ext cx="10217349" cy="855259"/>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75000"/>
              </a:lnSpc>
              <a:spcBef>
                <a:spcPts val="0"/>
              </a:spcBef>
              <a:spcAft>
                <a:spcPts val="0"/>
              </a:spcAft>
              <a:buClr>
                <a:srgbClr val="000000"/>
              </a:buClr>
              <a:buFont typeface="Arial"/>
              <a:buNone/>
              <a:defRPr sz="6000" b="1" i="0" u="none" strike="noStrike" cap="none">
                <a:solidFill>
                  <a:schemeClr val="bg1"/>
                </a:solidFill>
                <a:latin typeface="Gotham Bold" pitchFamily="2" charset="0"/>
                <a:ea typeface="Arial"/>
                <a:cs typeface="Gotham Bold" pitchFamily="2" charset="0"/>
                <a:sym typeface="Arial"/>
              </a:defRPr>
            </a:lvl1pPr>
            <a:lvl2pPr marR="0" lvl="1"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9pPr>
          </a:lstStyle>
          <a:p>
            <a:pPr algn="l"/>
            <a:r>
              <a:rPr lang="en-US" sz="3200" dirty="0">
                <a:latin typeface="+mn-lt"/>
              </a:rPr>
              <a:t>Other Important Info. to Know</a:t>
            </a:r>
          </a:p>
        </p:txBody>
      </p:sp>
      <p:sp>
        <p:nvSpPr>
          <p:cNvPr id="28" name="Google Shape;419;p41">
            <a:extLst>
              <a:ext uri="{FF2B5EF4-FFF2-40B4-BE49-F238E27FC236}">
                <a16:creationId xmlns:a16="http://schemas.microsoft.com/office/drawing/2014/main" id="{877DCB2A-97E6-1F4D-AD25-76CFBEF2B664}"/>
              </a:ext>
            </a:extLst>
          </p:cNvPr>
          <p:cNvSpPr txBox="1"/>
          <p:nvPr/>
        </p:nvSpPr>
        <p:spPr>
          <a:xfrm flipH="1">
            <a:off x="300904" y="2651431"/>
            <a:ext cx="1683097" cy="471200"/>
          </a:xfrm>
          <a:prstGeom prst="rect">
            <a:avLst/>
          </a:prstGeom>
          <a:noFill/>
          <a:ln>
            <a:noFill/>
          </a:ln>
        </p:spPr>
        <p:txBody>
          <a:bodyPr spcFirstLastPara="1" wrap="square" lIns="121900" tIns="121900" rIns="121900" bIns="121900" anchor="t" anchorCtr="0">
            <a:noAutofit/>
          </a:bodyPr>
          <a:lstStyle/>
          <a:p>
            <a:pPr algn="r">
              <a:spcAft>
                <a:spcPts val="2133"/>
              </a:spcAft>
            </a:pPr>
            <a:endParaRPr sz="2133" b="1" dirty="0">
              <a:solidFill>
                <a:srgbClr val="003E54"/>
              </a:solidFill>
              <a:latin typeface="Gotham Bold" pitchFamily="2" charset="0"/>
              <a:ea typeface="Montserrat"/>
              <a:cs typeface="Gotham Bold" pitchFamily="2" charset="0"/>
              <a:sym typeface="Montserrat"/>
            </a:endParaRPr>
          </a:p>
        </p:txBody>
      </p:sp>
      <p:sp>
        <p:nvSpPr>
          <p:cNvPr id="8" name="TextBox 7">
            <a:extLst>
              <a:ext uri="{FF2B5EF4-FFF2-40B4-BE49-F238E27FC236}">
                <a16:creationId xmlns:a16="http://schemas.microsoft.com/office/drawing/2014/main" id="{BF1236D3-DBF1-55CB-60BE-A111413DF8FF}"/>
              </a:ext>
            </a:extLst>
          </p:cNvPr>
          <p:cNvSpPr txBox="1"/>
          <p:nvPr/>
        </p:nvSpPr>
        <p:spPr>
          <a:xfrm>
            <a:off x="609600" y="1513668"/>
            <a:ext cx="10972800" cy="5385129"/>
          </a:xfrm>
          <a:prstGeom prst="rect">
            <a:avLst/>
          </a:prstGeom>
          <a:noFill/>
        </p:spPr>
        <p:txBody>
          <a:bodyPr wrap="square" rtlCol="0">
            <a:spAutoFit/>
          </a:bodyPr>
          <a:lstStyle/>
          <a:p>
            <a:pPr marL="457189" indent="-457189">
              <a:buFont typeface="Wingdings" panose="05000000000000000000" pitchFamily="2" charset="2"/>
              <a:buChar char="Ø"/>
              <a:defRPr sz="2400"/>
            </a:pPr>
            <a:r>
              <a:rPr lang="en-US" sz="2133" dirty="0"/>
              <a:t>Expectations</a:t>
            </a:r>
          </a:p>
          <a:p>
            <a:pPr marL="1219170" indent="-457189">
              <a:buFont typeface="Wingdings" panose="05000000000000000000" pitchFamily="2" charset="2"/>
              <a:buChar char="§"/>
              <a:defRPr sz="2400"/>
            </a:pPr>
            <a:r>
              <a:rPr lang="en-US" sz="2133" dirty="0"/>
              <a:t>Attendance: Arrival/Departure Times, Absence Requests </a:t>
            </a:r>
          </a:p>
          <a:p>
            <a:pPr marL="1219170" indent="-457189">
              <a:buFont typeface="Wingdings" panose="05000000000000000000" pitchFamily="2" charset="2"/>
              <a:buChar char="§"/>
              <a:defRPr sz="2400"/>
            </a:pPr>
            <a:r>
              <a:rPr lang="en-US" sz="2133" dirty="0"/>
              <a:t>Staff Meetings, In-Service Days, Special Events </a:t>
            </a:r>
          </a:p>
          <a:p>
            <a:pPr marL="1219170" indent="-457189">
              <a:buFont typeface="Wingdings" panose="05000000000000000000" pitchFamily="2" charset="2"/>
              <a:buChar char="§"/>
              <a:defRPr sz="2400"/>
            </a:pPr>
            <a:r>
              <a:rPr lang="en-US" sz="2133" dirty="0"/>
              <a:t>Other Duties (Recess, Carpool, Lunch, etc.)</a:t>
            </a:r>
          </a:p>
          <a:p>
            <a:pPr marL="457189" indent="-457189">
              <a:buFont typeface="Wingdings" panose="05000000000000000000" pitchFamily="2" charset="2"/>
              <a:buChar char="Ø"/>
              <a:defRPr sz="2400"/>
            </a:pPr>
            <a:r>
              <a:rPr lang="en-US" sz="2133" dirty="0"/>
              <a:t>Safety Procedures (Fire, Earthquake, Lockdown, Building Security, Inclement Weather, COVID Plan, etc.) </a:t>
            </a:r>
          </a:p>
          <a:p>
            <a:pPr marL="457189" indent="-457189">
              <a:buFont typeface="Wingdings" panose="05000000000000000000" pitchFamily="2" charset="2"/>
              <a:buChar char="Ø"/>
              <a:defRPr sz="2400"/>
            </a:pPr>
            <a:r>
              <a:rPr lang="en-US" sz="2133" dirty="0"/>
              <a:t>COVID Policy/Procedures (upload proof of vaccination to CLUE app in Paycom) </a:t>
            </a:r>
          </a:p>
          <a:p>
            <a:pPr marL="457189" indent="-457189">
              <a:buFont typeface="Wingdings" panose="05000000000000000000" pitchFamily="2" charset="2"/>
              <a:buChar char="Ø"/>
              <a:defRPr sz="2400"/>
            </a:pPr>
            <a:r>
              <a:rPr lang="en-US" sz="2133" dirty="0"/>
              <a:t>Discipline Policy</a:t>
            </a:r>
          </a:p>
          <a:p>
            <a:pPr marL="457189" indent="-457189">
              <a:buFont typeface="Wingdings" panose="05000000000000000000" pitchFamily="2" charset="2"/>
              <a:buChar char="Ø"/>
              <a:defRPr sz="2400"/>
            </a:pPr>
            <a:r>
              <a:rPr lang="en-US" sz="2133" dirty="0"/>
              <a:t>Grading Policy </a:t>
            </a:r>
          </a:p>
          <a:p>
            <a:pPr marL="457189" indent="-457189">
              <a:buFont typeface="Wingdings" panose="05000000000000000000" pitchFamily="2" charset="2"/>
              <a:buChar char="Ø"/>
              <a:defRPr sz="2400"/>
            </a:pPr>
            <a:r>
              <a:rPr lang="en-US" sz="2133" dirty="0"/>
              <a:t>Uniform/Dress Code </a:t>
            </a:r>
          </a:p>
          <a:p>
            <a:pPr marL="457189" indent="-457189">
              <a:buFont typeface="Wingdings" panose="05000000000000000000" pitchFamily="2" charset="2"/>
              <a:buChar char="Ø"/>
              <a:defRPr sz="2400"/>
            </a:pPr>
            <a:r>
              <a:rPr lang="en-US" sz="2133" dirty="0"/>
              <a:t>Field Trip Procedures </a:t>
            </a:r>
          </a:p>
          <a:p>
            <a:pPr marL="1219170" lvl="1" indent="-457189">
              <a:buFont typeface="Wingdings" panose="05000000000000000000" pitchFamily="2" charset="2"/>
              <a:buChar char="§"/>
              <a:defRPr sz="2400"/>
            </a:pPr>
            <a:r>
              <a:rPr lang="en-US" sz="2133" dirty="0"/>
              <a:t>Archdiocesan Permission Form Required </a:t>
            </a:r>
          </a:p>
          <a:p>
            <a:pPr marL="1219170" lvl="1" indent="-457189">
              <a:buFont typeface="Wingdings" panose="05000000000000000000" pitchFamily="2" charset="2"/>
              <a:buChar char="§"/>
              <a:defRPr sz="2400"/>
            </a:pPr>
            <a:r>
              <a:rPr lang="en-US" sz="2133" dirty="0"/>
              <a:t>Parent Drivers (Required: Background Checks &amp; Safe Environment)</a:t>
            </a:r>
          </a:p>
          <a:p>
            <a:pPr marL="1219170" lvl="1" indent="-457189">
              <a:buFont typeface="Wingdings" panose="05000000000000000000" pitchFamily="2" charset="2"/>
              <a:buChar char="§"/>
              <a:defRPr sz="2400"/>
            </a:pPr>
            <a:r>
              <a:rPr lang="en-US" sz="2133" dirty="0"/>
              <a:t>Car Seats (if applicable)</a:t>
            </a:r>
          </a:p>
          <a:p>
            <a:pPr marL="761981" lvl="1">
              <a:defRPr sz="2400"/>
            </a:pPr>
            <a:endParaRPr lang="en-US" sz="2133" dirty="0"/>
          </a:p>
          <a:p>
            <a:endParaRPr lang="en-US" sz="2400" dirty="0"/>
          </a:p>
        </p:txBody>
      </p:sp>
    </p:spTree>
    <p:extLst>
      <p:ext uri="{BB962C8B-B14F-4D97-AF65-F5344CB8AC3E}">
        <p14:creationId xmlns:p14="http://schemas.microsoft.com/office/powerpoint/2010/main" val="39841231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p2">
            <a:extLst>
              <a:ext uri="{FF2B5EF4-FFF2-40B4-BE49-F238E27FC236}">
                <a16:creationId xmlns:a16="http://schemas.microsoft.com/office/drawing/2014/main" id="{4998DBE6-041F-114B-B5B1-98B5F52F5F38}"/>
              </a:ext>
            </a:extLst>
          </p:cNvPr>
          <p:cNvSpPr/>
          <p:nvPr/>
        </p:nvSpPr>
        <p:spPr>
          <a:xfrm rot="10800000">
            <a:off x="534095" y="577813"/>
            <a:ext cx="10972800" cy="5644896"/>
          </a:xfrm>
          <a:prstGeom prst="round1Rect">
            <a:avLst>
              <a:gd name="adj" fmla="val 16667"/>
            </a:avLst>
          </a:prstGeom>
          <a:solidFill>
            <a:schemeClr val="lt1"/>
          </a:solidFill>
          <a:ln w="50800">
            <a:noFill/>
          </a:ln>
        </p:spPr>
        <p:txBody>
          <a:bodyPr spcFirstLastPara="1" wrap="square" lIns="121900" tIns="121900" rIns="121900" bIns="121900" anchor="ctr" anchorCtr="0">
            <a:noAutofit/>
          </a:bodyPr>
          <a:lstStyle/>
          <a:p>
            <a:endParaRPr sz="2400">
              <a:solidFill>
                <a:schemeClr val="accent1"/>
              </a:solidFill>
            </a:endParaRPr>
          </a:p>
        </p:txBody>
      </p:sp>
      <p:sp>
        <p:nvSpPr>
          <p:cNvPr id="3" name="Freeform 2">
            <a:extLst>
              <a:ext uri="{FF2B5EF4-FFF2-40B4-BE49-F238E27FC236}">
                <a16:creationId xmlns:a16="http://schemas.microsoft.com/office/drawing/2014/main" id="{7B04C2C9-6609-AA48-B578-E3CEC143F907}"/>
              </a:ext>
            </a:extLst>
          </p:cNvPr>
          <p:cNvSpPr/>
          <p:nvPr/>
        </p:nvSpPr>
        <p:spPr>
          <a:xfrm>
            <a:off x="10043652" y="4710752"/>
            <a:ext cx="2147248" cy="2147248"/>
          </a:xfrm>
          <a:custGeom>
            <a:avLst/>
            <a:gdLst>
              <a:gd name="connsiteX0" fmla="*/ 1828800 w 1828800"/>
              <a:gd name="connsiteY0" fmla="*/ 0 h 1828800"/>
              <a:gd name="connsiteX1" fmla="*/ 1828800 w 1828800"/>
              <a:gd name="connsiteY1" fmla="*/ 1828800 h 1828800"/>
              <a:gd name="connsiteX2" fmla="*/ 0 w 1828800"/>
              <a:gd name="connsiteY2" fmla="*/ 1828800 h 1828800"/>
              <a:gd name="connsiteX3" fmla="*/ 182880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1828800" y="0"/>
                </a:moveTo>
                <a:lnTo>
                  <a:pt x="1828800" y="1828800"/>
                </a:lnTo>
                <a:lnTo>
                  <a:pt x="0" y="1828800"/>
                </a:lnTo>
                <a:cubicBezTo>
                  <a:pt x="0" y="818782"/>
                  <a:pt x="818782" y="0"/>
                  <a:pt x="1828800" y="0"/>
                </a:cubicBezTo>
                <a:close/>
              </a:path>
            </a:pathLst>
          </a:custGeom>
          <a:solidFill>
            <a:srgbClr val="9F221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pic>
        <p:nvPicPr>
          <p:cNvPr id="4" name="Picture 3" descr="Logo, company name&#10;&#10;Description automatically generated">
            <a:extLst>
              <a:ext uri="{FF2B5EF4-FFF2-40B4-BE49-F238E27FC236}">
                <a16:creationId xmlns:a16="http://schemas.microsoft.com/office/drawing/2014/main" id="{F245F86C-9A5B-1747-BA09-D8A738F8BE1A}"/>
              </a:ext>
            </a:extLst>
          </p:cNvPr>
          <p:cNvPicPr>
            <a:picLocks noChangeAspect="1"/>
          </p:cNvPicPr>
          <p:nvPr/>
        </p:nvPicPr>
        <p:blipFill>
          <a:blip r:embed="rId3"/>
          <a:stretch>
            <a:fillRect/>
          </a:stretch>
        </p:blipFill>
        <p:spPr>
          <a:xfrm>
            <a:off x="10682715" y="5043900"/>
            <a:ext cx="1208383" cy="1635453"/>
          </a:xfrm>
          <a:prstGeom prst="rect">
            <a:avLst/>
          </a:prstGeom>
        </p:spPr>
      </p:pic>
      <p:sp>
        <p:nvSpPr>
          <p:cNvPr id="5" name="Rectangle 4">
            <a:extLst>
              <a:ext uri="{FF2B5EF4-FFF2-40B4-BE49-F238E27FC236}">
                <a16:creationId xmlns:a16="http://schemas.microsoft.com/office/drawing/2014/main" id="{C11934D0-7BE5-0D4E-83B7-5040D1BC306D}"/>
              </a:ext>
            </a:extLst>
          </p:cNvPr>
          <p:cNvSpPr/>
          <p:nvPr/>
        </p:nvSpPr>
        <p:spPr>
          <a:xfrm>
            <a:off x="0" y="520988"/>
            <a:ext cx="12192000" cy="853440"/>
          </a:xfrm>
          <a:prstGeom prst="rect">
            <a:avLst/>
          </a:prstGeom>
          <a:solidFill>
            <a:srgbClr val="9F2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Google Shape;15;p2">
            <a:extLst>
              <a:ext uri="{FF2B5EF4-FFF2-40B4-BE49-F238E27FC236}">
                <a16:creationId xmlns:a16="http://schemas.microsoft.com/office/drawing/2014/main" id="{86386B1A-6FBC-1C49-BC23-41A531FF60CE}"/>
              </a:ext>
            </a:extLst>
          </p:cNvPr>
          <p:cNvSpPr txBox="1">
            <a:spLocks/>
          </p:cNvSpPr>
          <p:nvPr/>
        </p:nvSpPr>
        <p:spPr>
          <a:xfrm>
            <a:off x="803869" y="652312"/>
            <a:ext cx="10583913" cy="855259"/>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75000"/>
              </a:lnSpc>
              <a:spcBef>
                <a:spcPts val="0"/>
              </a:spcBef>
              <a:spcAft>
                <a:spcPts val="0"/>
              </a:spcAft>
              <a:buClr>
                <a:srgbClr val="000000"/>
              </a:buClr>
              <a:buFont typeface="Arial"/>
              <a:buNone/>
              <a:defRPr sz="6000" b="1" i="0" u="none" strike="noStrike" cap="none">
                <a:solidFill>
                  <a:schemeClr val="bg1"/>
                </a:solidFill>
                <a:latin typeface="Gotham Bold" pitchFamily="2" charset="0"/>
                <a:ea typeface="Arial"/>
                <a:cs typeface="Gotham Bold" pitchFamily="2" charset="0"/>
                <a:sym typeface="Arial"/>
              </a:defRPr>
            </a:lvl1pPr>
            <a:lvl2pPr marR="0" lvl="1"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0" b="0" i="0" u="none" strike="noStrike" cap="none">
                <a:solidFill>
                  <a:srgbClr val="000000"/>
                </a:solidFill>
                <a:latin typeface="Arial"/>
                <a:ea typeface="Arial"/>
                <a:cs typeface="Arial"/>
                <a:sym typeface="Arial"/>
              </a:defRPr>
            </a:lvl9pPr>
          </a:lstStyle>
          <a:p>
            <a:pPr algn="l"/>
            <a:endParaRPr lang="en-US" sz="4267" dirty="0"/>
          </a:p>
        </p:txBody>
      </p:sp>
      <p:pic>
        <p:nvPicPr>
          <p:cNvPr id="8" name="Picture 7" descr="A baby looking at the camera&#10;&#10;Description automatically generated with medium confidence">
            <a:extLst>
              <a:ext uri="{FF2B5EF4-FFF2-40B4-BE49-F238E27FC236}">
                <a16:creationId xmlns:a16="http://schemas.microsoft.com/office/drawing/2014/main" id="{E733879B-E50F-E9F3-BC9E-9BAAAEE857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8887" y="1723228"/>
            <a:ext cx="3181456" cy="2721237"/>
          </a:xfrm>
          <a:prstGeom prst="rect">
            <a:avLst/>
          </a:prstGeom>
          <a:ln w="76200">
            <a:solidFill>
              <a:schemeClr val="tx1"/>
            </a:solidFill>
          </a:ln>
        </p:spPr>
      </p:pic>
      <p:sp>
        <p:nvSpPr>
          <p:cNvPr id="9" name="TextBox 8">
            <a:extLst>
              <a:ext uri="{FF2B5EF4-FFF2-40B4-BE49-F238E27FC236}">
                <a16:creationId xmlns:a16="http://schemas.microsoft.com/office/drawing/2014/main" id="{EE1DC4D9-F492-F143-6FC4-1A07876D7E2C}"/>
              </a:ext>
            </a:extLst>
          </p:cNvPr>
          <p:cNvSpPr txBox="1"/>
          <p:nvPr/>
        </p:nvSpPr>
        <p:spPr>
          <a:xfrm>
            <a:off x="609600" y="1507571"/>
            <a:ext cx="7323781" cy="4154984"/>
          </a:xfrm>
          <a:prstGeom prst="rect">
            <a:avLst/>
          </a:prstGeom>
          <a:noFill/>
        </p:spPr>
        <p:txBody>
          <a:bodyPr wrap="square" rtlCol="0">
            <a:spAutoFit/>
          </a:bodyPr>
          <a:lstStyle/>
          <a:p>
            <a:pPr defTabSz="1219170" hangingPunct="0"/>
            <a:r>
              <a:rPr lang="en-US" sz="2400" b="1" dirty="0">
                <a:solidFill>
                  <a:srgbClr val="000000"/>
                </a:solidFill>
                <a:sym typeface="Calibri"/>
              </a:rPr>
              <a:t>If you run into a snag…</a:t>
            </a:r>
          </a:p>
          <a:p>
            <a:pPr defTabSz="1219170" hangingPunct="0"/>
            <a:endParaRPr lang="en-US" sz="2400" b="1" dirty="0">
              <a:solidFill>
                <a:srgbClr val="000000"/>
              </a:solidFill>
              <a:sym typeface="Calibri"/>
            </a:endParaRPr>
          </a:p>
          <a:p>
            <a:pPr marL="457189" indent="-457189" defTabSz="1219170" hangingPunct="0">
              <a:buFont typeface="+mj-lt"/>
              <a:buAutoNum type="arabicPeriod"/>
            </a:pPr>
            <a:r>
              <a:rPr lang="en-US" sz="2400" dirty="0"/>
              <a:t>Talk to your principal – he/she should be your first go-to person </a:t>
            </a:r>
          </a:p>
          <a:p>
            <a:pPr marL="457189" indent="-457189" defTabSz="1219170" hangingPunct="0">
              <a:buFont typeface="+mj-lt"/>
              <a:buAutoNum type="arabicPeriod"/>
            </a:pPr>
            <a:r>
              <a:rPr lang="en-US" sz="2400" dirty="0"/>
              <a:t>Contact me – I’m here to help! </a:t>
            </a:r>
          </a:p>
          <a:p>
            <a:pPr defTabSz="1219170" hangingPunct="0"/>
            <a:endParaRPr lang="en-US" sz="2400" b="1" dirty="0">
              <a:solidFill>
                <a:srgbClr val="000000"/>
              </a:solidFill>
              <a:sym typeface="Calibri"/>
            </a:endParaRPr>
          </a:p>
          <a:p>
            <a:pPr defTabSz="1219170" hangingPunct="0"/>
            <a:r>
              <a:rPr lang="en-US" sz="2400" b="1" dirty="0">
                <a:solidFill>
                  <a:srgbClr val="000000"/>
                </a:solidFill>
                <a:sym typeface="Calibri"/>
              </a:rPr>
              <a:t>Pam Schwartz</a:t>
            </a:r>
          </a:p>
          <a:p>
            <a:pPr defTabSz="1219170" hangingPunct="0"/>
            <a:r>
              <a:rPr lang="en-US" sz="2400" b="1" dirty="0">
                <a:solidFill>
                  <a:srgbClr val="000000"/>
                </a:solidFill>
                <a:sym typeface="Calibri"/>
              </a:rPr>
              <a:t>Asst. Superintendent for Personnel &amp; Leadership Development</a:t>
            </a:r>
          </a:p>
          <a:p>
            <a:pPr defTabSz="1219170" hangingPunct="0"/>
            <a:r>
              <a:rPr lang="en-US" sz="2400" dirty="0">
                <a:hlinkClick r:id="rId5"/>
              </a:rPr>
              <a:t>pam.schwartz@seattlearch.org</a:t>
            </a:r>
            <a:r>
              <a:rPr lang="en-US" sz="2400" dirty="0"/>
              <a:t> </a:t>
            </a:r>
            <a:endParaRPr lang="en-US" sz="2400" dirty="0">
              <a:solidFill>
                <a:srgbClr val="000000"/>
              </a:solidFill>
              <a:sym typeface="Calibri"/>
            </a:endParaRPr>
          </a:p>
          <a:p>
            <a:endParaRPr lang="en-US" sz="2400" dirty="0"/>
          </a:p>
        </p:txBody>
      </p:sp>
    </p:spTree>
    <p:extLst>
      <p:ext uri="{BB962C8B-B14F-4D97-AF65-F5344CB8AC3E}">
        <p14:creationId xmlns:p14="http://schemas.microsoft.com/office/powerpoint/2010/main" val="27169304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3"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pic>
        <p:nvPicPr>
          <p:cNvPr id="9" name="Content Placeholder 8" descr="Graphical user interface, application, Word&#10;&#10;Description automatically generated">
            <a:extLst>
              <a:ext uri="{FF2B5EF4-FFF2-40B4-BE49-F238E27FC236}">
                <a16:creationId xmlns:a16="http://schemas.microsoft.com/office/drawing/2014/main" id="{89423384-938B-418F-8EE6-5BECE795605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2163" t="29002" r="24107" b="16142"/>
          <a:stretch/>
        </p:blipFill>
        <p:spPr>
          <a:xfrm>
            <a:off x="1233682" y="314608"/>
            <a:ext cx="10120118" cy="5811844"/>
          </a:xfrm>
        </p:spPr>
      </p:pic>
      <p:sp>
        <p:nvSpPr>
          <p:cNvPr id="4" name="TextBox 3">
            <a:extLst>
              <a:ext uri="{FF2B5EF4-FFF2-40B4-BE49-F238E27FC236}">
                <a16:creationId xmlns:a16="http://schemas.microsoft.com/office/drawing/2014/main" id="{C2E86BC5-FB68-D1EA-F10F-55B6BF819561}"/>
              </a:ext>
            </a:extLst>
          </p:cNvPr>
          <p:cNvSpPr txBox="1"/>
          <p:nvPr/>
        </p:nvSpPr>
        <p:spPr>
          <a:xfrm>
            <a:off x="4356619" y="3429000"/>
            <a:ext cx="2897579" cy="369332"/>
          </a:xfrm>
          <a:prstGeom prst="rect">
            <a:avLst/>
          </a:prstGeom>
          <a:solidFill>
            <a:schemeClr val="accent4">
              <a:lumMod val="20000"/>
              <a:lumOff val="80000"/>
            </a:schemeClr>
          </a:solidFill>
        </p:spPr>
        <p:txBody>
          <a:bodyPr wrap="square" rtlCol="0">
            <a:spAutoFit/>
          </a:bodyPr>
          <a:lstStyle/>
          <a:p>
            <a:r>
              <a:rPr lang="en-US" dirty="0"/>
              <a:t>February 10</a:t>
            </a:r>
            <a:r>
              <a:rPr lang="en-US" baseline="30000" dirty="0"/>
              <a:t>th</a:t>
            </a:r>
            <a:r>
              <a:rPr lang="en-US" dirty="0"/>
              <a:t>, 2023</a:t>
            </a:r>
          </a:p>
        </p:txBody>
      </p:sp>
    </p:spTree>
    <p:extLst>
      <p:ext uri="{BB962C8B-B14F-4D97-AF65-F5344CB8AC3E}">
        <p14:creationId xmlns:p14="http://schemas.microsoft.com/office/powerpoint/2010/main" val="26234688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81013" y="3752849"/>
            <a:ext cx="3290887" cy="2452687"/>
          </a:xfrm>
        </p:spPr>
        <p:txBody>
          <a:bodyPr anchor="ctr">
            <a:normAutofit/>
          </a:bodyPr>
          <a:lstStyle/>
          <a:p>
            <a:r>
              <a:rPr lang="en-US" sz="3600"/>
              <a:t>Need anything? </a:t>
            </a:r>
          </a:p>
        </p:txBody>
      </p:sp>
      <p:pic>
        <p:nvPicPr>
          <p:cNvPr id="8" name="Picture 7" descr="Person holding mouse">
            <a:extLst>
              <a:ext uri="{FF2B5EF4-FFF2-40B4-BE49-F238E27FC236}">
                <a16:creationId xmlns:a16="http://schemas.microsoft.com/office/drawing/2014/main" id="{5C9B02F8-2854-E880-661B-271BFEB3F02F}"/>
              </a:ext>
            </a:extLst>
          </p:cNvPr>
          <p:cNvPicPr>
            <a:picLocks noChangeAspect="1"/>
          </p:cNvPicPr>
          <p:nvPr/>
        </p:nvPicPr>
        <p:blipFill rotWithShape="1">
          <a:blip r:embed="rId2"/>
          <a:srcRect t="31692" b="2271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DDB4415F-BB07-4E75-90FB-54D9D80B4DE4}"/>
              </a:ext>
            </a:extLst>
          </p:cNvPr>
          <p:cNvSpPr>
            <a:spLocks noGrp="1"/>
          </p:cNvSpPr>
          <p:nvPr>
            <p:ph idx="1"/>
          </p:nvPr>
        </p:nvSpPr>
        <p:spPr>
          <a:xfrm>
            <a:off x="4223982" y="3752850"/>
            <a:ext cx="7485413" cy="2452687"/>
          </a:xfrm>
        </p:spPr>
        <p:txBody>
          <a:bodyPr anchor="ctr">
            <a:normAutofit/>
          </a:bodyPr>
          <a:lstStyle/>
          <a:p>
            <a:r>
              <a:rPr lang="en-US" sz="1800"/>
              <a:t>Email me whenever – </a:t>
            </a:r>
            <a:r>
              <a:rPr lang="en-US" sz="1800">
                <a:hlinkClick r:id="rId3"/>
              </a:rPr>
              <a:t>justyna.king@seattlearch.org</a:t>
            </a:r>
            <a:r>
              <a:rPr lang="en-US" sz="1800"/>
              <a:t> or (206) 245-9174</a:t>
            </a:r>
          </a:p>
          <a:p>
            <a:r>
              <a:rPr lang="en-US" sz="1800"/>
              <a:t>Register for mycatholicschool.org and find resources there that you need</a:t>
            </a:r>
          </a:p>
          <a:p>
            <a:r>
              <a:rPr lang="en-US" sz="1800"/>
              <a:t>Read through your Policy Manual and your Family Handbook – flag high touch points and reference them often.</a:t>
            </a:r>
          </a:p>
        </p:txBody>
      </p:sp>
    </p:spTree>
    <p:extLst>
      <p:ext uri="{BB962C8B-B14F-4D97-AF65-F5344CB8AC3E}">
        <p14:creationId xmlns:p14="http://schemas.microsoft.com/office/powerpoint/2010/main" val="782598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948316C-BBC1-48D5-A3F5-5202E145AC24}"/>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AGENDA</a:t>
            </a:r>
          </a:p>
        </p:txBody>
      </p:sp>
      <p:sp>
        <p:nvSpPr>
          <p:cNvPr id="2" name="Content Placeholder 2"/>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3"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graphicFrame>
        <p:nvGraphicFramePr>
          <p:cNvPr id="7" name="Content Placeholder 6">
            <a:extLst>
              <a:ext uri="{FF2B5EF4-FFF2-40B4-BE49-F238E27FC236}">
                <a16:creationId xmlns:a16="http://schemas.microsoft.com/office/drawing/2014/main" id="{D6F58446-96A8-9256-F920-2DA7DD445F95}"/>
              </a:ext>
            </a:extLst>
          </p:cNvPr>
          <p:cNvGraphicFramePr>
            <a:graphicFrameLocks noGrp="1"/>
          </p:cNvGraphicFramePr>
          <p:nvPr>
            <p:ph idx="1"/>
            <p:extLst>
              <p:ext uri="{D42A27DB-BD31-4B8C-83A1-F6EECF244321}">
                <p14:modId xmlns:p14="http://schemas.microsoft.com/office/powerpoint/2010/main" val="4270460880"/>
              </p:ext>
            </p:extLst>
          </p:nvPr>
        </p:nvGraphicFramePr>
        <p:xfrm>
          <a:off x="1219643" y="1235849"/>
          <a:ext cx="9971817" cy="5641729"/>
        </p:xfrm>
        <a:graphic>
          <a:graphicData uri="http://schemas.openxmlformats.org/drawingml/2006/table">
            <a:tbl>
              <a:tblPr/>
              <a:tblGrid>
                <a:gridCol w="2331250">
                  <a:extLst>
                    <a:ext uri="{9D8B030D-6E8A-4147-A177-3AD203B41FA5}">
                      <a16:colId xmlns:a16="http://schemas.microsoft.com/office/drawing/2014/main" val="3322743496"/>
                    </a:ext>
                  </a:extLst>
                </a:gridCol>
                <a:gridCol w="3813546">
                  <a:extLst>
                    <a:ext uri="{9D8B030D-6E8A-4147-A177-3AD203B41FA5}">
                      <a16:colId xmlns:a16="http://schemas.microsoft.com/office/drawing/2014/main" val="2989611531"/>
                    </a:ext>
                  </a:extLst>
                </a:gridCol>
                <a:gridCol w="3827021">
                  <a:extLst>
                    <a:ext uri="{9D8B030D-6E8A-4147-A177-3AD203B41FA5}">
                      <a16:colId xmlns:a16="http://schemas.microsoft.com/office/drawing/2014/main" val="2582008258"/>
                    </a:ext>
                  </a:extLst>
                </a:gridCol>
              </a:tblGrid>
              <a:tr h="262938">
                <a:tc>
                  <a:txBody>
                    <a:bodyPr/>
                    <a:lstStyle/>
                    <a:p>
                      <a:pPr algn="ctr" rtl="0" fontAlgn="t">
                        <a:spcBef>
                          <a:spcPts val="1200"/>
                        </a:spcBef>
                        <a:spcAft>
                          <a:spcPts val="1200"/>
                        </a:spcAft>
                      </a:pPr>
                      <a:r>
                        <a:rPr lang="en-US" sz="1200" b="1" i="0" u="none" strike="noStrike" dirty="0">
                          <a:solidFill>
                            <a:srgbClr val="000000"/>
                          </a:solidFill>
                          <a:effectLst/>
                          <a:latin typeface="Cambria" panose="02040503050406030204" pitchFamily="18" charset="0"/>
                        </a:rPr>
                        <a:t>Time:</a:t>
                      </a:r>
                      <a:endParaRPr lang="en-US" sz="2800" dirty="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solidFill>
                      <a:srgbClr val="E7E6E6"/>
                    </a:solidFill>
                  </a:tcPr>
                </a:tc>
                <a:tc>
                  <a:txBody>
                    <a:bodyPr/>
                    <a:lstStyle/>
                    <a:p>
                      <a:pPr algn="ctr" rtl="0" fontAlgn="t">
                        <a:spcBef>
                          <a:spcPts val="1200"/>
                        </a:spcBef>
                        <a:spcAft>
                          <a:spcPts val="1200"/>
                        </a:spcAft>
                      </a:pPr>
                      <a:r>
                        <a:rPr lang="en-US" sz="1200" b="1" i="0" u="none" strike="noStrike">
                          <a:solidFill>
                            <a:srgbClr val="000000"/>
                          </a:solidFill>
                          <a:effectLst/>
                          <a:latin typeface="Cambria" panose="02040503050406030204" pitchFamily="18" charset="0"/>
                        </a:rPr>
                        <a:t>Topic:</a:t>
                      </a:r>
                      <a:endParaRPr lang="en-US" sz="280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solidFill>
                      <a:srgbClr val="E7E6E6"/>
                    </a:solidFill>
                  </a:tcPr>
                </a:tc>
                <a:tc>
                  <a:txBody>
                    <a:bodyPr/>
                    <a:lstStyle/>
                    <a:p>
                      <a:pPr algn="ctr" rtl="0" fontAlgn="t">
                        <a:spcBef>
                          <a:spcPts val="1200"/>
                        </a:spcBef>
                        <a:spcAft>
                          <a:spcPts val="1200"/>
                        </a:spcAft>
                      </a:pPr>
                      <a:r>
                        <a:rPr lang="en-US" sz="1200" b="1" i="0" u="none" strike="noStrike">
                          <a:solidFill>
                            <a:srgbClr val="000000"/>
                          </a:solidFill>
                          <a:effectLst/>
                          <a:latin typeface="Cambria" panose="02040503050406030204" pitchFamily="18" charset="0"/>
                        </a:rPr>
                        <a:t>Presenter:</a:t>
                      </a:r>
                      <a:endParaRPr lang="en-US" sz="280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989292943"/>
                  </a:ext>
                </a:extLst>
              </a:tr>
              <a:tr h="436749">
                <a:tc>
                  <a:txBody>
                    <a:bodyPr/>
                    <a:lstStyle/>
                    <a:p>
                      <a:pPr rtl="0" fontAlgn="t">
                        <a:spcBef>
                          <a:spcPts val="1200"/>
                        </a:spcBef>
                        <a:spcAft>
                          <a:spcPts val="1200"/>
                        </a:spcAft>
                      </a:pPr>
                      <a:r>
                        <a:rPr lang="en-US" sz="1200" b="1" i="0" u="none" strike="noStrike" dirty="0">
                          <a:solidFill>
                            <a:srgbClr val="000000"/>
                          </a:solidFill>
                          <a:effectLst/>
                          <a:latin typeface="Cambria" panose="02040503050406030204" pitchFamily="18" charset="0"/>
                        </a:rPr>
                        <a:t>9:00-9:25am</a:t>
                      </a:r>
                      <a:endParaRPr lang="en-US" sz="2800" dirty="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US" sz="1200" b="0" i="0" u="none" strike="noStrike">
                          <a:solidFill>
                            <a:srgbClr val="000000"/>
                          </a:solidFill>
                          <a:effectLst/>
                          <a:latin typeface="Cambria" panose="02040503050406030204" pitchFamily="18" charset="0"/>
                        </a:rPr>
                        <a:t>Introductions and welcomes; prayer and overview</a:t>
                      </a:r>
                      <a:endParaRPr lang="en-US" sz="280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US" sz="1200" b="0" i="0" u="none" strike="noStrike">
                          <a:solidFill>
                            <a:srgbClr val="000000"/>
                          </a:solidFill>
                          <a:effectLst/>
                          <a:latin typeface="Cambria" panose="02040503050406030204" pitchFamily="18" charset="0"/>
                        </a:rPr>
                        <a:t>Justyna King, Assistant Superintendent for Academic Excellence</a:t>
                      </a:r>
                      <a:endParaRPr lang="en-US" sz="280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3500112"/>
                  </a:ext>
                </a:extLst>
              </a:tr>
              <a:tr h="436749">
                <a:tc>
                  <a:txBody>
                    <a:bodyPr/>
                    <a:lstStyle/>
                    <a:p>
                      <a:pPr rtl="0" fontAlgn="t">
                        <a:spcBef>
                          <a:spcPts val="1200"/>
                        </a:spcBef>
                        <a:spcAft>
                          <a:spcPts val="1200"/>
                        </a:spcAft>
                      </a:pPr>
                      <a:r>
                        <a:rPr lang="en-US" sz="1200" b="1" i="0" u="none" strike="noStrike" dirty="0">
                          <a:solidFill>
                            <a:srgbClr val="000000"/>
                          </a:solidFill>
                          <a:effectLst/>
                          <a:latin typeface="Cambria" panose="02040503050406030204" pitchFamily="18" charset="0"/>
                        </a:rPr>
                        <a:t>9:25-9:35am</a:t>
                      </a:r>
                      <a:endParaRPr lang="en-US" sz="2800" dirty="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US" sz="1200" b="0" i="0" u="none" strike="noStrike">
                          <a:solidFill>
                            <a:srgbClr val="000000"/>
                          </a:solidFill>
                          <a:effectLst/>
                          <a:latin typeface="Cambria" panose="02040503050406030204" pitchFamily="18" charset="0"/>
                        </a:rPr>
                        <a:t>Welcome to the Archdiocese and vision for our Catholic Schools</a:t>
                      </a:r>
                      <a:endParaRPr lang="en-US" sz="280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US" sz="1200" b="0" i="0" u="none" strike="noStrike">
                          <a:solidFill>
                            <a:srgbClr val="000000"/>
                          </a:solidFill>
                          <a:effectLst/>
                          <a:latin typeface="Cambria" panose="02040503050406030204" pitchFamily="18" charset="0"/>
                        </a:rPr>
                        <a:t>Nicholas Ford, Superintendent of Catholic Schools, Archdiocese of Seattle</a:t>
                      </a:r>
                      <a:endParaRPr lang="en-US" sz="280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4712371"/>
                  </a:ext>
                </a:extLst>
              </a:tr>
              <a:tr h="262938">
                <a:tc>
                  <a:txBody>
                    <a:bodyPr/>
                    <a:lstStyle/>
                    <a:p>
                      <a:pPr rtl="0" fontAlgn="t">
                        <a:spcBef>
                          <a:spcPts val="1200"/>
                        </a:spcBef>
                        <a:spcAft>
                          <a:spcPts val="1200"/>
                        </a:spcAft>
                      </a:pPr>
                      <a:r>
                        <a:rPr lang="en-US" sz="1200" b="1" i="0" u="none" strike="noStrike" dirty="0">
                          <a:solidFill>
                            <a:srgbClr val="000000"/>
                          </a:solidFill>
                          <a:effectLst/>
                          <a:latin typeface="Cambria" panose="02040503050406030204" pitchFamily="18" charset="0"/>
                        </a:rPr>
                        <a:t>9:35-9:45AM</a:t>
                      </a:r>
                      <a:endParaRPr lang="en-US" sz="2800" dirty="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US" sz="1200" b="0" i="0" u="none" strike="noStrike">
                          <a:solidFill>
                            <a:srgbClr val="000000"/>
                          </a:solidFill>
                          <a:effectLst/>
                          <a:latin typeface="Cambria" panose="02040503050406030204" pitchFamily="18" charset="0"/>
                        </a:rPr>
                        <a:t>BREAK OUT – meeting your cohort team members</a:t>
                      </a:r>
                      <a:endParaRPr lang="en-US" sz="280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US" sz="1200" b="0" i="0" u="none" strike="noStrike">
                          <a:solidFill>
                            <a:srgbClr val="000000"/>
                          </a:solidFill>
                          <a:effectLst/>
                          <a:latin typeface="Cambria" panose="02040503050406030204" pitchFamily="18" charset="0"/>
                        </a:rPr>
                        <a:t>BREAK OUT TEAMS</a:t>
                      </a:r>
                      <a:endParaRPr lang="en-US" sz="280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579876"/>
                  </a:ext>
                </a:extLst>
              </a:tr>
              <a:tr h="436749">
                <a:tc>
                  <a:txBody>
                    <a:bodyPr/>
                    <a:lstStyle/>
                    <a:p>
                      <a:pPr rtl="0" fontAlgn="t">
                        <a:spcBef>
                          <a:spcPts val="1200"/>
                        </a:spcBef>
                        <a:spcAft>
                          <a:spcPts val="1200"/>
                        </a:spcAft>
                      </a:pPr>
                      <a:r>
                        <a:rPr lang="en-US" sz="1200" b="1" i="0" u="none" strike="noStrike">
                          <a:solidFill>
                            <a:srgbClr val="000000"/>
                          </a:solidFill>
                          <a:effectLst/>
                          <a:latin typeface="Cambria" panose="02040503050406030204" pitchFamily="18" charset="0"/>
                        </a:rPr>
                        <a:t>9:45-10:15am</a:t>
                      </a:r>
                      <a:endParaRPr lang="en-US" sz="280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US" sz="1200" b="0" i="0" u="none" strike="noStrike">
                          <a:solidFill>
                            <a:srgbClr val="000000"/>
                          </a:solidFill>
                          <a:effectLst/>
                          <a:latin typeface="Cambria" panose="02040503050406030204" pitchFamily="18" charset="0"/>
                        </a:rPr>
                        <a:t>Teaching best practices, Catholic School culture, opportunities, and programs, and finding your cohort</a:t>
                      </a:r>
                      <a:endParaRPr lang="en-US" sz="280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US" sz="1200" b="0" i="0" u="none" strike="noStrike">
                          <a:solidFill>
                            <a:srgbClr val="000000"/>
                          </a:solidFill>
                          <a:effectLst/>
                          <a:latin typeface="Cambria" panose="02040503050406030204" pitchFamily="18" charset="0"/>
                        </a:rPr>
                        <a:t>Justyna King and GRACE Regional Teacher Leaders &amp; Kelly Surapaneni</a:t>
                      </a:r>
                      <a:endParaRPr lang="en-US" sz="280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1060492"/>
                  </a:ext>
                </a:extLst>
              </a:tr>
              <a:tr h="436749">
                <a:tc>
                  <a:txBody>
                    <a:bodyPr/>
                    <a:lstStyle/>
                    <a:p>
                      <a:pPr rtl="0" fontAlgn="t">
                        <a:spcBef>
                          <a:spcPts val="1200"/>
                        </a:spcBef>
                        <a:spcAft>
                          <a:spcPts val="1200"/>
                        </a:spcAft>
                      </a:pPr>
                      <a:r>
                        <a:rPr lang="en-US" sz="1200" b="1" i="0" u="none" strike="noStrike">
                          <a:solidFill>
                            <a:srgbClr val="000000"/>
                          </a:solidFill>
                          <a:effectLst/>
                          <a:latin typeface="Cambria" panose="02040503050406030204" pitchFamily="18" charset="0"/>
                        </a:rPr>
                        <a:t>10:15-10:25am</a:t>
                      </a:r>
                      <a:endParaRPr lang="en-US" sz="280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US" sz="1200" b="0" i="0" u="none" strike="noStrike">
                          <a:solidFill>
                            <a:srgbClr val="000000"/>
                          </a:solidFill>
                          <a:effectLst/>
                          <a:latin typeface="Cambria" panose="02040503050406030204" pitchFamily="18" charset="0"/>
                        </a:rPr>
                        <a:t>BREAK OUT II – discussing details, questions that remain</a:t>
                      </a:r>
                      <a:endParaRPr lang="en-US" sz="280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US" sz="1200" b="0" i="0" u="none" strike="noStrike">
                          <a:solidFill>
                            <a:srgbClr val="000000"/>
                          </a:solidFill>
                          <a:effectLst/>
                          <a:latin typeface="Cambria" panose="02040503050406030204" pitchFamily="18" charset="0"/>
                        </a:rPr>
                        <a:t>BREAK OUT TEAMS</a:t>
                      </a:r>
                      <a:endParaRPr lang="en-US" sz="280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7913105"/>
                  </a:ext>
                </a:extLst>
              </a:tr>
              <a:tr h="1537552">
                <a:tc>
                  <a:txBody>
                    <a:bodyPr/>
                    <a:lstStyle/>
                    <a:p>
                      <a:pPr rtl="0" fontAlgn="t">
                        <a:spcBef>
                          <a:spcPts val="1200"/>
                        </a:spcBef>
                        <a:spcAft>
                          <a:spcPts val="1200"/>
                        </a:spcAft>
                      </a:pPr>
                      <a:r>
                        <a:rPr lang="en-US" sz="1200" b="1" i="0" u="none" strike="noStrike" dirty="0">
                          <a:solidFill>
                            <a:srgbClr val="000000"/>
                          </a:solidFill>
                          <a:effectLst/>
                          <a:latin typeface="Cambria" panose="02040503050406030204" pitchFamily="18" charset="0"/>
                        </a:rPr>
                        <a:t>10:25am-10:45am</a:t>
                      </a:r>
                      <a:endParaRPr lang="en-US" sz="2800" dirty="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US" sz="1200" b="0" i="0" u="none" strike="noStrike" dirty="0">
                          <a:solidFill>
                            <a:srgbClr val="000000"/>
                          </a:solidFill>
                          <a:effectLst/>
                          <a:latin typeface="Cambria" panose="02040503050406030204" pitchFamily="18" charset="0"/>
                        </a:rPr>
                        <a:t>Think and Ink – What makes a good teacher great?</a:t>
                      </a:r>
                      <a:endParaRPr lang="en-US" sz="2800" dirty="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US" sz="1200" b="0" i="0" u="sng" strike="noStrike" dirty="0">
                          <a:solidFill>
                            <a:srgbClr val="0563C1"/>
                          </a:solidFill>
                          <a:effectLst/>
                          <a:latin typeface="Arial" panose="020B0604020202020204" pitchFamily="34" charset="0"/>
                          <a:hlinkClick r:id="rId2"/>
                        </a:rPr>
                        <a:t>What makes a good teacher great? | Azul </a:t>
                      </a:r>
                      <a:r>
                        <a:rPr lang="en-US" sz="1200" b="0" i="0" u="sng" strike="noStrike" dirty="0" err="1">
                          <a:solidFill>
                            <a:srgbClr val="0563C1"/>
                          </a:solidFill>
                          <a:effectLst/>
                          <a:latin typeface="Arial" panose="020B0604020202020204" pitchFamily="34" charset="0"/>
                          <a:hlinkClick r:id="rId2"/>
                        </a:rPr>
                        <a:t>Terronez</a:t>
                      </a:r>
                      <a:r>
                        <a:rPr lang="en-US" sz="1200" b="0" i="0" u="sng" strike="noStrike" dirty="0">
                          <a:solidFill>
                            <a:srgbClr val="0563C1"/>
                          </a:solidFill>
                          <a:effectLst/>
                          <a:latin typeface="Arial" panose="020B0604020202020204" pitchFamily="34" charset="0"/>
                          <a:hlinkClick r:id="rId2"/>
                        </a:rPr>
                        <a:t> | </a:t>
                      </a:r>
                      <a:r>
                        <a:rPr lang="en-US" sz="1200" b="0" i="0" u="sng" strike="noStrike" dirty="0" err="1">
                          <a:solidFill>
                            <a:srgbClr val="0563C1"/>
                          </a:solidFill>
                          <a:effectLst/>
                          <a:latin typeface="Arial" panose="020B0604020202020204" pitchFamily="34" charset="0"/>
                          <a:hlinkClick r:id="rId2"/>
                        </a:rPr>
                        <a:t>TEDxSantoDomingo</a:t>
                      </a:r>
                      <a:r>
                        <a:rPr lang="en-US" sz="1200" b="0" i="0" u="sng" strike="noStrike" dirty="0">
                          <a:solidFill>
                            <a:srgbClr val="0563C1"/>
                          </a:solidFill>
                          <a:effectLst/>
                          <a:latin typeface="Arial" panose="020B0604020202020204" pitchFamily="34" charset="0"/>
                          <a:hlinkClick r:id="rId2"/>
                        </a:rPr>
                        <a:t> – YouTube</a:t>
                      </a:r>
                      <a:endParaRPr lang="en-US" sz="1200" b="0" i="0" u="sng" strike="noStrike" dirty="0">
                        <a:solidFill>
                          <a:srgbClr val="0563C1"/>
                        </a:solidFill>
                        <a:effectLst/>
                        <a:latin typeface="Arial" panose="020B0604020202020204" pitchFamily="34" charset="0"/>
                      </a:endParaRPr>
                    </a:p>
                    <a:p>
                      <a:pPr rtl="0" fontAlgn="t">
                        <a:spcBef>
                          <a:spcPts val="1200"/>
                        </a:spcBef>
                        <a:spcAft>
                          <a:spcPts val="1200"/>
                        </a:spcAft>
                      </a:pPr>
                      <a:r>
                        <a:rPr lang="en-US" sz="1200" b="0" i="0" u="sng" strike="noStrike" dirty="0">
                          <a:solidFill>
                            <a:srgbClr val="0563C1"/>
                          </a:solidFill>
                          <a:effectLst/>
                          <a:latin typeface="Cambria" panose="02040503050406030204" pitchFamily="18" charset="0"/>
                          <a:ea typeface="Cambria" panose="02040503050406030204" pitchFamily="18" charset="0"/>
                        </a:rPr>
                        <a:t>Or</a:t>
                      </a:r>
                    </a:p>
                    <a:p>
                      <a:pPr rtl="0" fontAlgn="t">
                        <a:spcBef>
                          <a:spcPts val="1200"/>
                        </a:spcBef>
                        <a:spcAft>
                          <a:spcPts val="1200"/>
                        </a:spcAft>
                      </a:pPr>
                      <a:r>
                        <a:rPr lang="en-US" sz="1200" dirty="0">
                          <a:latin typeface="Cambria" panose="02040503050406030204" pitchFamily="18" charset="0"/>
                          <a:ea typeface="Cambria" panose="02040503050406030204" pitchFamily="18" charset="0"/>
                          <a:hlinkClick r:id="rId3"/>
                        </a:rPr>
                        <a:t>The Power of a Teacher | Adam Saenz | </a:t>
                      </a:r>
                      <a:r>
                        <a:rPr lang="en-US" sz="1200" dirty="0" err="1">
                          <a:latin typeface="Cambria" panose="02040503050406030204" pitchFamily="18" charset="0"/>
                          <a:ea typeface="Cambria" panose="02040503050406030204" pitchFamily="18" charset="0"/>
                          <a:hlinkClick r:id="rId3"/>
                        </a:rPr>
                        <a:t>TEDxYale</a:t>
                      </a:r>
                      <a:r>
                        <a:rPr lang="en-US" sz="1200" dirty="0">
                          <a:latin typeface="Cambria" panose="02040503050406030204" pitchFamily="18" charset="0"/>
                          <a:ea typeface="Cambria" panose="02040503050406030204" pitchFamily="18" charset="0"/>
                          <a:hlinkClick r:id="rId3"/>
                        </a:rPr>
                        <a:t> - YouTube</a:t>
                      </a:r>
                      <a:endParaRPr lang="en-US" sz="1200" b="0" i="0" u="sng" strike="noStrike" dirty="0">
                        <a:solidFill>
                          <a:srgbClr val="0563C1"/>
                        </a:solidFill>
                        <a:effectLst/>
                        <a:latin typeface="Cambria" panose="02040503050406030204" pitchFamily="18" charset="0"/>
                        <a:ea typeface="Cambria" panose="02040503050406030204" pitchFamily="18" charset="0"/>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4819398"/>
                  </a:ext>
                </a:extLst>
              </a:tr>
              <a:tr h="262938">
                <a:tc>
                  <a:txBody>
                    <a:bodyPr/>
                    <a:lstStyle/>
                    <a:p>
                      <a:pPr rtl="0" fontAlgn="t">
                        <a:spcBef>
                          <a:spcPts val="1200"/>
                        </a:spcBef>
                        <a:spcAft>
                          <a:spcPts val="1200"/>
                        </a:spcAft>
                      </a:pPr>
                      <a:r>
                        <a:rPr lang="en-US" sz="1200" b="1" i="0" u="none" strike="noStrike">
                          <a:solidFill>
                            <a:srgbClr val="000000"/>
                          </a:solidFill>
                          <a:effectLst/>
                          <a:latin typeface="Cambria" panose="02040503050406030204" pitchFamily="18" charset="0"/>
                        </a:rPr>
                        <a:t>10:45-11:00AM</a:t>
                      </a:r>
                      <a:endParaRPr lang="en-US" sz="280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solidFill>
                      <a:srgbClr val="E7E6E6"/>
                    </a:solidFill>
                  </a:tcPr>
                </a:tc>
                <a:tc>
                  <a:txBody>
                    <a:bodyPr/>
                    <a:lstStyle/>
                    <a:p>
                      <a:pPr algn="ctr" rtl="0" fontAlgn="t">
                        <a:spcBef>
                          <a:spcPts val="1200"/>
                        </a:spcBef>
                        <a:spcAft>
                          <a:spcPts val="1200"/>
                        </a:spcAft>
                      </a:pPr>
                      <a:r>
                        <a:rPr lang="en-US" sz="1200" b="0" i="0" u="none" strike="noStrike">
                          <a:solidFill>
                            <a:srgbClr val="000000"/>
                          </a:solidFill>
                          <a:effectLst/>
                          <a:latin typeface="Cambria" panose="02040503050406030204" pitchFamily="18" charset="0"/>
                        </a:rPr>
                        <a:t>BREAK</a:t>
                      </a:r>
                      <a:endParaRPr lang="en-US" sz="280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solidFill>
                      <a:srgbClr val="E7E6E6"/>
                    </a:solidFill>
                  </a:tcPr>
                </a:tc>
                <a:tc>
                  <a:txBody>
                    <a:bodyPr/>
                    <a:lstStyle/>
                    <a:p>
                      <a:pPr rtl="0" fontAlgn="t">
                        <a:spcBef>
                          <a:spcPts val="1200"/>
                        </a:spcBef>
                        <a:spcAft>
                          <a:spcPts val="1200"/>
                        </a:spcAft>
                      </a:pPr>
                      <a:r>
                        <a:rPr lang="en-US" sz="1200" b="0" i="0" u="none" strike="noStrike">
                          <a:solidFill>
                            <a:srgbClr val="000000"/>
                          </a:solidFill>
                          <a:effectLst/>
                          <a:latin typeface="Arial" panose="020B0604020202020204" pitchFamily="34" charset="0"/>
                        </a:rPr>
                        <a:t> </a:t>
                      </a:r>
                      <a:endParaRPr lang="en-US" sz="280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194098557"/>
                  </a:ext>
                </a:extLst>
              </a:tr>
              <a:tr h="436749">
                <a:tc>
                  <a:txBody>
                    <a:bodyPr/>
                    <a:lstStyle/>
                    <a:p>
                      <a:pPr rtl="0" fontAlgn="t">
                        <a:spcBef>
                          <a:spcPts val="1200"/>
                        </a:spcBef>
                        <a:spcAft>
                          <a:spcPts val="1200"/>
                        </a:spcAft>
                      </a:pPr>
                      <a:r>
                        <a:rPr lang="en-US" sz="1200" b="1" i="0" u="none" strike="noStrike">
                          <a:solidFill>
                            <a:srgbClr val="000000"/>
                          </a:solidFill>
                          <a:effectLst/>
                          <a:latin typeface="Cambria" panose="02040503050406030204" pitchFamily="18" charset="0"/>
                        </a:rPr>
                        <a:t>11:00-11:10AM</a:t>
                      </a:r>
                      <a:endParaRPr lang="en-US" sz="280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US" sz="1200" b="0" i="0" u="none" strike="noStrike">
                          <a:solidFill>
                            <a:srgbClr val="000000"/>
                          </a:solidFill>
                          <a:effectLst/>
                          <a:latin typeface="Cambria" panose="02040503050406030204" pitchFamily="18" charset="0"/>
                        </a:rPr>
                        <a:t>Safe Environment – requirements and how to get SET Trainings</a:t>
                      </a:r>
                      <a:endParaRPr lang="en-US" sz="280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US" sz="1200" b="0" i="0" u="none" strike="noStrike">
                          <a:solidFill>
                            <a:srgbClr val="000000"/>
                          </a:solidFill>
                          <a:effectLst/>
                          <a:latin typeface="Cambria" panose="02040503050406030204" pitchFamily="18" charset="0"/>
                        </a:rPr>
                        <a:t>Courtney Wright, Safe Environment Coordinator</a:t>
                      </a:r>
                      <a:endParaRPr lang="en-US" sz="280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4170854"/>
                  </a:ext>
                </a:extLst>
              </a:tr>
              <a:tr h="436749">
                <a:tc>
                  <a:txBody>
                    <a:bodyPr/>
                    <a:lstStyle/>
                    <a:p>
                      <a:pPr rtl="0" fontAlgn="t">
                        <a:spcBef>
                          <a:spcPts val="1200"/>
                        </a:spcBef>
                        <a:spcAft>
                          <a:spcPts val="1200"/>
                        </a:spcAft>
                      </a:pPr>
                      <a:r>
                        <a:rPr lang="en-US" sz="1200" b="1" i="0" u="none" strike="noStrike">
                          <a:solidFill>
                            <a:srgbClr val="000000"/>
                          </a:solidFill>
                          <a:effectLst/>
                          <a:latin typeface="Cambria" panose="02040503050406030204" pitchFamily="18" charset="0"/>
                        </a:rPr>
                        <a:t>11:10-11:45am</a:t>
                      </a:r>
                      <a:endParaRPr lang="en-US" sz="280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US" sz="1200" b="0" i="0" u="none" strike="noStrike">
                          <a:solidFill>
                            <a:srgbClr val="000000"/>
                          </a:solidFill>
                          <a:effectLst/>
                          <a:latin typeface="Cambria" panose="02040503050406030204" pitchFamily="18" charset="0"/>
                        </a:rPr>
                        <a:t>Policy Manual and understanding your new role in Catholic schools</a:t>
                      </a:r>
                      <a:endParaRPr lang="en-US" sz="280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US" sz="1200" b="0" i="0" u="none" strike="noStrike">
                          <a:solidFill>
                            <a:srgbClr val="000000"/>
                          </a:solidFill>
                          <a:effectLst/>
                          <a:latin typeface="Cambria" panose="02040503050406030204" pitchFamily="18" charset="0"/>
                        </a:rPr>
                        <a:t>Pam Schwartz, Assistant Superintendent for Personnel</a:t>
                      </a:r>
                      <a:endParaRPr lang="en-US" sz="280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2631906"/>
                  </a:ext>
                </a:extLst>
              </a:tr>
              <a:tr h="436749">
                <a:tc>
                  <a:txBody>
                    <a:bodyPr/>
                    <a:lstStyle/>
                    <a:p>
                      <a:pPr rtl="0" fontAlgn="t">
                        <a:spcBef>
                          <a:spcPts val="1200"/>
                        </a:spcBef>
                        <a:spcAft>
                          <a:spcPts val="1200"/>
                        </a:spcAft>
                      </a:pPr>
                      <a:r>
                        <a:rPr lang="en-US" sz="1200" b="1" i="0" u="none" strike="noStrike">
                          <a:solidFill>
                            <a:srgbClr val="000000"/>
                          </a:solidFill>
                          <a:effectLst/>
                          <a:latin typeface="Cambria" panose="02040503050406030204" pitchFamily="18" charset="0"/>
                        </a:rPr>
                        <a:t>11:45-11:59am</a:t>
                      </a:r>
                      <a:endParaRPr lang="en-US" sz="280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US" sz="1200" b="0" i="0" u="none" strike="noStrike">
                          <a:solidFill>
                            <a:srgbClr val="000000"/>
                          </a:solidFill>
                          <a:effectLst/>
                          <a:latin typeface="Cambria" panose="02040503050406030204" pitchFamily="18" charset="0"/>
                        </a:rPr>
                        <a:t>Final Reflections and important contacts / end of meeting survey</a:t>
                      </a:r>
                      <a:endParaRPr lang="en-US" sz="280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US" sz="1200" b="0" i="0" u="none" strike="noStrike" dirty="0">
                          <a:solidFill>
                            <a:srgbClr val="000000"/>
                          </a:solidFill>
                          <a:effectLst/>
                          <a:latin typeface="Cambria" panose="02040503050406030204" pitchFamily="18" charset="0"/>
                        </a:rPr>
                        <a:t>Justyna King, Assistant Superintendent for Academic Excellence</a:t>
                      </a:r>
                      <a:endParaRPr lang="en-US" sz="2800" dirty="0">
                        <a:effectLst/>
                      </a:endParaRPr>
                    </a:p>
                  </a:txBody>
                  <a:tcPr marL="46889" marR="46889" marT="46889" marB="46889">
                    <a:lnL w="12675" cap="flat" cmpd="sng" algn="ctr">
                      <a:solidFill>
                        <a:srgbClr val="000000"/>
                      </a:solidFill>
                      <a:prstDash val="solid"/>
                      <a:round/>
                      <a:headEnd type="none" w="med" len="med"/>
                      <a:tailEnd type="none" w="med" len="med"/>
                    </a:lnL>
                    <a:lnR w="12675" cap="flat" cmpd="sng" algn="ctr">
                      <a:solidFill>
                        <a:srgbClr val="000000"/>
                      </a:solidFill>
                      <a:prstDash val="solid"/>
                      <a:round/>
                      <a:headEnd type="none" w="med" len="med"/>
                      <a:tailEnd type="none" w="med" len="med"/>
                    </a:lnR>
                    <a:lnT w="12675" cap="flat" cmpd="sng" algn="ctr">
                      <a:solidFill>
                        <a:srgbClr val="000000"/>
                      </a:solidFill>
                      <a:prstDash val="solid"/>
                      <a:round/>
                      <a:headEnd type="none" w="med" len="med"/>
                      <a:tailEnd type="none" w="med" len="med"/>
                    </a:lnT>
                    <a:lnB w="126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5916245"/>
                  </a:ext>
                </a:extLst>
              </a:tr>
            </a:tbl>
          </a:graphicData>
        </a:graphic>
      </p:graphicFrame>
      <p:sp>
        <p:nvSpPr>
          <p:cNvPr id="8" name="Rectangle 1">
            <a:hlinkClick r:id="rId2"/>
            <a:extLst>
              <a:ext uri="{FF2B5EF4-FFF2-40B4-BE49-F238E27FC236}">
                <a16:creationId xmlns:a16="http://schemas.microsoft.com/office/drawing/2014/main" id="{80D97912-9B17-0272-FB63-594590DCE522}"/>
              </a:ext>
            </a:extLst>
          </p:cNvPr>
          <p:cNvSpPr>
            <a:spLocks noChangeArrowheads="1"/>
          </p:cNvSpPr>
          <p:nvPr/>
        </p:nvSpPr>
        <p:spPr bwMode="auto">
          <a:xfrm>
            <a:off x="-7495140" y="904331"/>
            <a:ext cx="34128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5442441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33C6DA84-A726-44FC-AF4F-89C4637BA1C7}"/>
              </a:ext>
            </a:extLst>
          </p:cNvPr>
          <p:cNvSpPr>
            <a:spLocks noChangeArrowheads="1"/>
          </p:cNvSpPr>
          <p:nvPr/>
        </p:nvSpPr>
        <p:spPr bwMode="auto">
          <a:xfrm>
            <a:off x="0" y="90100"/>
            <a:ext cx="22313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8393E"/>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7475D79F-D09D-48DA-8A97-32EF5CE87AEA}"/>
              </a:ext>
            </a:extLst>
          </p:cNvPr>
          <p:cNvSpPr txBox="1"/>
          <p:nvPr/>
        </p:nvSpPr>
        <p:spPr>
          <a:xfrm>
            <a:off x="504967" y="586854"/>
            <a:ext cx="11559654" cy="537070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393E"/>
                </a:solidFill>
                <a:effectLst/>
                <a:latin typeface="Calibri" panose="020F0502020204030204" pitchFamily="34" charset="0"/>
                <a:ea typeface="Times New Roman" panose="02020603050405020304" pitchFamily="18" charset="0"/>
                <a:cs typeface="Calibri" panose="020F0502020204030204" pitchFamily="34" charset="0"/>
              </a:rPr>
              <a:t>HOW TO CLAIM CLOCK HOURS: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393E"/>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a:solidFill>
                  <a:srgbClr val="38393E"/>
                </a:solidFill>
                <a:latin typeface="Calibri" panose="020F0502020204030204" pitchFamily="34" charset="0"/>
                <a:ea typeface="Times New Roman" panose="02020603050405020304" pitchFamily="18" charset="0"/>
                <a:cs typeface="Calibri" panose="020F0502020204030204" pitchFamily="34" charset="0"/>
              </a:rPr>
              <a:t>Go to </a:t>
            </a:r>
            <a:r>
              <a:rPr kumimoji="0" lang="en-US" altLang="en-US" sz="1800" b="1" i="1" u="none" strike="noStrike" cap="none" normalizeH="0" baseline="0" dirty="0" err="1">
                <a:ln>
                  <a:noFill/>
                </a:ln>
                <a:solidFill>
                  <a:srgbClr val="38393E"/>
                </a:solidFill>
                <a:effectLst/>
                <a:latin typeface="Calibri" panose="020F0502020204030204" pitchFamily="34" charset="0"/>
                <a:ea typeface="Times New Roman" panose="02020603050405020304" pitchFamily="18" charset="0"/>
                <a:cs typeface="Calibri" panose="020F0502020204030204" pitchFamily="34" charset="0"/>
              </a:rPr>
              <a:t>pd</a:t>
            </a:r>
            <a:r>
              <a:rPr kumimoji="0" lang="en-US" altLang="en-US" sz="1800" b="1" i="0" u="none" strike="noStrike" cap="none" normalizeH="0" baseline="0" dirty="0" err="1">
                <a:ln>
                  <a:noFill/>
                </a:ln>
                <a:solidFill>
                  <a:srgbClr val="38393E"/>
                </a:solidFill>
                <a:effectLst/>
                <a:latin typeface="Calibri" panose="020F0502020204030204" pitchFamily="34" charset="0"/>
                <a:ea typeface="Times New Roman" panose="02020603050405020304" pitchFamily="18" charset="0"/>
                <a:cs typeface="Calibri" panose="020F0502020204030204" pitchFamily="34" charset="0"/>
              </a:rPr>
              <a:t>Enroller</a:t>
            </a:r>
            <a:r>
              <a:rPr kumimoji="0" lang="en-US" altLang="en-US" sz="1800" b="1" i="0" u="none" strike="noStrike" cap="none" normalizeH="0" baseline="0" dirty="0">
                <a:ln>
                  <a:noFill/>
                </a:ln>
                <a:solidFill>
                  <a:srgbClr val="38393E"/>
                </a:solidFill>
                <a:effectLst/>
                <a:latin typeface="Calibri" panose="020F0502020204030204" pitchFamily="34" charset="0"/>
                <a:ea typeface="Times New Roman" panose="02020603050405020304" pitchFamily="18" charset="0"/>
                <a:cs typeface="Calibri" panose="020F0502020204030204" pitchFamily="34" charset="0"/>
              </a:rPr>
              <a:t> online: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38393E"/>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38393E"/>
                </a:solidFill>
                <a:effectLst/>
                <a:latin typeface="Calibri" panose="020F0502020204030204" pitchFamily="34" charset="0"/>
                <a:ea typeface="Times New Roman" panose="02020603050405020304" pitchFamily="18" charset="0"/>
                <a:cs typeface="Calibri" panose="020F0502020204030204" pitchFamily="34" charset="0"/>
              </a:rPr>
              <a:t>All teachers and administrators should create their </a:t>
            </a:r>
            <a:r>
              <a:rPr kumimoji="0" lang="en-US" altLang="en-US" sz="1800" b="0" i="0" u="none" strike="noStrike" cap="none" normalizeH="0" baseline="0" dirty="0" err="1">
                <a:ln>
                  <a:noFill/>
                </a:ln>
                <a:solidFill>
                  <a:srgbClr val="38393E"/>
                </a:solidFill>
                <a:effectLst/>
                <a:latin typeface="Calibri" panose="020F0502020204030204" pitchFamily="34" charset="0"/>
                <a:ea typeface="Times New Roman" panose="02020603050405020304" pitchFamily="18" charset="0"/>
                <a:cs typeface="Calibri" panose="020F0502020204030204" pitchFamily="34" charset="0"/>
              </a:rPr>
              <a:t>pdEnroller</a:t>
            </a:r>
            <a:r>
              <a:rPr kumimoji="0" lang="en-US" altLang="en-US" sz="1800" b="0" i="0" u="none" strike="noStrike" cap="none" normalizeH="0" baseline="0" dirty="0">
                <a:ln>
                  <a:noFill/>
                </a:ln>
                <a:solidFill>
                  <a:srgbClr val="38393E"/>
                </a:solidFill>
                <a:effectLst/>
                <a:latin typeface="Calibri" panose="020F0502020204030204" pitchFamily="34" charset="0"/>
                <a:ea typeface="Times New Roman" panose="02020603050405020304" pitchFamily="18" charset="0"/>
                <a:cs typeface="Calibri" panose="020F0502020204030204" pitchFamily="34" charset="0"/>
              </a:rPr>
              <a:t> user account, if they do not already have one or have not activated it yet. Please click on the following link to find </a:t>
            </a:r>
            <a:r>
              <a:rPr kumimoji="0" lang="en-US" altLang="en-US" sz="1800" b="0" i="1" u="none" strike="noStrike" cap="none" normalizeH="0" baseline="0" dirty="0" err="1">
                <a:ln>
                  <a:noFill/>
                </a:ln>
                <a:solidFill>
                  <a:srgbClr val="38393E"/>
                </a:solidFill>
                <a:effectLst/>
                <a:latin typeface="Calibri" panose="020F0502020204030204" pitchFamily="34" charset="0"/>
                <a:ea typeface="Times New Roman" panose="02020603050405020304" pitchFamily="18" charset="0"/>
                <a:cs typeface="Calibri" panose="020F0502020204030204" pitchFamily="34" charset="0"/>
              </a:rPr>
              <a:t>pd</a:t>
            </a:r>
            <a:r>
              <a:rPr kumimoji="0" lang="en-US" altLang="en-US" sz="1800" b="0" i="0" u="none" strike="noStrike" cap="none" normalizeH="0" baseline="0" dirty="0" err="1">
                <a:ln>
                  <a:noFill/>
                </a:ln>
                <a:solidFill>
                  <a:srgbClr val="38393E"/>
                </a:solidFill>
                <a:effectLst/>
                <a:latin typeface="Calibri" panose="020F0502020204030204" pitchFamily="34" charset="0"/>
                <a:ea typeface="Times New Roman" panose="02020603050405020304" pitchFamily="18" charset="0"/>
                <a:cs typeface="Calibri" panose="020F0502020204030204" pitchFamily="34" charset="0"/>
              </a:rPr>
              <a:t>Enroller</a:t>
            </a:r>
            <a:r>
              <a:rPr kumimoji="0" lang="en-US" altLang="en-US" sz="1800" b="0" i="0" u="none" strike="noStrike" cap="none" normalizeH="0" baseline="0" dirty="0">
                <a:ln>
                  <a:noFill/>
                </a:ln>
                <a:solidFill>
                  <a:srgbClr val="38393E"/>
                </a:solidFill>
                <a:effectLst/>
                <a:latin typeface="Calibri" panose="020F0502020204030204" pitchFamily="34" charset="0"/>
                <a:ea typeface="Times New Roman" panose="02020603050405020304" pitchFamily="18" charset="0"/>
                <a:cs typeface="Calibri" panose="020F0502020204030204" pitchFamily="34" charset="0"/>
              </a:rPr>
              <a:t> Onboarding Process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solidFill>
                <a:srgbClr val="38393E"/>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38393E"/>
                </a:solidFill>
                <a:effectLst/>
                <a:latin typeface="Calibri" panose="020F0502020204030204" pitchFamily="34" charset="0"/>
                <a:ea typeface="Times New Roman" panose="02020603050405020304" pitchFamily="18" charset="0"/>
                <a:cs typeface="Calibri" panose="020F0502020204030204" pitchFamily="34" charset="0"/>
              </a:rPr>
              <a:t> Instructions: </a:t>
            </a:r>
            <a:r>
              <a:rPr kumimoji="0" lang="en-US" altLang="en-US" sz="1800" b="0" i="0" u="none" strike="noStrike" cap="none" normalizeH="0" baseline="0" dirty="0">
                <a:ln>
                  <a:noFill/>
                </a:ln>
                <a:solidFill>
                  <a:srgbClr val="007BFF"/>
                </a:solidFill>
                <a:effectLst/>
                <a:latin typeface="Calibri" panose="020F0502020204030204" pitchFamily="34" charset="0"/>
                <a:ea typeface="Times New Roman" panose="02020603050405020304" pitchFamily="18" charset="0"/>
                <a:cs typeface="Calibri" panose="020F0502020204030204" pitchFamily="34" charset="0"/>
                <a:hlinkClick r:id="rId3"/>
              </a:rPr>
              <a:t>https://www.pdenroller.org/welcome</a:t>
            </a:r>
            <a:endParaRPr kumimoji="0" lang="en-US" altLang="en-US" sz="1800" b="0" i="0" u="none" strike="noStrike" cap="none" normalizeH="0" baseline="0" dirty="0">
              <a:ln>
                <a:noFill/>
              </a:ln>
              <a:solidFill>
                <a:srgbClr val="007BFF"/>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rgbClr val="38393E"/>
                </a:solidFill>
                <a:effectLst/>
                <a:latin typeface="Calibri" panose="020F0502020204030204" pitchFamily="34" charset="0"/>
                <a:ea typeface="Times New Roman" panose="02020603050405020304" pitchFamily="18" charset="0"/>
                <a:cs typeface="Calibri" panose="020F0502020204030204" pitchFamily="34" charset="0"/>
              </a:rPr>
              <a:t>For instructions on how participants request clock hours with a claim code at the conclusion of an event, </a:t>
            </a:r>
            <a:r>
              <a:rPr lang="en-US" altLang="en-US" b="1" dirty="0">
                <a:solidFill>
                  <a:srgbClr val="007BFF"/>
                </a:solidFill>
                <a:latin typeface="Calibri" panose="020F0502020204030204" pitchFamily="34" charset="0"/>
                <a:ea typeface="Times New Roman" panose="02020603050405020304" pitchFamily="18" charset="0"/>
                <a:cs typeface="Calibri" panose="020F0502020204030204" pitchFamily="34" charset="0"/>
              </a:rPr>
              <a:t>click here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050" b="0" i="0" u="none" strike="noStrike" cap="none" normalizeH="0" baseline="0" dirty="0">
              <a:ln>
                <a:noFill/>
              </a:ln>
              <a:solidFill>
                <a:schemeClr val="tx1"/>
              </a:solidFill>
              <a:effectLst/>
            </a:endParaRPr>
          </a:p>
          <a:p>
            <a:pPr algn="ctr" eaLnBrk="0" fontAlgn="base" hangingPunct="0">
              <a:spcBef>
                <a:spcPct val="0"/>
              </a:spcBef>
              <a:spcAft>
                <a:spcPct val="0"/>
              </a:spcAft>
            </a:pPr>
            <a:r>
              <a:rPr kumimoji="0" lang="en-US" altLang="en-US" sz="1800" b="1" i="0" u="none" strike="noStrike" cap="none" normalizeH="0" baseline="0" dirty="0">
                <a:ln>
                  <a:noFill/>
                </a:ln>
                <a:solidFill>
                  <a:srgbClr val="FF0000"/>
                </a:solidFill>
                <a:effectLst/>
                <a:latin typeface="Agency FB" panose="020B0503020202020204" pitchFamily="34" charset="0"/>
                <a:ea typeface="Times New Roman" panose="02020603050405020304" pitchFamily="18" charset="0"/>
                <a:cs typeface="Calibri" panose="020F0502020204030204" pitchFamily="34" charset="0"/>
              </a:rPr>
              <a:t>High School NTO on 8/10/2022: </a:t>
            </a:r>
            <a:r>
              <a:rPr lang="en-US" sz="1800" dirty="0">
                <a:effectLst/>
                <a:latin typeface="Agency FB" panose="020B0503020202020204" pitchFamily="34" charset="0"/>
                <a:ea typeface="Calibri" panose="020F0502020204030204" pitchFamily="34" charset="0"/>
              </a:rPr>
              <a:t>Clock Hour Claim Code: </a:t>
            </a:r>
            <a:r>
              <a:rPr lang="en-US" sz="1800" b="1" dirty="0">
                <a:effectLst/>
                <a:latin typeface="Agency FB" panose="020B0503020202020204" pitchFamily="34" charset="0"/>
                <a:ea typeface="Calibri" panose="020F0502020204030204" pitchFamily="34" charset="0"/>
              </a:rPr>
              <a:t>4CQ-HKG</a:t>
            </a:r>
            <a:r>
              <a:rPr lang="en-US" sz="1800" dirty="0">
                <a:effectLst/>
                <a:latin typeface="Agency FB" panose="020B0503020202020204" pitchFamily="34" charset="0"/>
                <a:ea typeface="Calibri" panose="020F050202020403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0000"/>
              </a:solidFill>
              <a:effectLst/>
              <a:latin typeface="Agency FB" panose="020B0503020202020204" pitchFamily="34" charset="0"/>
              <a:ea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b="1" dirty="0">
                <a:solidFill>
                  <a:srgbClr val="FF0000"/>
                </a:solidFill>
                <a:latin typeface="Agency FB" panose="020B0503020202020204" pitchFamily="34" charset="0"/>
                <a:ea typeface="Calibri" panose="020F0502020204030204" pitchFamily="34" charset="0"/>
                <a:cs typeface="Calibri" panose="020F0502020204030204" pitchFamily="34" charset="0"/>
              </a:rPr>
              <a:t>Elementary School NTO on 8/11/2022: </a:t>
            </a:r>
            <a:r>
              <a:rPr lang="en-US" altLang="en-US" dirty="0">
                <a:latin typeface="Agency FB" panose="020B0503020202020204" pitchFamily="34" charset="0"/>
                <a:ea typeface="Calibri" panose="020F0502020204030204" pitchFamily="34" charset="0"/>
                <a:cs typeface="Calibri" panose="020F0502020204030204" pitchFamily="34" charset="0"/>
              </a:rPr>
              <a:t>Clock Hour Claim Code: </a:t>
            </a:r>
            <a:r>
              <a:rPr lang="en-US" sz="1800" b="1" dirty="0">
                <a:effectLst/>
                <a:latin typeface="Agency FB" panose="020B0503020202020204" pitchFamily="34" charset="0"/>
                <a:ea typeface="Calibri" panose="020F0502020204030204" pitchFamily="34" charset="0"/>
              </a:rPr>
              <a:t>L2A-4ON</a:t>
            </a:r>
            <a:r>
              <a:rPr lang="en-US" sz="1800" dirty="0">
                <a:effectLst/>
                <a:latin typeface="Agency FB" panose="020B0503020202020204" pitchFamily="34" charset="0"/>
                <a:ea typeface="Calibri" panose="020F0502020204030204" pitchFamily="34" charset="0"/>
              </a:rPr>
              <a:t> </a:t>
            </a:r>
            <a:endParaRPr kumimoji="0" lang="en-US" altLang="en-US" sz="1800" b="1" i="0" u="none" strike="noStrike" cap="none" normalizeH="0" baseline="0" dirty="0">
              <a:ln>
                <a:noFill/>
              </a:ln>
              <a:solidFill>
                <a:srgbClr val="FF0000"/>
              </a:solidFill>
              <a:effectLst/>
              <a:latin typeface="Agency FB" panose="020B050302020202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Clock hours earned through </a:t>
            </a:r>
            <a:r>
              <a:rPr kumimoji="0" lang="en-US" altLang="en-US" sz="18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pdEnroller</a:t>
            </a:r>
            <a:r>
              <a:rPr kumimoji="0" lang="en-US" altLang="en-US" sz="18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will be automatically uploaded to E-Certification!</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393E"/>
                </a:solidFill>
                <a:effectLst/>
                <a:latin typeface="Calibri" panose="020F0502020204030204" pitchFamily="34" charset="0"/>
                <a:ea typeface="Times New Roman" panose="02020603050405020304" pitchFamily="18" charset="0"/>
                <a:cs typeface="Calibri" panose="020F0502020204030204" pitchFamily="34" charset="0"/>
              </a:rPr>
              <a:t>For instructions on how to print an official transcript for clock hours earned through </a:t>
            </a:r>
            <a:r>
              <a:rPr kumimoji="0" lang="en-US" altLang="en-US" sz="1800" b="1" i="0" u="none" strike="noStrike" cap="none" normalizeH="0" baseline="0" dirty="0" err="1">
                <a:ln>
                  <a:noFill/>
                </a:ln>
                <a:solidFill>
                  <a:srgbClr val="38393E"/>
                </a:solidFill>
                <a:effectLst/>
                <a:latin typeface="Calibri" panose="020F0502020204030204" pitchFamily="34" charset="0"/>
                <a:ea typeface="Times New Roman" panose="02020603050405020304" pitchFamily="18" charset="0"/>
                <a:cs typeface="Calibri" panose="020F0502020204030204" pitchFamily="34" charset="0"/>
              </a:rPr>
              <a:t>pdEnroller</a:t>
            </a:r>
            <a:r>
              <a:rPr kumimoji="0" lang="en-US" altLang="en-US" sz="1800" b="1" i="0" u="none" strike="noStrike" cap="none" normalizeH="0" baseline="0" dirty="0">
                <a:ln>
                  <a:noFill/>
                </a:ln>
                <a:solidFill>
                  <a:srgbClr val="38393E"/>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1800" b="1" i="0" u="none" strike="noStrike" cap="none" normalizeH="0" baseline="0" dirty="0">
                <a:ln>
                  <a:noFill/>
                </a:ln>
                <a:solidFill>
                  <a:srgbClr val="007BFF"/>
                </a:solidFill>
                <a:effectLst/>
                <a:latin typeface="Calibri" panose="020F0502020204030204" pitchFamily="34" charset="0"/>
                <a:ea typeface="Times New Roman" panose="02020603050405020304" pitchFamily="18" charset="0"/>
                <a:cs typeface="Calibri" panose="020F0502020204030204" pitchFamily="34" charset="0"/>
                <a:hlinkClick r:id="rId4"/>
              </a:rPr>
              <a:t>click here</a:t>
            </a:r>
            <a:r>
              <a:rPr kumimoji="0" lang="en-US" altLang="en-US" sz="1800" b="1" i="0" u="none" strike="noStrike" cap="none" normalizeH="0" baseline="0" dirty="0">
                <a:ln>
                  <a:noFill/>
                </a:ln>
                <a:solidFill>
                  <a:srgbClr val="38393E"/>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38393E"/>
                </a:solidFill>
                <a:effectLst/>
                <a:latin typeface="Calibri" panose="020F0502020204030204" pitchFamily="34" charset="0"/>
                <a:ea typeface="Times New Roman" panose="02020603050405020304" pitchFamily="18" charset="0"/>
                <a:cs typeface="Calibri" panose="020F0502020204030204" pitchFamily="34" charset="0"/>
              </a:rPr>
              <a:t>Should questions arise on your clock hours proposal, please contact Lisa O’Leary at lisa.oleary@seattlearch.org or by calling (206) 382-4843</a:t>
            </a:r>
            <a:endParaRPr lang="en-US" dirty="0"/>
          </a:p>
        </p:txBody>
      </p:sp>
    </p:spTree>
    <p:extLst>
      <p:ext uri="{BB962C8B-B14F-4D97-AF65-F5344CB8AC3E}">
        <p14:creationId xmlns:p14="http://schemas.microsoft.com/office/powerpoint/2010/main" val="171504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Quizzical burrowing owl looking forward">
            <a:extLst>
              <a:ext uri="{FF2B5EF4-FFF2-40B4-BE49-F238E27FC236}">
                <a16:creationId xmlns:a16="http://schemas.microsoft.com/office/drawing/2014/main" id="{E4946A96-1FB1-41CD-83BC-4C5130E2A7B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194" b="1487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5B41B0-D851-4E2F-A554-D69A1F33008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Questions?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6018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3"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4" name="Title 3">
            <a:extLst>
              <a:ext uri="{FF2B5EF4-FFF2-40B4-BE49-F238E27FC236}">
                <a16:creationId xmlns:a16="http://schemas.microsoft.com/office/drawing/2014/main" id="{A948316C-BBC1-48D5-A3F5-5202E145AC24}"/>
              </a:ext>
            </a:extLst>
          </p:cNvPr>
          <p:cNvSpPr>
            <a:spLocks noGrp="1"/>
          </p:cNvSpPr>
          <p:nvPr>
            <p:ph type="title"/>
          </p:nvPr>
        </p:nvSpPr>
        <p:spPr/>
        <p:txBody>
          <a:bodyPr>
            <a:normAutofit/>
          </a:bodyPr>
          <a:lstStyle/>
          <a:p>
            <a:r>
              <a:rPr lang="en-US" sz="3600" dirty="0">
                <a:latin typeface="Amasis MT Pro" panose="02040504050005020304" pitchFamily="18" charset="0"/>
              </a:rPr>
              <a:t>Prayer/Thoughts for Beginning the new school year:</a:t>
            </a:r>
          </a:p>
        </p:txBody>
      </p:sp>
      <p:sp>
        <p:nvSpPr>
          <p:cNvPr id="5" name="Content Placeholder 4">
            <a:extLst>
              <a:ext uri="{FF2B5EF4-FFF2-40B4-BE49-F238E27FC236}">
                <a16:creationId xmlns:a16="http://schemas.microsoft.com/office/drawing/2014/main" id="{EA71C019-3235-4E49-AC01-2653C5317ED9}"/>
              </a:ext>
            </a:extLst>
          </p:cNvPr>
          <p:cNvSpPr>
            <a:spLocks noGrp="1"/>
          </p:cNvSpPr>
          <p:nvPr>
            <p:ph idx="1"/>
          </p:nvPr>
        </p:nvSpPr>
        <p:spPr/>
        <p:txBody>
          <a:bodyPr>
            <a:normAutofit fontScale="62500" lnSpcReduction="20000"/>
          </a:bodyPr>
          <a:lstStyle/>
          <a:p>
            <a:pPr marL="0" indent="0" algn="ctr">
              <a:buNone/>
            </a:pPr>
            <a:r>
              <a:rPr lang="en-US" dirty="0">
                <a:latin typeface="Amasis MT Pro" panose="02040504050005020304" pitchFamily="18" charset="0"/>
              </a:rPr>
              <a:t>Every student needs a champion: </a:t>
            </a:r>
            <a:r>
              <a:rPr lang="en-US" sz="1800" b="0" i="1" u="sng" strike="noStrike" dirty="0">
                <a:solidFill>
                  <a:srgbClr val="1155CC"/>
                </a:solidFill>
                <a:effectLst/>
                <a:latin typeface="Arial" panose="020B0604020202020204" pitchFamily="34" charset="0"/>
                <a:hlinkClick r:id="rId3"/>
              </a:rPr>
              <a:t>every student needs a champion</a:t>
            </a:r>
            <a:endParaRPr lang="en-US" sz="1800" b="0" i="1" u="sng" strike="noStrike" dirty="0">
              <a:solidFill>
                <a:srgbClr val="1155CC"/>
              </a:solidFill>
              <a:effectLst/>
              <a:latin typeface="Arial" panose="020B0604020202020204" pitchFamily="34" charset="0"/>
            </a:endParaRPr>
          </a:p>
          <a:p>
            <a:pPr marL="0" indent="0">
              <a:buNone/>
            </a:pPr>
            <a:endParaRPr lang="en-US" dirty="0"/>
          </a:p>
          <a:p>
            <a:pPr marL="0" indent="0">
              <a:buNone/>
            </a:pPr>
            <a:r>
              <a:rPr lang="en-US" dirty="0">
                <a:latin typeface="Amasis MT Pro" panose="02040504050005020304" pitchFamily="18" charset="0"/>
              </a:rPr>
              <a:t>Dear Lord –</a:t>
            </a:r>
          </a:p>
          <a:p>
            <a:pPr marL="0" indent="0">
              <a:buNone/>
            </a:pPr>
            <a:endParaRPr lang="en-US" dirty="0">
              <a:latin typeface="Amasis MT Pro" panose="02040504050005020304" pitchFamily="18" charset="0"/>
            </a:endParaRPr>
          </a:p>
          <a:p>
            <a:pPr marL="0" indent="0">
              <a:lnSpc>
                <a:spcPct val="120000"/>
              </a:lnSpc>
              <a:buNone/>
            </a:pPr>
            <a:r>
              <a:rPr lang="en-US" dirty="0">
                <a:latin typeface="Amasis MT Pro" panose="02040504050005020304" pitchFamily="18" charset="0"/>
              </a:rPr>
              <a:t>Please remind us that every child needs a champion. As educators, we strive to hold our students to the highest standards but remind us that those standards should always encompass the ideals of your wisdom – every child is made in the likeness of God and is loved. This love cannot be earned – it cannot be taken away. It is always there because each one of us is a child of God. Remind us to lead with love and not with cynicism, lead with kindness and not with fear, and lead with compassion not with frustration. Teachers are the most impactful disciples of your Catholic Church and remind us to always lead with love because every child deserves a champion.</a:t>
            </a:r>
          </a:p>
          <a:p>
            <a:pPr marL="0" indent="0">
              <a:buNone/>
            </a:pPr>
            <a:endParaRPr lang="en-US" dirty="0">
              <a:latin typeface="Amasis MT Pro" panose="02040504050005020304" pitchFamily="18" charset="0"/>
            </a:endParaRPr>
          </a:p>
          <a:p>
            <a:pPr marL="0" indent="0">
              <a:buNone/>
            </a:pPr>
            <a:r>
              <a:rPr lang="en-US" dirty="0">
                <a:latin typeface="Amasis MT Pro" panose="02040504050005020304" pitchFamily="18" charset="0"/>
              </a:rPr>
              <a:t>AMEN</a:t>
            </a:r>
          </a:p>
        </p:txBody>
      </p:sp>
    </p:spTree>
    <p:extLst>
      <p:ext uri="{BB962C8B-B14F-4D97-AF65-F5344CB8AC3E}">
        <p14:creationId xmlns:p14="http://schemas.microsoft.com/office/powerpoint/2010/main" val="15773705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3"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6" name="Title 5">
            <a:extLst>
              <a:ext uri="{FF2B5EF4-FFF2-40B4-BE49-F238E27FC236}">
                <a16:creationId xmlns:a16="http://schemas.microsoft.com/office/drawing/2014/main" id="{EC417394-1153-31E4-302C-4E97BD896EF6}"/>
              </a:ext>
            </a:extLst>
          </p:cNvPr>
          <p:cNvSpPr>
            <a:spLocks noGrp="1"/>
          </p:cNvSpPr>
          <p:nvPr>
            <p:ph type="ctrTitle"/>
          </p:nvPr>
        </p:nvSpPr>
        <p:spPr/>
        <p:txBody>
          <a:bodyPr/>
          <a:lstStyle/>
          <a:p>
            <a:r>
              <a:rPr lang="en-US" dirty="0"/>
              <a:t>Superintendent’s Message</a:t>
            </a:r>
          </a:p>
        </p:txBody>
      </p:sp>
    </p:spTree>
    <p:extLst>
      <p:ext uri="{BB962C8B-B14F-4D97-AF65-F5344CB8AC3E}">
        <p14:creationId xmlns:p14="http://schemas.microsoft.com/office/powerpoint/2010/main" val="24281078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3"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4" name="Title 3">
            <a:extLst>
              <a:ext uri="{FF2B5EF4-FFF2-40B4-BE49-F238E27FC236}">
                <a16:creationId xmlns:a16="http://schemas.microsoft.com/office/drawing/2014/main" id="{A948316C-BBC1-48D5-A3F5-5202E145AC24}"/>
              </a:ext>
            </a:extLst>
          </p:cNvPr>
          <p:cNvSpPr>
            <a:spLocks noGrp="1"/>
          </p:cNvSpPr>
          <p:nvPr>
            <p:ph type="title"/>
          </p:nvPr>
        </p:nvSpPr>
        <p:spPr>
          <a:xfrm>
            <a:off x="838200" y="175203"/>
            <a:ext cx="10515600" cy="1325563"/>
          </a:xfrm>
        </p:spPr>
        <p:txBody>
          <a:bodyPr/>
          <a:lstStyle/>
          <a:p>
            <a:r>
              <a:rPr lang="en-US" dirty="0"/>
              <a:t>Academic Excellence</a:t>
            </a:r>
          </a:p>
        </p:txBody>
      </p:sp>
      <p:graphicFrame>
        <p:nvGraphicFramePr>
          <p:cNvPr id="7" name="Content Placeholder 4">
            <a:extLst>
              <a:ext uri="{FF2B5EF4-FFF2-40B4-BE49-F238E27FC236}">
                <a16:creationId xmlns:a16="http://schemas.microsoft.com/office/drawing/2014/main" id="{8860E497-E1D9-46FE-89F1-55A8FA1C6087}"/>
              </a:ext>
            </a:extLst>
          </p:cNvPr>
          <p:cNvGraphicFramePr>
            <a:graphicFrameLocks noGrp="1"/>
          </p:cNvGraphicFramePr>
          <p:nvPr>
            <p:ph idx="1"/>
            <p:extLst>
              <p:ext uri="{D42A27DB-BD31-4B8C-83A1-F6EECF244321}">
                <p14:modId xmlns:p14="http://schemas.microsoft.com/office/powerpoint/2010/main" val="1532437283"/>
              </p:ext>
            </p:extLst>
          </p:nvPr>
        </p:nvGraphicFramePr>
        <p:xfrm>
          <a:off x="838200" y="150076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picture containing person, person&#10;&#10;Description automatically generated">
            <a:extLst>
              <a:ext uri="{FF2B5EF4-FFF2-40B4-BE49-F238E27FC236}">
                <a16:creationId xmlns:a16="http://schemas.microsoft.com/office/drawing/2014/main" id="{0935BAC1-54C7-4B8A-9220-985C8AA0F7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99405" y="742232"/>
            <a:ext cx="3274540" cy="1841928"/>
          </a:xfrm>
          <a:prstGeom prst="rect">
            <a:avLst/>
          </a:prstGeom>
        </p:spPr>
      </p:pic>
    </p:spTree>
    <p:extLst>
      <p:ext uri="{BB962C8B-B14F-4D97-AF65-F5344CB8AC3E}">
        <p14:creationId xmlns:p14="http://schemas.microsoft.com/office/powerpoint/2010/main" val="14155210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3"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pic>
        <p:nvPicPr>
          <p:cNvPr id="13" name="Picture 12" descr="Graphical user interface, application, PowerPoint&#10;&#10;Description automatically generated">
            <a:extLst>
              <a:ext uri="{FF2B5EF4-FFF2-40B4-BE49-F238E27FC236}">
                <a16:creationId xmlns:a16="http://schemas.microsoft.com/office/drawing/2014/main" id="{827E542E-8C99-4468-97BB-72CDEE548ECF}"/>
              </a:ext>
            </a:extLst>
          </p:cNvPr>
          <p:cNvPicPr>
            <a:picLocks noChangeAspect="1"/>
          </p:cNvPicPr>
          <p:nvPr/>
        </p:nvPicPr>
        <p:blipFill rotWithShape="1">
          <a:blip r:embed="rId3">
            <a:extLst>
              <a:ext uri="{28A0092B-C50C-407E-A947-70E740481C1C}">
                <a14:useLocalDpi xmlns:a14="http://schemas.microsoft.com/office/drawing/2010/main" val="0"/>
              </a:ext>
            </a:extLst>
          </a:blip>
          <a:srcRect l="34586" t="38824" r="39679" b="26960"/>
          <a:stretch/>
        </p:blipFill>
        <p:spPr>
          <a:xfrm>
            <a:off x="1330412" y="2035690"/>
            <a:ext cx="4349577" cy="3253002"/>
          </a:xfrm>
          <a:prstGeom prst="rect">
            <a:avLst/>
          </a:prstGeom>
          <a:ln w="228600" cap="sq" cmpd="thickThin">
            <a:solidFill>
              <a:srgbClr val="000000"/>
            </a:solidFill>
            <a:prstDash val="solid"/>
            <a:miter lim="800000"/>
          </a:ln>
          <a:effectLst>
            <a:innerShdw blurRad="76200">
              <a:srgbClr val="000000"/>
            </a:innerShdw>
          </a:effectLst>
        </p:spPr>
      </p:pic>
      <p:sp>
        <p:nvSpPr>
          <p:cNvPr id="21" name="Title 20">
            <a:extLst>
              <a:ext uri="{FF2B5EF4-FFF2-40B4-BE49-F238E27FC236}">
                <a16:creationId xmlns:a16="http://schemas.microsoft.com/office/drawing/2014/main" id="{20AE4D20-8C68-47DB-B548-39B10F2A79EB}"/>
              </a:ext>
            </a:extLst>
          </p:cNvPr>
          <p:cNvSpPr>
            <a:spLocks noGrp="1"/>
          </p:cNvSpPr>
          <p:nvPr>
            <p:ph type="title"/>
          </p:nvPr>
        </p:nvSpPr>
        <p:spPr/>
        <p:txBody>
          <a:bodyPr/>
          <a:lstStyle/>
          <a:p>
            <a:r>
              <a:rPr lang="en-US" dirty="0">
                <a:latin typeface="Amasis MT Pro" panose="02040504050005020304" pitchFamily="18" charset="0"/>
              </a:rPr>
              <a:t>Facts about our Archdiocese</a:t>
            </a:r>
          </a:p>
        </p:txBody>
      </p:sp>
      <p:sp>
        <p:nvSpPr>
          <p:cNvPr id="23" name="Content Placeholder 22">
            <a:extLst>
              <a:ext uri="{FF2B5EF4-FFF2-40B4-BE49-F238E27FC236}">
                <a16:creationId xmlns:a16="http://schemas.microsoft.com/office/drawing/2014/main" id="{2B496344-B998-48AC-A118-E47628BBA579}"/>
              </a:ext>
            </a:extLst>
          </p:cNvPr>
          <p:cNvSpPr>
            <a:spLocks noGrp="1"/>
          </p:cNvSpPr>
          <p:nvPr>
            <p:ph sz="half" idx="2"/>
          </p:nvPr>
        </p:nvSpPr>
        <p:spPr/>
        <p:txBody>
          <a:bodyPr/>
          <a:lstStyle/>
          <a:p>
            <a:r>
              <a:rPr lang="en-US" dirty="0">
                <a:latin typeface="Amasis MT Pro" panose="02040504050005020304" pitchFamily="18" charset="0"/>
              </a:rPr>
              <a:t>11 High Schools</a:t>
            </a:r>
          </a:p>
          <a:p>
            <a:r>
              <a:rPr lang="en-US" dirty="0">
                <a:latin typeface="Amasis MT Pro" panose="02040504050005020304" pitchFamily="18" charset="0"/>
              </a:rPr>
              <a:t>60 Elementary Schools </a:t>
            </a:r>
          </a:p>
          <a:p>
            <a:r>
              <a:rPr lang="en-US" dirty="0">
                <a:latin typeface="Amasis MT Pro" panose="02040504050005020304" pitchFamily="18" charset="0"/>
              </a:rPr>
              <a:t>1 Early Learning Center</a:t>
            </a:r>
          </a:p>
          <a:p>
            <a:endParaRPr lang="en-US" dirty="0">
              <a:latin typeface="Amasis MT Pro" panose="02040504050005020304" pitchFamily="18" charset="0"/>
            </a:endParaRPr>
          </a:p>
          <a:p>
            <a:r>
              <a:rPr lang="en-US" dirty="0">
                <a:latin typeface="Amasis MT Pro" panose="02040504050005020304" pitchFamily="18" charset="0"/>
              </a:rPr>
              <a:t>Geographically spans north to the border of Canada, east to the mountains, south to the border of Oregon and west to the coastline of WA state.</a:t>
            </a:r>
          </a:p>
        </p:txBody>
      </p:sp>
    </p:spTree>
    <p:extLst>
      <p:ext uri="{BB962C8B-B14F-4D97-AF65-F5344CB8AC3E}">
        <p14:creationId xmlns:p14="http://schemas.microsoft.com/office/powerpoint/2010/main" val="8705646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3"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6" name="Title 5">
            <a:extLst>
              <a:ext uri="{FF2B5EF4-FFF2-40B4-BE49-F238E27FC236}">
                <a16:creationId xmlns:a16="http://schemas.microsoft.com/office/drawing/2014/main" id="{ED446C4C-BE47-4FD0-AC98-A3D248776A33}"/>
              </a:ext>
            </a:extLst>
          </p:cNvPr>
          <p:cNvSpPr>
            <a:spLocks noGrp="1"/>
          </p:cNvSpPr>
          <p:nvPr>
            <p:ph type="title"/>
          </p:nvPr>
        </p:nvSpPr>
        <p:spPr/>
        <p:txBody>
          <a:bodyPr/>
          <a:lstStyle/>
          <a:p>
            <a:r>
              <a:rPr lang="en-US" dirty="0">
                <a:latin typeface="Amasis MT Pro" panose="02040504050005020304" pitchFamily="18" charset="0"/>
              </a:rPr>
              <a:t>High Schools </a:t>
            </a:r>
          </a:p>
        </p:txBody>
      </p:sp>
      <p:sp>
        <p:nvSpPr>
          <p:cNvPr id="7" name="Content Placeholder 6">
            <a:extLst>
              <a:ext uri="{FF2B5EF4-FFF2-40B4-BE49-F238E27FC236}">
                <a16:creationId xmlns:a16="http://schemas.microsoft.com/office/drawing/2014/main" id="{F84E56C6-9E78-4857-A17D-5BCCC31D310A}"/>
              </a:ext>
            </a:extLst>
          </p:cNvPr>
          <p:cNvSpPr>
            <a:spLocks noGrp="1"/>
          </p:cNvSpPr>
          <p:nvPr>
            <p:ph sz="half" idx="1"/>
          </p:nvPr>
        </p:nvSpPr>
        <p:spPr>
          <a:xfrm>
            <a:off x="838200" y="1825625"/>
            <a:ext cx="5334000" cy="4351338"/>
          </a:xfrm>
        </p:spPr>
        <p:txBody>
          <a:bodyPr/>
          <a:lstStyle/>
          <a:p>
            <a:r>
              <a:rPr lang="en-US" dirty="0">
                <a:latin typeface="Amasis MT Pro" panose="02040504050005020304" pitchFamily="18" charset="0"/>
              </a:rPr>
              <a:t>Archbishop Murphy (Everett) </a:t>
            </a:r>
          </a:p>
          <a:p>
            <a:r>
              <a:rPr lang="en-US" dirty="0">
                <a:latin typeface="Amasis MT Pro" panose="02040504050005020304" pitchFamily="18" charset="0"/>
              </a:rPr>
              <a:t>Bishop Blanchet High School (North Seattle)</a:t>
            </a:r>
          </a:p>
          <a:p>
            <a:r>
              <a:rPr lang="en-US" dirty="0">
                <a:latin typeface="Amasis MT Pro" panose="02040504050005020304" pitchFamily="18" charset="0"/>
              </a:rPr>
              <a:t>O’Dea High School (Seattle)</a:t>
            </a:r>
          </a:p>
          <a:p>
            <a:r>
              <a:rPr lang="en-US" dirty="0">
                <a:latin typeface="Amasis MT Pro" panose="02040504050005020304" pitchFamily="18" charset="0"/>
              </a:rPr>
              <a:t>Seattle Preparatory (Seattle)</a:t>
            </a:r>
          </a:p>
          <a:p>
            <a:r>
              <a:rPr lang="en-US" dirty="0">
                <a:latin typeface="Amasis MT Pro" panose="02040504050005020304" pitchFamily="18" charset="0"/>
              </a:rPr>
              <a:t>Holy Names (Seattle)</a:t>
            </a:r>
          </a:p>
          <a:p>
            <a:r>
              <a:rPr lang="en-US" dirty="0">
                <a:latin typeface="Amasis MT Pro" panose="02040504050005020304" pitchFamily="18" charset="0"/>
              </a:rPr>
              <a:t>Eastside Catholic 6-12 (Sammamish)</a:t>
            </a:r>
          </a:p>
        </p:txBody>
      </p:sp>
      <p:sp>
        <p:nvSpPr>
          <p:cNvPr id="8" name="Content Placeholder 7">
            <a:extLst>
              <a:ext uri="{FF2B5EF4-FFF2-40B4-BE49-F238E27FC236}">
                <a16:creationId xmlns:a16="http://schemas.microsoft.com/office/drawing/2014/main" id="{EEC73050-AF5F-435A-A3EE-86386187740B}"/>
              </a:ext>
            </a:extLst>
          </p:cNvPr>
          <p:cNvSpPr>
            <a:spLocks noGrp="1"/>
          </p:cNvSpPr>
          <p:nvPr>
            <p:ph sz="half" idx="2"/>
          </p:nvPr>
        </p:nvSpPr>
        <p:spPr>
          <a:xfrm>
            <a:off x="6172200" y="1825625"/>
            <a:ext cx="6019800" cy="4351338"/>
          </a:xfrm>
        </p:spPr>
        <p:txBody>
          <a:bodyPr/>
          <a:lstStyle/>
          <a:p>
            <a:r>
              <a:rPr lang="en-US" dirty="0">
                <a:latin typeface="Amasis MT Pro" panose="02040504050005020304" pitchFamily="18" charset="0"/>
              </a:rPr>
              <a:t>Forest Ridge 5-12 (Bellevue)</a:t>
            </a:r>
          </a:p>
          <a:p>
            <a:r>
              <a:rPr lang="en-US" dirty="0">
                <a:latin typeface="Amasis MT Pro" panose="02040504050005020304" pitchFamily="18" charset="0"/>
              </a:rPr>
              <a:t>Kennedy Catholic HS (Burien)</a:t>
            </a:r>
          </a:p>
          <a:p>
            <a:r>
              <a:rPr lang="en-US" dirty="0">
                <a:latin typeface="Amasis MT Pro" panose="02040504050005020304" pitchFamily="18" charset="0"/>
              </a:rPr>
              <a:t>Bellarmine High School (Tacoma)</a:t>
            </a:r>
          </a:p>
          <a:p>
            <a:r>
              <a:rPr lang="en-US" dirty="0">
                <a:latin typeface="Amasis MT Pro" panose="02040504050005020304" pitchFamily="18" charset="0"/>
              </a:rPr>
              <a:t>John Paul II High School (Lacey)</a:t>
            </a:r>
          </a:p>
          <a:p>
            <a:r>
              <a:rPr lang="en-US" dirty="0">
                <a:latin typeface="Amasis MT Pro" panose="02040504050005020304" pitchFamily="18" charset="0"/>
              </a:rPr>
              <a:t>Seton Catholic High School (Vancouver)</a:t>
            </a:r>
          </a:p>
        </p:txBody>
      </p:sp>
    </p:spTree>
    <p:extLst>
      <p:ext uri="{BB962C8B-B14F-4D97-AF65-F5344CB8AC3E}">
        <p14:creationId xmlns:p14="http://schemas.microsoft.com/office/powerpoint/2010/main" val="22350488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10368</TotalTime>
  <Words>3982</Words>
  <Application>Microsoft Office PowerPoint</Application>
  <PresentationFormat>Widescreen</PresentationFormat>
  <Paragraphs>288</Paragraphs>
  <Slides>41</Slides>
  <Notes>9</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41</vt:i4>
      </vt:variant>
    </vt:vector>
  </HeadingPairs>
  <TitlesOfParts>
    <vt:vector size="59" baseType="lpstr">
      <vt:lpstr>Agency FB</vt:lpstr>
      <vt:lpstr>Amasis MT Pro</vt:lpstr>
      <vt:lpstr>Amasis MT Pro Black</vt:lpstr>
      <vt:lpstr>Arial</vt:lpstr>
      <vt:lpstr>Avenir Next LT Pro</vt:lpstr>
      <vt:lpstr>Avenir Next LT Pro Light</vt:lpstr>
      <vt:lpstr>Cabin Condensed Medium</vt:lpstr>
      <vt:lpstr>Calibri</vt:lpstr>
      <vt:lpstr>Calibri Light</vt:lpstr>
      <vt:lpstr>Cambria</vt:lpstr>
      <vt:lpstr>Garamond</vt:lpstr>
      <vt:lpstr>Gotham Bold</vt:lpstr>
      <vt:lpstr>Gotham Book</vt:lpstr>
      <vt:lpstr>Montserrat</vt:lpstr>
      <vt:lpstr>Symbol</vt:lpstr>
      <vt:lpstr>Wingdings</vt:lpstr>
      <vt:lpstr>Office Theme</vt:lpstr>
      <vt:lpstr>SavonVTI</vt:lpstr>
      <vt:lpstr>PowerPoint Presentation</vt:lpstr>
      <vt:lpstr>ZOOM meeting norms</vt:lpstr>
      <vt:lpstr>Objectives for today</vt:lpstr>
      <vt:lpstr>AGENDA</vt:lpstr>
      <vt:lpstr>Prayer/Thoughts for Beginning the new school year:</vt:lpstr>
      <vt:lpstr>Superintendent’s Message</vt:lpstr>
      <vt:lpstr>Academic Excellence</vt:lpstr>
      <vt:lpstr>Facts about our Archdiocese</vt:lpstr>
      <vt:lpstr>High Schools </vt:lpstr>
      <vt:lpstr>60 Elementary Schools</vt:lpstr>
      <vt:lpstr>NSBECS – what are they?</vt:lpstr>
      <vt:lpstr>The Four Domains</vt:lpstr>
      <vt:lpstr>The Four Domains Align with OCS</vt:lpstr>
      <vt:lpstr>Leadership at the Office for Catholic Schools cont. </vt:lpstr>
      <vt:lpstr>PowerPoint Presentation</vt:lpstr>
      <vt:lpstr>Breakout Room Part I:</vt:lpstr>
      <vt:lpstr>Best Practices for Teaching at Your Catholic School</vt:lpstr>
      <vt:lpstr>Best Practices in Catholic Schools</vt:lpstr>
      <vt:lpstr>Best Practices in Catholic Schools</vt:lpstr>
      <vt:lpstr>Best Practices in Catholic Schools</vt:lpstr>
      <vt:lpstr>PowerPoint Presentation</vt:lpstr>
      <vt:lpstr>Breakout Room Part II:</vt:lpstr>
      <vt:lpstr>Think &amp; Ink:  What Makes a Good Teacher Great??</vt:lpstr>
      <vt:lpstr>Find your marigold teacher</vt:lpstr>
      <vt:lpstr>Advice for new teachers … from teaching veterans who have been in our Archdiocese </vt:lpstr>
      <vt:lpstr>BREAK</vt:lpstr>
      <vt:lpstr>Safe Environment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Need anything? </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Wise</dc:creator>
  <cp:lastModifiedBy>King Justyna</cp:lastModifiedBy>
  <cp:revision>172</cp:revision>
  <cp:lastPrinted>2022-08-11T15:42:32Z</cp:lastPrinted>
  <dcterms:created xsi:type="dcterms:W3CDTF">2019-07-30T17:16:43Z</dcterms:created>
  <dcterms:modified xsi:type="dcterms:W3CDTF">2022-08-15T19:53:57Z</dcterms:modified>
</cp:coreProperties>
</file>