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2"/>
    <p:sldMasterId id="2147483677" r:id="rId3"/>
    <p:sldMasterId id="2147483693" r:id="rId4"/>
    <p:sldMasterId id="2147483706" r:id="rId5"/>
  </p:sldMasterIdLst>
  <p:notesMasterIdLst>
    <p:notesMasterId r:id="rId72"/>
  </p:notesMasterIdLst>
  <p:sldIdLst>
    <p:sldId id="257" r:id="rId6"/>
    <p:sldId id="258" r:id="rId7"/>
    <p:sldId id="260" r:id="rId8"/>
    <p:sldId id="296" r:id="rId9"/>
    <p:sldId id="261" r:id="rId10"/>
    <p:sldId id="297" r:id="rId11"/>
    <p:sldId id="262" r:id="rId12"/>
    <p:sldId id="263" r:id="rId13"/>
    <p:sldId id="286" r:id="rId14"/>
    <p:sldId id="287" r:id="rId15"/>
    <p:sldId id="277" r:id="rId16"/>
    <p:sldId id="264" r:id="rId17"/>
    <p:sldId id="265" r:id="rId18"/>
    <p:sldId id="456" r:id="rId19"/>
    <p:sldId id="278" r:id="rId20"/>
    <p:sldId id="282" r:id="rId21"/>
    <p:sldId id="279" r:id="rId22"/>
    <p:sldId id="266" r:id="rId23"/>
    <p:sldId id="288" r:id="rId24"/>
    <p:sldId id="289" r:id="rId25"/>
    <p:sldId id="290" r:id="rId26"/>
    <p:sldId id="292" r:id="rId27"/>
    <p:sldId id="293" r:id="rId28"/>
    <p:sldId id="294" r:id="rId29"/>
    <p:sldId id="295" r:id="rId30"/>
    <p:sldId id="325" r:id="rId31"/>
    <p:sldId id="330" r:id="rId32"/>
    <p:sldId id="331" r:id="rId33"/>
    <p:sldId id="332" r:id="rId34"/>
    <p:sldId id="333" r:id="rId35"/>
    <p:sldId id="334" r:id="rId36"/>
    <p:sldId id="335" r:id="rId37"/>
    <p:sldId id="322" r:id="rId38"/>
    <p:sldId id="324" r:id="rId39"/>
    <p:sldId id="326" r:id="rId40"/>
    <p:sldId id="432" r:id="rId41"/>
    <p:sldId id="433" r:id="rId42"/>
    <p:sldId id="434" r:id="rId43"/>
    <p:sldId id="344" r:id="rId44"/>
    <p:sldId id="345" r:id="rId45"/>
    <p:sldId id="346" r:id="rId46"/>
    <p:sldId id="347" r:id="rId47"/>
    <p:sldId id="438" r:id="rId48"/>
    <p:sldId id="431" r:id="rId49"/>
    <p:sldId id="308" r:id="rId50"/>
    <p:sldId id="454" r:id="rId51"/>
    <p:sldId id="436" r:id="rId52"/>
    <p:sldId id="455" r:id="rId53"/>
    <p:sldId id="440" r:id="rId54"/>
    <p:sldId id="442" r:id="rId55"/>
    <p:sldId id="449" r:id="rId56"/>
    <p:sldId id="439" r:id="rId57"/>
    <p:sldId id="444" r:id="rId58"/>
    <p:sldId id="443" r:id="rId59"/>
    <p:sldId id="441" r:id="rId60"/>
    <p:sldId id="445" r:id="rId61"/>
    <p:sldId id="446" r:id="rId62"/>
    <p:sldId id="447" r:id="rId63"/>
    <p:sldId id="448" r:id="rId64"/>
    <p:sldId id="451" r:id="rId65"/>
    <p:sldId id="450" r:id="rId66"/>
    <p:sldId id="452" r:id="rId67"/>
    <p:sldId id="453" r:id="rId68"/>
    <p:sldId id="271" r:id="rId69"/>
    <p:sldId id="272" r:id="rId70"/>
    <p:sldId id="273" r:id="rId71"/>
  </p:sldIdLst>
  <p:sldSz cx="12192000" cy="6858000"/>
  <p:notesSz cx="6858000" cy="9144000"/>
  <p:embeddedFontLst>
    <p:embeddedFont>
      <p:font typeface="Arial Nova Light" panose="020B0304020202020204" pitchFamily="34" charset="0"/>
      <p:regular r:id="rId73"/>
      <p:italic r:id="rId74"/>
    </p:embeddedFont>
    <p:embeddedFont>
      <p:font typeface="Bembo" panose="02020502050201020203" pitchFamily="18" charset="0"/>
      <p:regular r:id="rId75"/>
      <p:boldItalic r:id="rId76"/>
    </p:embeddedFont>
    <p:embeddedFont>
      <p:font typeface="Felix Titling" panose="04060505060202020A04" pitchFamily="82" charset="0"/>
      <p:regular r:id="rId77"/>
    </p:embeddedFont>
    <p:embeddedFont>
      <p:font typeface="Josefin Slab" pitchFamily="2" charset="0"/>
      <p:regular r:id="rId78"/>
      <p:bold r:id="rId79"/>
      <p:italic r:id="rId80"/>
      <p:boldItalic r:id="rId81"/>
    </p:embeddedFont>
    <p:embeddedFont>
      <p:font typeface="Mate SC" panose="020B0604020202020204" charset="0"/>
      <p:regular r:id="rId82"/>
    </p:embeddedFont>
    <p:embeddedFont>
      <p:font typeface="Merriweather Sans" pitchFamily="2" charset="0"/>
      <p:regular r:id="rId83"/>
      <p:bold r:id="rId84"/>
      <p:italic r:id="rId85"/>
      <p:boldItalic r:id="rId86"/>
    </p:embeddedFont>
    <p:embeddedFont>
      <p:font typeface="Roboto Slab" pitchFamily="2" charset="0"/>
      <p:regular r:id="rId87"/>
      <p:bold r:id="rId88"/>
    </p:embeddedFont>
    <p:embeddedFont>
      <p:font typeface="Times" panose="02020603050405020304" pitchFamily="18"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3" roundtripDataSignature="AMtx7mgdY0GOsaoF0f4D9x5N//ETrjWbe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EEA"/>
    <a:srgbClr val="BEB6E0"/>
    <a:srgbClr val="60C0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74" autoAdjust="0"/>
    <p:restoredTop sz="71053" autoAdjust="0"/>
  </p:normalViewPr>
  <p:slideViewPr>
    <p:cSldViewPr snapToGrid="0">
      <p:cViewPr>
        <p:scale>
          <a:sx n="63" d="100"/>
          <a:sy n="63" d="100"/>
        </p:scale>
        <p:origin x="90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2.fntdata"/><Relationship Id="rId89" Type="http://schemas.openxmlformats.org/officeDocument/2006/relationships/font" Target="fonts/font17.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Master" Target="slideMasters/slideMaster5.xml"/><Relationship Id="rId90" Type="http://schemas.openxmlformats.org/officeDocument/2006/relationships/font" Target="fonts/font18.fntdata"/><Relationship Id="rId95"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font" Target="fonts/font8.fntdata"/><Relationship Id="rId85"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font" Target="fonts/font19.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4.fntdata"/><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20.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15.fntdata"/><Relationship Id="rId61" Type="http://schemas.openxmlformats.org/officeDocument/2006/relationships/slide" Target="slides/slide56.xml"/><Relationship Id="rId82" Type="http://schemas.openxmlformats.org/officeDocument/2006/relationships/font" Target="fonts/font10.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5.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93" Type="http://customschemas.google.com/relationships/presentationmetadata" Target="meta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E58900-2A59-4832-B002-6C60BED38C98}"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E583974C-1280-422B-AAFA-50741B148EFB}">
      <dgm:prSet/>
      <dgm:spPr/>
      <dgm:t>
        <a:bodyPr/>
        <a:lstStyle/>
        <a:p>
          <a:endParaRPr lang="en-US" dirty="0"/>
        </a:p>
      </dgm:t>
    </dgm:pt>
    <dgm:pt modelId="{1714FC05-5EE7-4F73-A630-55F927A21C2B}" type="parTrans" cxnId="{D2BC08DF-9798-49CC-BC63-223738D83D57}">
      <dgm:prSet/>
      <dgm:spPr/>
      <dgm:t>
        <a:bodyPr/>
        <a:lstStyle/>
        <a:p>
          <a:endParaRPr lang="en-US"/>
        </a:p>
      </dgm:t>
    </dgm:pt>
    <dgm:pt modelId="{D14F2EEC-62D2-4A46-99EC-A82758031CD3}" type="sibTrans" cxnId="{D2BC08DF-9798-49CC-BC63-223738D83D57}">
      <dgm:prSet/>
      <dgm:spPr/>
      <dgm:t>
        <a:bodyPr/>
        <a:lstStyle/>
        <a:p>
          <a:endParaRPr lang="en-US"/>
        </a:p>
      </dgm:t>
    </dgm:pt>
    <dgm:pt modelId="{FFA9BAFD-9A12-4057-9EA1-9C8E6BFF63E7}" type="pres">
      <dgm:prSet presAssocID="{3EE58900-2A59-4832-B002-6C60BED38C98}" presName="compositeShape" presStyleCnt="0">
        <dgm:presLayoutVars>
          <dgm:chMax val="7"/>
          <dgm:dir/>
          <dgm:resizeHandles val="exact"/>
        </dgm:presLayoutVars>
      </dgm:prSet>
      <dgm:spPr/>
    </dgm:pt>
    <dgm:pt modelId="{DCD0BB39-394C-4E8A-9313-BF025A5BE269}" type="pres">
      <dgm:prSet presAssocID="{E583974C-1280-422B-AAFA-50741B148EFB}" presName="circ1TxSh" presStyleLbl="vennNode1" presStyleIdx="0" presStyleCnt="1" custScaleX="108449" custLinFactNeighborX="-2910" custLinFactNeighborY="12349"/>
      <dgm:spPr/>
    </dgm:pt>
  </dgm:ptLst>
  <dgm:cxnLst>
    <dgm:cxn modelId="{65194B8A-1F5A-41DC-B37A-7883649CDE03}" type="presOf" srcId="{E583974C-1280-422B-AAFA-50741B148EFB}" destId="{DCD0BB39-394C-4E8A-9313-BF025A5BE269}" srcOrd="0" destOrd="0" presId="urn:microsoft.com/office/officeart/2005/8/layout/venn1"/>
    <dgm:cxn modelId="{B70CFAA1-9870-4233-8C34-93F559E0D839}" type="presOf" srcId="{3EE58900-2A59-4832-B002-6C60BED38C98}" destId="{FFA9BAFD-9A12-4057-9EA1-9C8E6BFF63E7}" srcOrd="0" destOrd="0" presId="urn:microsoft.com/office/officeart/2005/8/layout/venn1"/>
    <dgm:cxn modelId="{D2BC08DF-9798-49CC-BC63-223738D83D57}" srcId="{3EE58900-2A59-4832-B002-6C60BED38C98}" destId="{E583974C-1280-422B-AAFA-50741B148EFB}" srcOrd="0" destOrd="0" parTransId="{1714FC05-5EE7-4F73-A630-55F927A21C2B}" sibTransId="{D14F2EEC-62D2-4A46-99EC-A82758031CD3}"/>
    <dgm:cxn modelId="{51C175AC-0EC4-413A-9029-F5B8B416DE09}" type="presParOf" srcId="{FFA9BAFD-9A12-4057-9EA1-9C8E6BFF63E7}" destId="{DCD0BB39-394C-4E8A-9313-BF025A5BE269}"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2096B2-E867-418D-B137-FAB5EDB3141C}"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B69064D0-02FF-4898-A068-CD34B52A3E89}">
      <dgm:prSet/>
      <dgm:spPr/>
      <dgm:t>
        <a:bodyPr/>
        <a:lstStyle/>
        <a:p>
          <a:r>
            <a:rPr lang="en-US"/>
            <a:t>The most common type of dyslexia</a:t>
          </a:r>
        </a:p>
      </dgm:t>
    </dgm:pt>
    <dgm:pt modelId="{E26DC10A-069B-4B0B-8812-BAECE113062B}" type="parTrans" cxnId="{EEFE4BFA-2D4F-4B73-AFC5-FCA3772F2992}">
      <dgm:prSet/>
      <dgm:spPr/>
      <dgm:t>
        <a:bodyPr/>
        <a:lstStyle/>
        <a:p>
          <a:endParaRPr lang="en-US"/>
        </a:p>
      </dgm:t>
    </dgm:pt>
    <dgm:pt modelId="{1F5AE62F-B3CC-4DD1-BAE2-B80BD64C79E5}" type="sibTrans" cxnId="{EEFE4BFA-2D4F-4B73-AFC5-FCA3772F2992}">
      <dgm:prSet/>
      <dgm:spPr/>
      <dgm:t>
        <a:bodyPr/>
        <a:lstStyle/>
        <a:p>
          <a:endParaRPr lang="en-US"/>
        </a:p>
      </dgm:t>
    </dgm:pt>
    <dgm:pt modelId="{41A2FB8D-212B-4CA1-9FD7-A73E915A576A}">
      <dgm:prSet/>
      <dgm:spPr/>
      <dgm:t>
        <a:bodyPr/>
        <a:lstStyle/>
        <a:p>
          <a:r>
            <a:rPr lang="en-US" dirty="0"/>
            <a:t>Difficulty learning and processing sounds</a:t>
          </a:r>
        </a:p>
      </dgm:t>
    </dgm:pt>
    <dgm:pt modelId="{6473DD06-FB63-4A55-99D8-2BF2B8507835}" type="parTrans" cxnId="{5301FE98-D61E-4B4D-BC48-5D5F1437E74C}">
      <dgm:prSet/>
      <dgm:spPr/>
      <dgm:t>
        <a:bodyPr/>
        <a:lstStyle/>
        <a:p>
          <a:endParaRPr lang="en-US"/>
        </a:p>
      </dgm:t>
    </dgm:pt>
    <dgm:pt modelId="{92E3C894-0180-4112-801E-3C104F1DFC54}" type="sibTrans" cxnId="{5301FE98-D61E-4B4D-BC48-5D5F1437E74C}">
      <dgm:prSet/>
      <dgm:spPr/>
      <dgm:t>
        <a:bodyPr/>
        <a:lstStyle/>
        <a:p>
          <a:endParaRPr lang="en-US"/>
        </a:p>
      </dgm:t>
    </dgm:pt>
    <dgm:pt modelId="{43CC8F58-1311-4A57-9775-7B2414465F76}">
      <dgm:prSet/>
      <dgm:spPr/>
      <dgm:t>
        <a:bodyPr/>
        <a:lstStyle/>
        <a:p>
          <a:r>
            <a:rPr lang="en-US"/>
            <a:t>Difficulty sounding out unfamiliar words</a:t>
          </a:r>
        </a:p>
      </dgm:t>
    </dgm:pt>
    <dgm:pt modelId="{5FB67C5B-A2B6-4380-979A-C9CCFF0D5D64}" type="parTrans" cxnId="{61458509-D96F-4635-994B-D6F77A0359A1}">
      <dgm:prSet/>
      <dgm:spPr/>
      <dgm:t>
        <a:bodyPr/>
        <a:lstStyle/>
        <a:p>
          <a:endParaRPr lang="en-US"/>
        </a:p>
      </dgm:t>
    </dgm:pt>
    <dgm:pt modelId="{39E7AEA0-FBFB-49B0-B551-C4CF67B668EE}" type="sibTrans" cxnId="{61458509-D96F-4635-994B-D6F77A0359A1}">
      <dgm:prSet/>
      <dgm:spPr/>
      <dgm:t>
        <a:bodyPr/>
        <a:lstStyle/>
        <a:p>
          <a:endParaRPr lang="en-US"/>
        </a:p>
      </dgm:t>
    </dgm:pt>
    <dgm:pt modelId="{A630DE41-1A44-4222-AB51-ADB95051D613}">
      <dgm:prSet/>
      <dgm:spPr/>
      <dgm:t>
        <a:bodyPr/>
        <a:lstStyle/>
        <a:p>
          <a:r>
            <a:rPr lang="en-US" dirty="0"/>
            <a:t>Difficulty blending, segmenting, isolating, identifying sounds</a:t>
          </a:r>
        </a:p>
      </dgm:t>
    </dgm:pt>
    <dgm:pt modelId="{3B843886-AE9E-46F9-97EA-5A1917F27A79}" type="parTrans" cxnId="{DA0991CA-3046-492F-99CA-0393B83A642B}">
      <dgm:prSet/>
      <dgm:spPr/>
      <dgm:t>
        <a:bodyPr/>
        <a:lstStyle/>
        <a:p>
          <a:endParaRPr lang="en-US"/>
        </a:p>
      </dgm:t>
    </dgm:pt>
    <dgm:pt modelId="{FCE924DE-48A2-42FC-82A5-C1E034961965}" type="sibTrans" cxnId="{DA0991CA-3046-492F-99CA-0393B83A642B}">
      <dgm:prSet/>
      <dgm:spPr/>
      <dgm:t>
        <a:bodyPr/>
        <a:lstStyle/>
        <a:p>
          <a:endParaRPr lang="en-US"/>
        </a:p>
      </dgm:t>
    </dgm:pt>
    <dgm:pt modelId="{5D7A3EDD-CEC1-41F0-B4B1-5F1AED23F76B}">
      <dgm:prSet/>
      <dgm:spPr/>
      <dgm:t>
        <a:bodyPr/>
        <a:lstStyle/>
        <a:p>
          <a:r>
            <a:rPr lang="en-US" dirty="0"/>
            <a:t>Difficulty spelling</a:t>
          </a:r>
        </a:p>
      </dgm:t>
    </dgm:pt>
    <dgm:pt modelId="{31C4846A-FA9F-4D41-A7BE-EA05C1B505FA}" type="parTrans" cxnId="{9FC22EBB-B925-4057-B98A-9B77336427F1}">
      <dgm:prSet/>
      <dgm:spPr/>
      <dgm:t>
        <a:bodyPr/>
        <a:lstStyle/>
        <a:p>
          <a:endParaRPr lang="en-US"/>
        </a:p>
      </dgm:t>
    </dgm:pt>
    <dgm:pt modelId="{CE12ECCD-F6C5-421F-A050-FE2274A106AD}" type="sibTrans" cxnId="{9FC22EBB-B925-4057-B98A-9B77336427F1}">
      <dgm:prSet/>
      <dgm:spPr/>
      <dgm:t>
        <a:bodyPr/>
        <a:lstStyle/>
        <a:p>
          <a:endParaRPr lang="en-US"/>
        </a:p>
      </dgm:t>
    </dgm:pt>
    <dgm:pt modelId="{2784267F-0656-469F-B2F0-AFC0CB354617}">
      <dgm:prSet/>
      <dgm:spPr/>
      <dgm:t>
        <a:bodyPr/>
        <a:lstStyle/>
        <a:p>
          <a:r>
            <a:rPr lang="en-US"/>
            <a:t>Slow reading</a:t>
          </a:r>
        </a:p>
      </dgm:t>
    </dgm:pt>
    <dgm:pt modelId="{F8D8B538-C40B-4BD7-A864-9A2A560BFC2D}" type="parTrans" cxnId="{5D320779-AE6C-4041-908B-0D1C79C61E1F}">
      <dgm:prSet/>
      <dgm:spPr/>
      <dgm:t>
        <a:bodyPr/>
        <a:lstStyle/>
        <a:p>
          <a:endParaRPr lang="en-US"/>
        </a:p>
      </dgm:t>
    </dgm:pt>
    <dgm:pt modelId="{EBE21576-5E0B-4682-8197-CDAF69848306}" type="sibTrans" cxnId="{5D320779-AE6C-4041-908B-0D1C79C61E1F}">
      <dgm:prSet/>
      <dgm:spPr/>
      <dgm:t>
        <a:bodyPr/>
        <a:lstStyle/>
        <a:p>
          <a:endParaRPr lang="en-US"/>
        </a:p>
      </dgm:t>
    </dgm:pt>
    <dgm:pt modelId="{C9DF2512-2D3F-4870-A29F-2D0495FFFDFE}">
      <dgm:prSet/>
      <dgm:spPr/>
      <dgm:t>
        <a:bodyPr/>
        <a:lstStyle/>
        <a:p>
          <a:r>
            <a:rPr lang="en-US"/>
            <a:t>Avoiding reading activities</a:t>
          </a:r>
        </a:p>
      </dgm:t>
    </dgm:pt>
    <dgm:pt modelId="{49CD65CB-DBCC-4D59-A5C1-26B604E7AA0E}" type="parTrans" cxnId="{5351FE5E-A495-48A8-A8B6-8ADD032D01C9}">
      <dgm:prSet/>
      <dgm:spPr/>
      <dgm:t>
        <a:bodyPr/>
        <a:lstStyle/>
        <a:p>
          <a:endParaRPr lang="en-US"/>
        </a:p>
      </dgm:t>
    </dgm:pt>
    <dgm:pt modelId="{3B89FF8E-1F58-4CB2-A650-7B4D2EEF64C3}" type="sibTrans" cxnId="{5351FE5E-A495-48A8-A8B6-8ADD032D01C9}">
      <dgm:prSet/>
      <dgm:spPr/>
      <dgm:t>
        <a:bodyPr/>
        <a:lstStyle/>
        <a:p>
          <a:endParaRPr lang="en-US"/>
        </a:p>
      </dgm:t>
    </dgm:pt>
    <dgm:pt modelId="{B6637CAF-79B5-45EE-8B31-9CCBDBB36A78}">
      <dgm:prSet/>
      <dgm:spPr/>
      <dgm:t>
        <a:bodyPr/>
        <a:lstStyle/>
        <a:p>
          <a:r>
            <a:rPr lang="en-US"/>
            <a:t>Difficulty recognizing familiar words in new contexts</a:t>
          </a:r>
        </a:p>
      </dgm:t>
    </dgm:pt>
    <dgm:pt modelId="{5667CC63-4E76-45EB-A73C-E000E591A72E}" type="parTrans" cxnId="{2C0F0DB0-5DC4-4634-92C3-E0AAC70FAD3A}">
      <dgm:prSet/>
      <dgm:spPr/>
      <dgm:t>
        <a:bodyPr/>
        <a:lstStyle/>
        <a:p>
          <a:endParaRPr lang="en-US"/>
        </a:p>
      </dgm:t>
    </dgm:pt>
    <dgm:pt modelId="{7607D019-3DF6-4AE1-9183-56BD33C4B622}" type="sibTrans" cxnId="{2C0F0DB0-5DC4-4634-92C3-E0AAC70FAD3A}">
      <dgm:prSet/>
      <dgm:spPr/>
      <dgm:t>
        <a:bodyPr/>
        <a:lstStyle/>
        <a:p>
          <a:endParaRPr lang="en-US"/>
        </a:p>
      </dgm:t>
    </dgm:pt>
    <dgm:pt modelId="{FE55DF25-FF15-45A6-8502-1D658F0DEC9D}" type="pres">
      <dgm:prSet presAssocID="{6D2096B2-E867-418D-B137-FAB5EDB3141C}" presName="diagram" presStyleCnt="0">
        <dgm:presLayoutVars>
          <dgm:dir/>
          <dgm:resizeHandles val="exact"/>
        </dgm:presLayoutVars>
      </dgm:prSet>
      <dgm:spPr/>
    </dgm:pt>
    <dgm:pt modelId="{75D86745-2938-4852-885A-C64AB27EE015}" type="pres">
      <dgm:prSet presAssocID="{B69064D0-02FF-4898-A068-CD34B52A3E89}" presName="node" presStyleLbl="node1" presStyleIdx="0" presStyleCnt="8">
        <dgm:presLayoutVars>
          <dgm:bulletEnabled val="1"/>
        </dgm:presLayoutVars>
      </dgm:prSet>
      <dgm:spPr/>
    </dgm:pt>
    <dgm:pt modelId="{B4C0F8DD-A5F0-449C-9E38-458E50B7E8D2}" type="pres">
      <dgm:prSet presAssocID="{1F5AE62F-B3CC-4DD1-BAE2-B80BD64C79E5}" presName="sibTrans" presStyleCnt="0"/>
      <dgm:spPr/>
    </dgm:pt>
    <dgm:pt modelId="{2B50BE67-3146-4E6D-BD2F-07E765D6F6CE}" type="pres">
      <dgm:prSet presAssocID="{41A2FB8D-212B-4CA1-9FD7-A73E915A576A}" presName="node" presStyleLbl="node1" presStyleIdx="1" presStyleCnt="8">
        <dgm:presLayoutVars>
          <dgm:bulletEnabled val="1"/>
        </dgm:presLayoutVars>
      </dgm:prSet>
      <dgm:spPr/>
    </dgm:pt>
    <dgm:pt modelId="{58E44017-F719-41E7-852E-7FF3B4D9F727}" type="pres">
      <dgm:prSet presAssocID="{92E3C894-0180-4112-801E-3C104F1DFC54}" presName="sibTrans" presStyleCnt="0"/>
      <dgm:spPr/>
    </dgm:pt>
    <dgm:pt modelId="{EF1D44F1-3457-4530-81E0-7EC7A0AAF0CD}" type="pres">
      <dgm:prSet presAssocID="{43CC8F58-1311-4A57-9775-7B2414465F76}" presName="node" presStyleLbl="node1" presStyleIdx="2" presStyleCnt="8">
        <dgm:presLayoutVars>
          <dgm:bulletEnabled val="1"/>
        </dgm:presLayoutVars>
      </dgm:prSet>
      <dgm:spPr/>
    </dgm:pt>
    <dgm:pt modelId="{5293F570-AD64-4E92-8D54-BBB3B9CAAA6C}" type="pres">
      <dgm:prSet presAssocID="{39E7AEA0-FBFB-49B0-B551-C4CF67B668EE}" presName="sibTrans" presStyleCnt="0"/>
      <dgm:spPr/>
    </dgm:pt>
    <dgm:pt modelId="{01E8F9EC-9FE7-4801-B1A6-2EBC77FAB9E2}" type="pres">
      <dgm:prSet presAssocID="{A630DE41-1A44-4222-AB51-ADB95051D613}" presName="node" presStyleLbl="node1" presStyleIdx="3" presStyleCnt="8">
        <dgm:presLayoutVars>
          <dgm:bulletEnabled val="1"/>
        </dgm:presLayoutVars>
      </dgm:prSet>
      <dgm:spPr/>
    </dgm:pt>
    <dgm:pt modelId="{A3058678-91D1-42D0-AA90-8EF1D0FBA03D}" type="pres">
      <dgm:prSet presAssocID="{FCE924DE-48A2-42FC-82A5-C1E034961965}" presName="sibTrans" presStyleCnt="0"/>
      <dgm:spPr/>
    </dgm:pt>
    <dgm:pt modelId="{03F9D4D4-835C-4086-A98C-13F9019444C5}" type="pres">
      <dgm:prSet presAssocID="{5D7A3EDD-CEC1-41F0-B4B1-5F1AED23F76B}" presName="node" presStyleLbl="node1" presStyleIdx="4" presStyleCnt="8">
        <dgm:presLayoutVars>
          <dgm:bulletEnabled val="1"/>
        </dgm:presLayoutVars>
      </dgm:prSet>
      <dgm:spPr/>
    </dgm:pt>
    <dgm:pt modelId="{05830D94-B876-4E1C-A1AE-BFC6381800C2}" type="pres">
      <dgm:prSet presAssocID="{CE12ECCD-F6C5-421F-A050-FE2274A106AD}" presName="sibTrans" presStyleCnt="0"/>
      <dgm:spPr/>
    </dgm:pt>
    <dgm:pt modelId="{49F81DE9-BBA2-4A38-8D97-477D65E9F82B}" type="pres">
      <dgm:prSet presAssocID="{2784267F-0656-469F-B2F0-AFC0CB354617}" presName="node" presStyleLbl="node1" presStyleIdx="5" presStyleCnt="8">
        <dgm:presLayoutVars>
          <dgm:bulletEnabled val="1"/>
        </dgm:presLayoutVars>
      </dgm:prSet>
      <dgm:spPr/>
    </dgm:pt>
    <dgm:pt modelId="{866A2DE4-FFC4-4E52-B6EF-775AFDC7C4BF}" type="pres">
      <dgm:prSet presAssocID="{EBE21576-5E0B-4682-8197-CDAF69848306}" presName="sibTrans" presStyleCnt="0"/>
      <dgm:spPr/>
    </dgm:pt>
    <dgm:pt modelId="{961C1A2B-BDF8-4757-AB3C-D6D11B419C14}" type="pres">
      <dgm:prSet presAssocID="{C9DF2512-2D3F-4870-A29F-2D0495FFFDFE}" presName="node" presStyleLbl="node1" presStyleIdx="6" presStyleCnt="8">
        <dgm:presLayoutVars>
          <dgm:bulletEnabled val="1"/>
        </dgm:presLayoutVars>
      </dgm:prSet>
      <dgm:spPr/>
    </dgm:pt>
    <dgm:pt modelId="{272B6544-F7F5-42AA-9608-917A63FF8B29}" type="pres">
      <dgm:prSet presAssocID="{3B89FF8E-1F58-4CB2-A650-7B4D2EEF64C3}" presName="sibTrans" presStyleCnt="0"/>
      <dgm:spPr/>
    </dgm:pt>
    <dgm:pt modelId="{8D065D0A-D0B6-4DDA-9918-022E901E11C9}" type="pres">
      <dgm:prSet presAssocID="{B6637CAF-79B5-45EE-8B31-9CCBDBB36A78}" presName="node" presStyleLbl="node1" presStyleIdx="7" presStyleCnt="8">
        <dgm:presLayoutVars>
          <dgm:bulletEnabled val="1"/>
        </dgm:presLayoutVars>
      </dgm:prSet>
      <dgm:spPr/>
    </dgm:pt>
  </dgm:ptLst>
  <dgm:cxnLst>
    <dgm:cxn modelId="{72E3DB04-F806-47D7-85C2-ABE55CA86E5A}" type="presOf" srcId="{5D7A3EDD-CEC1-41F0-B4B1-5F1AED23F76B}" destId="{03F9D4D4-835C-4086-A98C-13F9019444C5}" srcOrd="0" destOrd="0" presId="urn:microsoft.com/office/officeart/2005/8/layout/default"/>
    <dgm:cxn modelId="{61458509-D96F-4635-994B-D6F77A0359A1}" srcId="{6D2096B2-E867-418D-B137-FAB5EDB3141C}" destId="{43CC8F58-1311-4A57-9775-7B2414465F76}" srcOrd="2" destOrd="0" parTransId="{5FB67C5B-A2B6-4380-979A-C9CCFF0D5D64}" sibTransId="{39E7AEA0-FBFB-49B0-B551-C4CF67B668EE}"/>
    <dgm:cxn modelId="{AD335A2A-5A79-4223-B595-17ED965F9C7B}" type="presOf" srcId="{A630DE41-1A44-4222-AB51-ADB95051D613}" destId="{01E8F9EC-9FE7-4801-B1A6-2EBC77FAB9E2}" srcOrd="0" destOrd="0" presId="urn:microsoft.com/office/officeart/2005/8/layout/default"/>
    <dgm:cxn modelId="{BCEFA03E-44D4-425C-A065-1BE9F4DC113F}" type="presOf" srcId="{6D2096B2-E867-418D-B137-FAB5EDB3141C}" destId="{FE55DF25-FF15-45A6-8502-1D658F0DEC9D}" srcOrd="0" destOrd="0" presId="urn:microsoft.com/office/officeart/2005/8/layout/default"/>
    <dgm:cxn modelId="{5351FE5E-A495-48A8-A8B6-8ADD032D01C9}" srcId="{6D2096B2-E867-418D-B137-FAB5EDB3141C}" destId="{C9DF2512-2D3F-4870-A29F-2D0495FFFDFE}" srcOrd="6" destOrd="0" parTransId="{49CD65CB-DBCC-4D59-A5C1-26B604E7AA0E}" sibTransId="{3B89FF8E-1F58-4CB2-A650-7B4D2EEF64C3}"/>
    <dgm:cxn modelId="{621EF46D-4962-4BFC-8954-9237BD17C534}" type="presOf" srcId="{43CC8F58-1311-4A57-9775-7B2414465F76}" destId="{EF1D44F1-3457-4530-81E0-7EC7A0AAF0CD}" srcOrd="0" destOrd="0" presId="urn:microsoft.com/office/officeart/2005/8/layout/default"/>
    <dgm:cxn modelId="{5D320779-AE6C-4041-908B-0D1C79C61E1F}" srcId="{6D2096B2-E867-418D-B137-FAB5EDB3141C}" destId="{2784267F-0656-469F-B2F0-AFC0CB354617}" srcOrd="5" destOrd="0" parTransId="{F8D8B538-C40B-4BD7-A864-9A2A560BFC2D}" sibTransId="{EBE21576-5E0B-4682-8197-CDAF69848306}"/>
    <dgm:cxn modelId="{6F4C637C-83D1-42D8-BC47-EDB0B62D1061}" type="presOf" srcId="{C9DF2512-2D3F-4870-A29F-2D0495FFFDFE}" destId="{961C1A2B-BDF8-4757-AB3C-D6D11B419C14}" srcOrd="0" destOrd="0" presId="urn:microsoft.com/office/officeart/2005/8/layout/default"/>
    <dgm:cxn modelId="{546E347F-47EA-47FF-84C0-839FA7935347}" type="presOf" srcId="{2784267F-0656-469F-B2F0-AFC0CB354617}" destId="{49F81DE9-BBA2-4A38-8D97-477D65E9F82B}" srcOrd="0" destOrd="0" presId="urn:microsoft.com/office/officeart/2005/8/layout/default"/>
    <dgm:cxn modelId="{5301FE98-D61E-4B4D-BC48-5D5F1437E74C}" srcId="{6D2096B2-E867-418D-B137-FAB5EDB3141C}" destId="{41A2FB8D-212B-4CA1-9FD7-A73E915A576A}" srcOrd="1" destOrd="0" parTransId="{6473DD06-FB63-4A55-99D8-2BF2B8507835}" sibTransId="{92E3C894-0180-4112-801E-3C104F1DFC54}"/>
    <dgm:cxn modelId="{3D0C7B9A-815F-45E1-B464-9A8EFA843FBD}" type="presOf" srcId="{B6637CAF-79B5-45EE-8B31-9CCBDBB36A78}" destId="{8D065D0A-D0B6-4DDA-9918-022E901E11C9}" srcOrd="0" destOrd="0" presId="urn:microsoft.com/office/officeart/2005/8/layout/default"/>
    <dgm:cxn modelId="{2C0F0DB0-5DC4-4634-92C3-E0AAC70FAD3A}" srcId="{6D2096B2-E867-418D-B137-FAB5EDB3141C}" destId="{B6637CAF-79B5-45EE-8B31-9CCBDBB36A78}" srcOrd="7" destOrd="0" parTransId="{5667CC63-4E76-45EB-A73C-E000E591A72E}" sibTransId="{7607D019-3DF6-4AE1-9183-56BD33C4B622}"/>
    <dgm:cxn modelId="{9FC22EBB-B925-4057-B98A-9B77336427F1}" srcId="{6D2096B2-E867-418D-B137-FAB5EDB3141C}" destId="{5D7A3EDD-CEC1-41F0-B4B1-5F1AED23F76B}" srcOrd="4" destOrd="0" parTransId="{31C4846A-FA9F-4D41-A7BE-EA05C1B505FA}" sibTransId="{CE12ECCD-F6C5-421F-A050-FE2274A106AD}"/>
    <dgm:cxn modelId="{DA0991CA-3046-492F-99CA-0393B83A642B}" srcId="{6D2096B2-E867-418D-B137-FAB5EDB3141C}" destId="{A630DE41-1A44-4222-AB51-ADB95051D613}" srcOrd="3" destOrd="0" parTransId="{3B843886-AE9E-46F9-97EA-5A1917F27A79}" sibTransId="{FCE924DE-48A2-42FC-82A5-C1E034961965}"/>
    <dgm:cxn modelId="{7D316BCF-C7F9-45EF-90F1-CC15A2A97C95}" type="presOf" srcId="{41A2FB8D-212B-4CA1-9FD7-A73E915A576A}" destId="{2B50BE67-3146-4E6D-BD2F-07E765D6F6CE}" srcOrd="0" destOrd="0" presId="urn:microsoft.com/office/officeart/2005/8/layout/default"/>
    <dgm:cxn modelId="{77DB64D7-B682-450B-88A5-7CE887DC94DA}" type="presOf" srcId="{B69064D0-02FF-4898-A068-CD34B52A3E89}" destId="{75D86745-2938-4852-885A-C64AB27EE015}" srcOrd="0" destOrd="0" presId="urn:microsoft.com/office/officeart/2005/8/layout/default"/>
    <dgm:cxn modelId="{EEFE4BFA-2D4F-4B73-AFC5-FCA3772F2992}" srcId="{6D2096B2-E867-418D-B137-FAB5EDB3141C}" destId="{B69064D0-02FF-4898-A068-CD34B52A3E89}" srcOrd="0" destOrd="0" parTransId="{E26DC10A-069B-4B0B-8812-BAECE113062B}" sibTransId="{1F5AE62F-B3CC-4DD1-BAE2-B80BD64C79E5}"/>
    <dgm:cxn modelId="{13E802BA-A5E0-48DD-883C-526D99BAB639}" type="presParOf" srcId="{FE55DF25-FF15-45A6-8502-1D658F0DEC9D}" destId="{75D86745-2938-4852-885A-C64AB27EE015}" srcOrd="0" destOrd="0" presId="urn:microsoft.com/office/officeart/2005/8/layout/default"/>
    <dgm:cxn modelId="{775F760A-052D-4509-A6FC-1DF9F864978A}" type="presParOf" srcId="{FE55DF25-FF15-45A6-8502-1D658F0DEC9D}" destId="{B4C0F8DD-A5F0-449C-9E38-458E50B7E8D2}" srcOrd="1" destOrd="0" presId="urn:microsoft.com/office/officeart/2005/8/layout/default"/>
    <dgm:cxn modelId="{75391152-AFB0-4ED7-A671-E75A309827EA}" type="presParOf" srcId="{FE55DF25-FF15-45A6-8502-1D658F0DEC9D}" destId="{2B50BE67-3146-4E6D-BD2F-07E765D6F6CE}" srcOrd="2" destOrd="0" presId="urn:microsoft.com/office/officeart/2005/8/layout/default"/>
    <dgm:cxn modelId="{121C5CAA-B187-4EDC-B210-DD74C9335B7C}" type="presParOf" srcId="{FE55DF25-FF15-45A6-8502-1D658F0DEC9D}" destId="{58E44017-F719-41E7-852E-7FF3B4D9F727}" srcOrd="3" destOrd="0" presId="urn:microsoft.com/office/officeart/2005/8/layout/default"/>
    <dgm:cxn modelId="{5B5DF664-E226-4082-A307-4F696A041732}" type="presParOf" srcId="{FE55DF25-FF15-45A6-8502-1D658F0DEC9D}" destId="{EF1D44F1-3457-4530-81E0-7EC7A0AAF0CD}" srcOrd="4" destOrd="0" presId="urn:microsoft.com/office/officeart/2005/8/layout/default"/>
    <dgm:cxn modelId="{7475C6C4-8834-41F8-B24C-233BFD1DA95A}" type="presParOf" srcId="{FE55DF25-FF15-45A6-8502-1D658F0DEC9D}" destId="{5293F570-AD64-4E92-8D54-BBB3B9CAAA6C}" srcOrd="5" destOrd="0" presId="urn:microsoft.com/office/officeart/2005/8/layout/default"/>
    <dgm:cxn modelId="{4D61AC7F-0A21-4B1B-A3EF-3606671F0C37}" type="presParOf" srcId="{FE55DF25-FF15-45A6-8502-1D658F0DEC9D}" destId="{01E8F9EC-9FE7-4801-B1A6-2EBC77FAB9E2}" srcOrd="6" destOrd="0" presId="urn:microsoft.com/office/officeart/2005/8/layout/default"/>
    <dgm:cxn modelId="{9FD3CF90-04DF-43E1-832D-F00F820A05BA}" type="presParOf" srcId="{FE55DF25-FF15-45A6-8502-1D658F0DEC9D}" destId="{A3058678-91D1-42D0-AA90-8EF1D0FBA03D}" srcOrd="7" destOrd="0" presId="urn:microsoft.com/office/officeart/2005/8/layout/default"/>
    <dgm:cxn modelId="{DEEC5E98-24AF-4B7B-82F3-62B9A4C1667F}" type="presParOf" srcId="{FE55DF25-FF15-45A6-8502-1D658F0DEC9D}" destId="{03F9D4D4-835C-4086-A98C-13F9019444C5}" srcOrd="8" destOrd="0" presId="urn:microsoft.com/office/officeart/2005/8/layout/default"/>
    <dgm:cxn modelId="{C5A95970-44F3-44F6-8B89-3DB980676324}" type="presParOf" srcId="{FE55DF25-FF15-45A6-8502-1D658F0DEC9D}" destId="{05830D94-B876-4E1C-A1AE-BFC6381800C2}" srcOrd="9" destOrd="0" presId="urn:microsoft.com/office/officeart/2005/8/layout/default"/>
    <dgm:cxn modelId="{CAAAA717-B7F9-401B-9126-7D1585F60A31}" type="presParOf" srcId="{FE55DF25-FF15-45A6-8502-1D658F0DEC9D}" destId="{49F81DE9-BBA2-4A38-8D97-477D65E9F82B}" srcOrd="10" destOrd="0" presId="urn:microsoft.com/office/officeart/2005/8/layout/default"/>
    <dgm:cxn modelId="{C5CF5A1D-BD6C-4A28-8B8E-59B71F0006B8}" type="presParOf" srcId="{FE55DF25-FF15-45A6-8502-1D658F0DEC9D}" destId="{866A2DE4-FFC4-4E52-B6EF-775AFDC7C4BF}" srcOrd="11" destOrd="0" presId="urn:microsoft.com/office/officeart/2005/8/layout/default"/>
    <dgm:cxn modelId="{E3665B2D-080F-4B86-91DE-5E5FC9D154F7}" type="presParOf" srcId="{FE55DF25-FF15-45A6-8502-1D658F0DEC9D}" destId="{961C1A2B-BDF8-4757-AB3C-D6D11B419C14}" srcOrd="12" destOrd="0" presId="urn:microsoft.com/office/officeart/2005/8/layout/default"/>
    <dgm:cxn modelId="{59918E09-9FCA-4350-8B24-7E1FCE7B8CD1}" type="presParOf" srcId="{FE55DF25-FF15-45A6-8502-1D658F0DEC9D}" destId="{272B6544-F7F5-42AA-9608-917A63FF8B29}" srcOrd="13" destOrd="0" presId="urn:microsoft.com/office/officeart/2005/8/layout/default"/>
    <dgm:cxn modelId="{59F83807-0D2D-4D37-8294-1442032E60B7}" type="presParOf" srcId="{FE55DF25-FF15-45A6-8502-1D658F0DEC9D}" destId="{8D065D0A-D0B6-4DDA-9918-022E901E11C9}"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009FDB-C64D-497F-801F-257625F9FA4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1013B7C-1266-41EB-825D-89109CFBEEC5}">
      <dgm:prSet/>
      <dgm:spPr/>
      <dgm:t>
        <a:bodyPr/>
        <a:lstStyle/>
        <a:p>
          <a:r>
            <a:rPr lang="en-US" b="1"/>
            <a:t>Accommodation:  </a:t>
          </a:r>
          <a:r>
            <a:rPr lang="en-US" b="0"/>
            <a:t>is a </a:t>
          </a:r>
          <a:r>
            <a:rPr lang="en-US" b="0" i="0"/>
            <a:t>change to </a:t>
          </a:r>
          <a:r>
            <a:rPr lang="en-US" b="1" i="1"/>
            <a:t>how</a:t>
          </a:r>
          <a:r>
            <a:rPr lang="en-US" b="1" i="0"/>
            <a:t> </a:t>
          </a:r>
          <a:r>
            <a:rPr lang="en-US" b="0" i="0"/>
            <a:t>students learn and offer support to account for challenges.</a:t>
          </a:r>
          <a:r>
            <a:rPr lang="en-US" b="1"/>
            <a:t> </a:t>
          </a:r>
          <a:r>
            <a:rPr lang="en-US" b="0"/>
            <a:t>They </a:t>
          </a:r>
          <a:r>
            <a:rPr lang="en-US" b="0" i="0"/>
            <a:t>don’t change </a:t>
          </a:r>
          <a:r>
            <a:rPr lang="en-US" b="0" i="1"/>
            <a:t>what</a:t>
          </a:r>
          <a:r>
            <a:rPr lang="en-US" b="0" i="0"/>
            <a:t> students learn in school. </a:t>
          </a:r>
          <a:endParaRPr lang="en-US"/>
        </a:p>
      </dgm:t>
    </dgm:pt>
    <dgm:pt modelId="{81284D99-C5DF-4CEB-A904-9B44CB06547D}" type="parTrans" cxnId="{2308FAB7-339A-4705-920C-6E0D3D2B6EC2}">
      <dgm:prSet/>
      <dgm:spPr/>
      <dgm:t>
        <a:bodyPr/>
        <a:lstStyle/>
        <a:p>
          <a:endParaRPr lang="en-US"/>
        </a:p>
      </dgm:t>
    </dgm:pt>
    <dgm:pt modelId="{EDDB49B2-C371-452F-A214-9C68C6D523A2}" type="sibTrans" cxnId="{2308FAB7-339A-4705-920C-6E0D3D2B6EC2}">
      <dgm:prSet/>
      <dgm:spPr/>
      <dgm:t>
        <a:bodyPr/>
        <a:lstStyle/>
        <a:p>
          <a:endParaRPr lang="en-US"/>
        </a:p>
      </dgm:t>
    </dgm:pt>
    <dgm:pt modelId="{56285E88-AA6F-4FB9-B0B6-85C333D6A244}">
      <dgm:prSet/>
      <dgm:spPr/>
      <dgm:t>
        <a:bodyPr/>
        <a:lstStyle/>
        <a:p>
          <a:r>
            <a:rPr lang="en-US" b="1"/>
            <a:t>Modification</a:t>
          </a:r>
          <a:r>
            <a:rPr lang="en-US"/>
            <a:t>: </a:t>
          </a:r>
          <a:r>
            <a:rPr lang="en-US" b="0" i="0"/>
            <a:t>is a change to </a:t>
          </a:r>
          <a:r>
            <a:rPr lang="en-US" b="1" i="1"/>
            <a:t>what</a:t>
          </a:r>
          <a:r>
            <a:rPr lang="en-US" b="1" i="0"/>
            <a:t> </a:t>
          </a:r>
          <a:r>
            <a:rPr lang="en-US" b="0" i="0"/>
            <a:t>a student is taught or expected to do in school.</a:t>
          </a:r>
          <a:endParaRPr lang="en-US"/>
        </a:p>
      </dgm:t>
    </dgm:pt>
    <dgm:pt modelId="{83A8CF47-FC57-40CD-A267-8E1CD2A5F083}" type="parTrans" cxnId="{0B9C0264-18FF-4952-8BB6-86B3977ACEC4}">
      <dgm:prSet/>
      <dgm:spPr/>
      <dgm:t>
        <a:bodyPr/>
        <a:lstStyle/>
        <a:p>
          <a:endParaRPr lang="en-US"/>
        </a:p>
      </dgm:t>
    </dgm:pt>
    <dgm:pt modelId="{40D3A3C8-082E-4F2A-917E-91A488C10BFE}" type="sibTrans" cxnId="{0B9C0264-18FF-4952-8BB6-86B3977ACEC4}">
      <dgm:prSet/>
      <dgm:spPr/>
      <dgm:t>
        <a:bodyPr/>
        <a:lstStyle/>
        <a:p>
          <a:endParaRPr lang="en-US"/>
        </a:p>
      </dgm:t>
    </dgm:pt>
    <dgm:pt modelId="{C14AEBD4-3E11-4A9F-BC2F-51F9526CC9F6}" type="pres">
      <dgm:prSet presAssocID="{5A009FDB-C64D-497F-801F-257625F9FA43}" presName="linear" presStyleCnt="0">
        <dgm:presLayoutVars>
          <dgm:animLvl val="lvl"/>
          <dgm:resizeHandles val="exact"/>
        </dgm:presLayoutVars>
      </dgm:prSet>
      <dgm:spPr/>
    </dgm:pt>
    <dgm:pt modelId="{7DCB7FC3-326F-4731-A7CA-EB6F2DEB9D4E}" type="pres">
      <dgm:prSet presAssocID="{A1013B7C-1266-41EB-825D-89109CFBEEC5}" presName="parentText" presStyleLbl="node1" presStyleIdx="0" presStyleCnt="2">
        <dgm:presLayoutVars>
          <dgm:chMax val="0"/>
          <dgm:bulletEnabled val="1"/>
        </dgm:presLayoutVars>
      </dgm:prSet>
      <dgm:spPr/>
    </dgm:pt>
    <dgm:pt modelId="{BC266461-85EE-4D37-B500-49B75AA49000}" type="pres">
      <dgm:prSet presAssocID="{EDDB49B2-C371-452F-A214-9C68C6D523A2}" presName="spacer" presStyleCnt="0"/>
      <dgm:spPr/>
    </dgm:pt>
    <dgm:pt modelId="{24D52F42-FF10-43F1-B39D-01E5931B5796}" type="pres">
      <dgm:prSet presAssocID="{56285E88-AA6F-4FB9-B0B6-85C333D6A244}" presName="parentText" presStyleLbl="node1" presStyleIdx="1" presStyleCnt="2">
        <dgm:presLayoutVars>
          <dgm:chMax val="0"/>
          <dgm:bulletEnabled val="1"/>
        </dgm:presLayoutVars>
      </dgm:prSet>
      <dgm:spPr/>
    </dgm:pt>
  </dgm:ptLst>
  <dgm:cxnLst>
    <dgm:cxn modelId="{272CBC2E-2029-4852-BF47-4FD00C49EC61}" type="presOf" srcId="{56285E88-AA6F-4FB9-B0B6-85C333D6A244}" destId="{24D52F42-FF10-43F1-B39D-01E5931B5796}" srcOrd="0" destOrd="0" presId="urn:microsoft.com/office/officeart/2005/8/layout/vList2"/>
    <dgm:cxn modelId="{CF190D62-EE8E-4546-A51B-1EEB642428CF}" type="presOf" srcId="{5A009FDB-C64D-497F-801F-257625F9FA43}" destId="{C14AEBD4-3E11-4A9F-BC2F-51F9526CC9F6}" srcOrd="0" destOrd="0" presId="urn:microsoft.com/office/officeart/2005/8/layout/vList2"/>
    <dgm:cxn modelId="{0B9C0264-18FF-4952-8BB6-86B3977ACEC4}" srcId="{5A009FDB-C64D-497F-801F-257625F9FA43}" destId="{56285E88-AA6F-4FB9-B0B6-85C333D6A244}" srcOrd="1" destOrd="0" parTransId="{83A8CF47-FC57-40CD-A267-8E1CD2A5F083}" sibTransId="{40D3A3C8-082E-4F2A-917E-91A488C10BFE}"/>
    <dgm:cxn modelId="{2308FAB7-339A-4705-920C-6E0D3D2B6EC2}" srcId="{5A009FDB-C64D-497F-801F-257625F9FA43}" destId="{A1013B7C-1266-41EB-825D-89109CFBEEC5}" srcOrd="0" destOrd="0" parTransId="{81284D99-C5DF-4CEB-A904-9B44CB06547D}" sibTransId="{EDDB49B2-C371-452F-A214-9C68C6D523A2}"/>
    <dgm:cxn modelId="{C844E6C2-ED59-4E6E-B461-2113795602E7}" type="presOf" srcId="{A1013B7C-1266-41EB-825D-89109CFBEEC5}" destId="{7DCB7FC3-326F-4731-A7CA-EB6F2DEB9D4E}" srcOrd="0" destOrd="0" presId="urn:microsoft.com/office/officeart/2005/8/layout/vList2"/>
    <dgm:cxn modelId="{AE25E007-8C5A-460D-B65A-31B9581EC179}" type="presParOf" srcId="{C14AEBD4-3E11-4A9F-BC2F-51F9526CC9F6}" destId="{7DCB7FC3-326F-4731-A7CA-EB6F2DEB9D4E}" srcOrd="0" destOrd="0" presId="urn:microsoft.com/office/officeart/2005/8/layout/vList2"/>
    <dgm:cxn modelId="{88DE282A-5B87-48C6-B96C-AA3D3E5F09FA}" type="presParOf" srcId="{C14AEBD4-3E11-4A9F-BC2F-51F9526CC9F6}" destId="{BC266461-85EE-4D37-B500-49B75AA49000}" srcOrd="1" destOrd="0" presId="urn:microsoft.com/office/officeart/2005/8/layout/vList2"/>
    <dgm:cxn modelId="{131DA571-7CE4-4717-A682-316A5EE9F29F}" type="presParOf" srcId="{C14AEBD4-3E11-4A9F-BC2F-51F9526CC9F6}" destId="{24D52F42-FF10-43F1-B39D-01E5931B579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0BB39-394C-4E8A-9313-BF025A5BE269}">
      <dsp:nvSpPr>
        <dsp:cNvPr id="0" name=""/>
        <dsp:cNvSpPr/>
      </dsp:nvSpPr>
      <dsp:spPr>
        <a:xfrm>
          <a:off x="-109543" y="0"/>
          <a:ext cx="6256458" cy="576903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806694" y="844855"/>
        <a:ext cx="4423984" cy="40793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86745-2938-4852-885A-C64AB27EE015}">
      <dsp:nvSpPr>
        <dsp:cNvPr id="0" name=""/>
        <dsp:cNvSpPr/>
      </dsp:nvSpPr>
      <dsp:spPr>
        <a:xfrm>
          <a:off x="3325" y="709211"/>
          <a:ext cx="2638162" cy="158289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The most common type of dyslexia</a:t>
          </a:r>
        </a:p>
      </dsp:txBody>
      <dsp:txXfrm>
        <a:off x="3325" y="709211"/>
        <a:ext cx="2638162" cy="1582897"/>
      </dsp:txXfrm>
    </dsp:sp>
    <dsp:sp modelId="{2B50BE67-3146-4E6D-BD2F-07E765D6F6CE}">
      <dsp:nvSpPr>
        <dsp:cNvPr id="0" name=""/>
        <dsp:cNvSpPr/>
      </dsp:nvSpPr>
      <dsp:spPr>
        <a:xfrm>
          <a:off x="2905304" y="709211"/>
          <a:ext cx="2638162" cy="1582897"/>
        </a:xfrm>
        <a:prstGeom prst="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Difficulty learning and processing sounds</a:t>
          </a:r>
        </a:p>
      </dsp:txBody>
      <dsp:txXfrm>
        <a:off x="2905304" y="709211"/>
        <a:ext cx="2638162" cy="1582897"/>
      </dsp:txXfrm>
    </dsp:sp>
    <dsp:sp modelId="{EF1D44F1-3457-4530-81E0-7EC7A0AAF0CD}">
      <dsp:nvSpPr>
        <dsp:cNvPr id="0" name=""/>
        <dsp:cNvSpPr/>
      </dsp:nvSpPr>
      <dsp:spPr>
        <a:xfrm>
          <a:off x="5807283" y="709211"/>
          <a:ext cx="2638162" cy="1582897"/>
        </a:xfrm>
        <a:prstGeom prst="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Difficulty sounding out unfamiliar words</a:t>
          </a:r>
        </a:p>
      </dsp:txBody>
      <dsp:txXfrm>
        <a:off x="5807283" y="709211"/>
        <a:ext cx="2638162" cy="1582897"/>
      </dsp:txXfrm>
    </dsp:sp>
    <dsp:sp modelId="{01E8F9EC-9FE7-4801-B1A6-2EBC77FAB9E2}">
      <dsp:nvSpPr>
        <dsp:cNvPr id="0" name=""/>
        <dsp:cNvSpPr/>
      </dsp:nvSpPr>
      <dsp:spPr>
        <a:xfrm>
          <a:off x="8709262" y="709211"/>
          <a:ext cx="2638162" cy="1582897"/>
        </a:xfrm>
        <a:prstGeom prst="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Difficulty blending, segmenting, isolating, identifying sounds</a:t>
          </a:r>
        </a:p>
      </dsp:txBody>
      <dsp:txXfrm>
        <a:off x="8709262" y="709211"/>
        <a:ext cx="2638162" cy="1582897"/>
      </dsp:txXfrm>
    </dsp:sp>
    <dsp:sp modelId="{03F9D4D4-835C-4086-A98C-13F9019444C5}">
      <dsp:nvSpPr>
        <dsp:cNvPr id="0" name=""/>
        <dsp:cNvSpPr/>
      </dsp:nvSpPr>
      <dsp:spPr>
        <a:xfrm>
          <a:off x="3325" y="2555925"/>
          <a:ext cx="2638162" cy="1582897"/>
        </a:xfrm>
        <a:prstGeom prst="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Difficulty spelling</a:t>
          </a:r>
        </a:p>
      </dsp:txBody>
      <dsp:txXfrm>
        <a:off x="3325" y="2555925"/>
        <a:ext cx="2638162" cy="1582897"/>
      </dsp:txXfrm>
    </dsp:sp>
    <dsp:sp modelId="{49F81DE9-BBA2-4A38-8D97-477D65E9F82B}">
      <dsp:nvSpPr>
        <dsp:cNvPr id="0" name=""/>
        <dsp:cNvSpPr/>
      </dsp:nvSpPr>
      <dsp:spPr>
        <a:xfrm>
          <a:off x="2905304" y="2555925"/>
          <a:ext cx="2638162" cy="1582897"/>
        </a:xfrm>
        <a:prstGeom prst="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Slow reading</a:t>
          </a:r>
        </a:p>
      </dsp:txBody>
      <dsp:txXfrm>
        <a:off x="2905304" y="2555925"/>
        <a:ext cx="2638162" cy="1582897"/>
      </dsp:txXfrm>
    </dsp:sp>
    <dsp:sp modelId="{961C1A2B-BDF8-4757-AB3C-D6D11B419C14}">
      <dsp:nvSpPr>
        <dsp:cNvPr id="0" name=""/>
        <dsp:cNvSpPr/>
      </dsp:nvSpPr>
      <dsp:spPr>
        <a:xfrm>
          <a:off x="5807283" y="2555925"/>
          <a:ext cx="2638162" cy="1582897"/>
        </a:xfrm>
        <a:prstGeom prst="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Avoiding reading activities</a:t>
          </a:r>
        </a:p>
      </dsp:txBody>
      <dsp:txXfrm>
        <a:off x="5807283" y="2555925"/>
        <a:ext cx="2638162" cy="1582897"/>
      </dsp:txXfrm>
    </dsp:sp>
    <dsp:sp modelId="{8D065D0A-D0B6-4DDA-9918-022E901E11C9}">
      <dsp:nvSpPr>
        <dsp:cNvPr id="0" name=""/>
        <dsp:cNvSpPr/>
      </dsp:nvSpPr>
      <dsp:spPr>
        <a:xfrm>
          <a:off x="8709262" y="2555925"/>
          <a:ext cx="2638162" cy="1582897"/>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Difficulty recognizing familiar words in new contexts</a:t>
          </a:r>
        </a:p>
      </dsp:txBody>
      <dsp:txXfrm>
        <a:off x="8709262" y="2555925"/>
        <a:ext cx="2638162" cy="15828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CB7FC3-326F-4731-A7CA-EB6F2DEB9D4E}">
      <dsp:nvSpPr>
        <dsp:cNvPr id="0" name=""/>
        <dsp:cNvSpPr/>
      </dsp:nvSpPr>
      <dsp:spPr>
        <a:xfrm>
          <a:off x="0" y="55851"/>
          <a:ext cx="4740812" cy="19913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Accommodation:  </a:t>
          </a:r>
          <a:r>
            <a:rPr lang="en-US" sz="2300" b="0" kern="1200"/>
            <a:t>is a </a:t>
          </a:r>
          <a:r>
            <a:rPr lang="en-US" sz="2300" b="0" i="0" kern="1200"/>
            <a:t>change to </a:t>
          </a:r>
          <a:r>
            <a:rPr lang="en-US" sz="2300" b="1" i="1" kern="1200"/>
            <a:t>how</a:t>
          </a:r>
          <a:r>
            <a:rPr lang="en-US" sz="2300" b="1" i="0" kern="1200"/>
            <a:t> </a:t>
          </a:r>
          <a:r>
            <a:rPr lang="en-US" sz="2300" b="0" i="0" kern="1200"/>
            <a:t>students learn and offer support to account for challenges.</a:t>
          </a:r>
          <a:r>
            <a:rPr lang="en-US" sz="2300" b="1" kern="1200"/>
            <a:t> </a:t>
          </a:r>
          <a:r>
            <a:rPr lang="en-US" sz="2300" b="0" kern="1200"/>
            <a:t>They </a:t>
          </a:r>
          <a:r>
            <a:rPr lang="en-US" sz="2300" b="0" i="0" kern="1200"/>
            <a:t>don’t change </a:t>
          </a:r>
          <a:r>
            <a:rPr lang="en-US" sz="2300" b="0" i="1" kern="1200"/>
            <a:t>what</a:t>
          </a:r>
          <a:r>
            <a:rPr lang="en-US" sz="2300" b="0" i="0" kern="1200"/>
            <a:t> students learn in school. </a:t>
          </a:r>
          <a:endParaRPr lang="en-US" sz="2300" kern="1200"/>
        </a:p>
      </dsp:txBody>
      <dsp:txXfrm>
        <a:off x="97209" y="153060"/>
        <a:ext cx="4546394" cy="1796922"/>
      </dsp:txXfrm>
    </dsp:sp>
    <dsp:sp modelId="{24D52F42-FF10-43F1-B39D-01E5931B5796}">
      <dsp:nvSpPr>
        <dsp:cNvPr id="0" name=""/>
        <dsp:cNvSpPr/>
      </dsp:nvSpPr>
      <dsp:spPr>
        <a:xfrm>
          <a:off x="0" y="2113432"/>
          <a:ext cx="4740812" cy="19913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Modification</a:t>
          </a:r>
          <a:r>
            <a:rPr lang="en-US" sz="2300" kern="1200"/>
            <a:t>: </a:t>
          </a:r>
          <a:r>
            <a:rPr lang="en-US" sz="2300" b="0" i="0" kern="1200"/>
            <a:t>is a change to </a:t>
          </a:r>
          <a:r>
            <a:rPr lang="en-US" sz="2300" b="1" i="1" kern="1200"/>
            <a:t>what</a:t>
          </a:r>
          <a:r>
            <a:rPr lang="en-US" sz="2300" b="1" i="0" kern="1200"/>
            <a:t> </a:t>
          </a:r>
          <a:r>
            <a:rPr lang="en-US" sz="2300" b="0" i="0" kern="1200"/>
            <a:t>a student is taught or expected to do in school.</a:t>
          </a:r>
          <a:endParaRPr lang="en-US" sz="2300" kern="1200"/>
        </a:p>
      </dsp:txBody>
      <dsp:txXfrm>
        <a:off x="97209" y="2210641"/>
        <a:ext cx="4546394" cy="179692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3T15:14:14.966"/>
    </inkml:context>
    <inkml:brush xml:id="br0">
      <inkml:brushProperty name="width" value="0.2" units="cm"/>
      <inkml:brushProperty name="height" value="0.2" units="cm"/>
      <inkml:brushProperty name="color" value="#FFC114"/>
    </inkml:brush>
  </inkml:definitions>
  <inkml:trace contextRef="#ctx0" brushRef="#br0">1 0 24421,'0'4263'0,"6441"-4263"0,-6441-4263 0,-6441 4263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yslexiaida.org/understanding-dysgraphia-2/"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understood.org/en/articles/8-expert-tips-on-helping-your-child-with-dysgraphia" TargetMode="External"/><Relationship Id="rId4" Type="http://schemas.openxmlformats.org/officeDocument/2006/relationships/hyperlink" Target="https://pa.dyslexiaida.org/about-dyslexia/fact-sheets/understanding-dysgraphia/"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bfc79d102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g2bfc79d102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Dyscalculia is the stepchild of Dyslexia</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1275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One concept that we need to understand is decomposing/recomposing – taking apart and putting back together. Intentionally listed with decomposing first because we want to start with the WHOLE and move to the parts. Picture a bicycle in your mind. Now picture the bicycle without 2 wheels. Alternatively, picture a bicycle wheel. Now picture what you would need to create the bicycle. Which was easier?  This is why we prefer directions in pictures. Think IKEA! Could you imagine having all the parts but not a picture of the whole? </a:t>
            </a:r>
          </a:p>
          <a:p>
            <a:pPr marL="0" lvl="0" indent="0" algn="l" rtl="0">
              <a:lnSpc>
                <a:spcPct val="100000"/>
              </a:lnSpc>
              <a:spcBef>
                <a:spcPts val="0"/>
              </a:spcBef>
              <a:spcAft>
                <a:spcPts val="0"/>
              </a:spcAft>
              <a:buSzPts val="1400"/>
              <a:buNone/>
            </a:pPr>
            <a:r>
              <a:rPr lang="en-US" dirty="0"/>
              <a:t>In the area of math instruction, the “part” is counting, the “whole” is subitizing! We build pictures first, then we count. We want to move students from overreliance on counting to the ability to “see” numbers and generalize them.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When we are building number sense, we Decompose and recompose numbers. If you are like me, we didn’t say these words when we were taught math. We did say adding and subtracting. And when we couldn’t subtract 9 from 23, we had to “borrow”. But we aren’t borrowing – we are decomposing and recomposing numbers. It’s just a different representation of the original number. We can teach students at a very early age to decompose and recompose. You might know this as “making 10”. Since we live in a base 10 world, the ability to make 10 visually, then symbolically, is the foundation for all other math learning.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208" name="Google Shape;20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Find examples of schema instruction! </a:t>
            </a:r>
          </a:p>
          <a:p>
            <a:pPr marL="0" lvl="0" indent="0" algn="l" rtl="0">
              <a:lnSpc>
                <a:spcPct val="100000"/>
              </a:lnSpc>
              <a:spcBef>
                <a:spcPts val="0"/>
              </a:spcBef>
              <a:spcAft>
                <a:spcPts val="0"/>
              </a:spcAft>
              <a:buSzPts val="1400"/>
              <a:buNone/>
            </a:pPr>
            <a:r>
              <a:rPr lang="en-US" dirty="0"/>
              <a:t>Combine – there are 10 bluejays and 5 cardinals – how many birds? There are 15 cardinals and 5 flew away – how many are left?</a:t>
            </a:r>
          </a:p>
          <a:p>
            <a:pPr marL="0" lvl="0" indent="0" algn="l" rtl="0">
              <a:lnSpc>
                <a:spcPct val="100000"/>
              </a:lnSpc>
              <a:spcBef>
                <a:spcPts val="0"/>
              </a:spcBef>
              <a:spcAft>
                <a:spcPts val="0"/>
              </a:spcAft>
              <a:buSzPts val="1400"/>
              <a:buNone/>
            </a:pPr>
            <a:r>
              <a:rPr lang="en-US" dirty="0"/>
              <a:t>Compare – Jack made $20 mowing lawns and Halie made $25 babysitting. How much more did Halie make? OR Halie made $5 more than Jack. If Jack made $20, how much did Halie make?</a:t>
            </a:r>
          </a:p>
          <a:p>
            <a:pPr marL="0" lvl="0" indent="0" algn="l" rtl="0">
              <a:lnSpc>
                <a:spcPct val="100000"/>
              </a:lnSpc>
              <a:spcBef>
                <a:spcPts val="0"/>
              </a:spcBef>
              <a:spcAft>
                <a:spcPts val="0"/>
              </a:spcAft>
              <a:buSzPts val="1400"/>
              <a:buNone/>
            </a:pPr>
            <a:r>
              <a:rPr lang="en-US" dirty="0"/>
              <a:t>Change – Jack went shopping with his $20 and he went home with $7. How much did he spend at the store? OR Halie started with $25 and spent $10, how much does she have left?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Multiplication</a:t>
            </a:r>
          </a:p>
          <a:p>
            <a:pPr marL="0" lvl="0" indent="0" algn="l" rtl="0">
              <a:lnSpc>
                <a:spcPct val="100000"/>
              </a:lnSpc>
              <a:spcBef>
                <a:spcPts val="0"/>
              </a:spcBef>
              <a:spcAft>
                <a:spcPts val="0"/>
              </a:spcAft>
              <a:buSzPts val="1400"/>
              <a:buNone/>
            </a:pPr>
            <a:r>
              <a:rPr lang="en-US" dirty="0"/>
              <a:t>Equal Groups - There are 10 students who each have 3 pencils. How many pencils? OR There are 30 pencils to be shared among 10 students – how many would each receive?</a:t>
            </a:r>
          </a:p>
          <a:p>
            <a:pPr marL="0" lvl="0" indent="0" algn="l" rtl="0">
              <a:lnSpc>
                <a:spcPct val="100000"/>
              </a:lnSpc>
              <a:spcBef>
                <a:spcPts val="0"/>
              </a:spcBef>
              <a:spcAft>
                <a:spcPts val="0"/>
              </a:spcAft>
              <a:buSzPts val="1400"/>
              <a:buNone/>
            </a:pPr>
            <a:r>
              <a:rPr lang="en-US" dirty="0"/>
              <a:t>Comparison – Teachers in Minnesota make 3 times as much as teachers in Arizona. If Arizona teachers make $30,000, how much do Minnesota teachers make? </a:t>
            </a:r>
          </a:p>
          <a:p>
            <a:pPr marL="0" lvl="0" indent="0" algn="l" rtl="0">
              <a:lnSpc>
                <a:spcPct val="100000"/>
              </a:lnSpc>
              <a:spcBef>
                <a:spcPts val="0"/>
              </a:spcBef>
              <a:spcAft>
                <a:spcPts val="0"/>
              </a:spcAft>
              <a:buSzPts val="1400"/>
              <a:buNone/>
            </a:pPr>
            <a:r>
              <a:rPr lang="en-US" dirty="0"/>
              <a:t>Proportion/Ratio – Jack mowed 2 lawns in 3 hours. How many lawns could he mow in 6 hours?</a:t>
            </a:r>
          </a:p>
        </p:txBody>
      </p:sp>
      <p:sp>
        <p:nvSpPr>
          <p:cNvPr id="234" name="Google Shape;23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bfc79d1029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2bfc79d1029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Partner share – what are your goals for your students as a math teacher? Ask for some input</a:t>
            </a:r>
          </a:p>
          <a:p>
            <a:pPr marL="0" lvl="0" indent="0" algn="l" rtl="0">
              <a:lnSpc>
                <a:spcPct val="100000"/>
              </a:lnSpc>
              <a:spcBef>
                <a:spcPts val="0"/>
              </a:spcBef>
              <a:spcAft>
                <a:spcPts val="0"/>
              </a:spcAft>
              <a:buSzPts val="1400"/>
              <a:buNone/>
            </a:pPr>
            <a:r>
              <a:rPr lang="en-US" dirty="0"/>
              <a:t>Introduce the new book from Rachel Lambert. She interviews different teachers and what really resonated with me is that overwhelmingly teachers said they wanted students to be problem solvers and have self confidence in their math abilities. How do we do that? We have to really think about the way we design our instruction. </a:t>
            </a:r>
            <a:endParaRPr dirty="0"/>
          </a:p>
        </p:txBody>
      </p:sp>
      <p:sp>
        <p:nvSpPr>
          <p:cNvPr id="129" name="Google Shape;129;g2bfc79d1029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50266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Building Thinking Classrooms – discuss how guided inquiry is helping students become problem solvers – higher engagement in their learning. Moving away from robotic regurgitating to collaborative learning.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Reframe from a deficit to an asset model</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Challenge the linear! Math can be visual, creative, collaborative</a:t>
            </a:r>
            <a:endParaRPr dirty="0"/>
          </a:p>
        </p:txBody>
      </p:sp>
      <p:sp>
        <p:nvSpPr>
          <p:cNvPr id="180" name="Google Shape;1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21964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c024c769fe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2c024c769fe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Show hand gestures! </a:t>
            </a:r>
          </a:p>
          <a:p>
            <a:pPr marL="0" lvl="0" indent="0" algn="l" rtl="0">
              <a:lnSpc>
                <a:spcPct val="100000"/>
              </a:lnSpc>
              <a:spcBef>
                <a:spcPts val="0"/>
              </a:spcBef>
              <a:spcAft>
                <a:spcPts val="0"/>
              </a:spcAft>
              <a:buSzPts val="1400"/>
              <a:buNone/>
            </a:pPr>
            <a:r>
              <a:rPr lang="en-US" dirty="0"/>
              <a:t>1 – classrooms with barriers, narrow view of how to teach math</a:t>
            </a:r>
          </a:p>
          <a:p>
            <a:pPr marL="0" lvl="0" indent="0" algn="l" rtl="0">
              <a:lnSpc>
                <a:spcPct val="100000"/>
              </a:lnSpc>
              <a:spcBef>
                <a:spcPts val="0"/>
              </a:spcBef>
              <a:spcAft>
                <a:spcPts val="0"/>
              </a:spcAft>
              <a:buSzPts val="1400"/>
              <a:buNone/>
            </a:pPr>
            <a:r>
              <a:rPr lang="en-US" dirty="0"/>
              <a:t>2- open the classroom</a:t>
            </a:r>
          </a:p>
          <a:p>
            <a:pPr marL="0" lvl="0" indent="0" algn="l" rtl="0">
              <a:lnSpc>
                <a:spcPct val="100000"/>
              </a:lnSpc>
              <a:spcBef>
                <a:spcPts val="0"/>
              </a:spcBef>
              <a:spcAft>
                <a:spcPts val="0"/>
              </a:spcAft>
              <a:buSzPts val="1400"/>
              <a:buNone/>
            </a:pPr>
            <a:r>
              <a:rPr lang="en-US" dirty="0"/>
              <a:t>3- provide strategic supports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Goal of UDL is to create expert strategic thinkers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Talk about what I previously thought Engagement and Representation meant. Now I understand that Engagement is really how students connect with the content. It’s a relationship! </a:t>
            </a:r>
          </a:p>
          <a:p>
            <a:pPr marL="0" lvl="0" indent="0" algn="l" rtl="0">
              <a:lnSpc>
                <a:spcPct val="100000"/>
              </a:lnSpc>
              <a:spcBef>
                <a:spcPts val="0"/>
              </a:spcBef>
              <a:spcAft>
                <a:spcPts val="0"/>
              </a:spcAft>
              <a:buSzPts val="1400"/>
              <a:buNone/>
            </a:pPr>
            <a:r>
              <a:rPr lang="en-US" dirty="0"/>
              <a:t>Meaningful = collaborative, problem solving, engaging, interesting relevant</a:t>
            </a:r>
          </a:p>
          <a:p>
            <a:pPr marL="0" lvl="0" indent="0" algn="l" rtl="0">
              <a:lnSpc>
                <a:spcPct val="100000"/>
              </a:lnSpc>
              <a:spcBef>
                <a:spcPts val="0"/>
              </a:spcBef>
              <a:spcAft>
                <a:spcPts val="0"/>
              </a:spcAft>
              <a:buSzPts val="1400"/>
              <a:buNone/>
            </a:pPr>
            <a:r>
              <a:rPr lang="en-US" dirty="0"/>
              <a:t>Supportive environment – reduce the anxiety! Relieve pressure. Reframe math as a process not a race. IT’s about thinking not speed. Students need to feel safe to explore and take risks.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Representation – used to think that was all on the teacher to represent the content in multiple ways, but also about representing math in multiple ways</a:t>
            </a:r>
          </a:p>
          <a:p>
            <a:pPr marL="0" lvl="0" indent="0" algn="l" rtl="0">
              <a:lnSpc>
                <a:spcPct val="100000"/>
              </a:lnSpc>
              <a:spcBef>
                <a:spcPts val="0"/>
              </a:spcBef>
              <a:spcAft>
                <a:spcPts val="0"/>
              </a:spcAft>
              <a:buSzPts val="1400"/>
              <a:buNone/>
            </a:pPr>
            <a:r>
              <a:rPr lang="en-US" dirty="0"/>
              <a:t>Multimodal – different ways to see math – pictures, words, equations, hands on</a:t>
            </a:r>
          </a:p>
          <a:p>
            <a:pPr marL="0" lvl="0" indent="0" algn="l" rtl="0">
              <a:lnSpc>
                <a:spcPct val="100000"/>
              </a:lnSpc>
              <a:spcBef>
                <a:spcPts val="0"/>
              </a:spcBef>
              <a:spcAft>
                <a:spcPts val="0"/>
              </a:spcAft>
              <a:buSzPts val="1400"/>
              <a:buNone/>
            </a:pPr>
            <a:r>
              <a:rPr lang="en-US" dirty="0"/>
              <a:t>Core Ideas – teachers feeling like there’s not enough time; idea of investing in the core ideas and prioritizing practice for those. Connect topics. Focus on number sense and place value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Action and Expression – </a:t>
            </a:r>
          </a:p>
          <a:p>
            <a:pPr marL="0" lvl="0" indent="0" algn="l" rtl="0">
              <a:lnSpc>
                <a:spcPct val="100000"/>
              </a:lnSpc>
              <a:spcBef>
                <a:spcPts val="0"/>
              </a:spcBef>
              <a:spcAft>
                <a:spcPts val="0"/>
              </a:spcAft>
              <a:buSzPts val="1400"/>
              <a:buNone/>
            </a:pPr>
            <a:r>
              <a:rPr lang="en-US" dirty="0"/>
              <a:t>Equitable feedback – assessments need to match what the students know – timed tests don’t accomplish this</a:t>
            </a:r>
          </a:p>
          <a:p>
            <a:pPr marL="0" lvl="0" indent="0" algn="l" rtl="0">
              <a:lnSpc>
                <a:spcPct val="100000"/>
              </a:lnSpc>
              <a:spcBef>
                <a:spcPts val="0"/>
              </a:spcBef>
              <a:spcAft>
                <a:spcPts val="0"/>
              </a:spcAft>
              <a:buSzPts val="1400"/>
              <a:buNone/>
            </a:pPr>
            <a:r>
              <a:rPr lang="en-US" dirty="0"/>
              <a:t>Self as a Math learner – metacognition, choice! Never make students show proficiency in all strategies. Figure out what works for them</a:t>
            </a:r>
          </a:p>
        </p:txBody>
      </p:sp>
      <p:sp>
        <p:nvSpPr>
          <p:cNvPr id="196" name="Google Shape;196;g2c024c769fe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24459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1200"/>
              </a:spcBef>
              <a:spcAft>
                <a:spcPts val="0"/>
              </a:spcAft>
              <a:buClr>
                <a:schemeClr val="dk1"/>
              </a:buClr>
              <a:buSzPts val="1100"/>
              <a:buChar char="●"/>
            </a:pPr>
            <a:r>
              <a:rPr lang="en-US" sz="1100" b="1" dirty="0">
                <a:latin typeface="Arial"/>
                <a:ea typeface="Arial"/>
                <a:cs typeface="Arial"/>
                <a:sym typeface="Arial"/>
              </a:rPr>
              <a:t>Handwriting Improvement</a:t>
            </a:r>
            <a:r>
              <a:rPr lang="en-US" sz="1100" dirty="0">
                <a:latin typeface="Arial"/>
                <a:ea typeface="Arial"/>
                <a:cs typeface="Arial"/>
                <a:sym typeface="Arial"/>
              </a:rPr>
              <a:t>: Strengthening hand muscles through activities like playing with clay, keeping lines within mazes, connecting dots or dashes, tracing letters, imitating teacher modeling, and copying letters from models​ (</a:t>
            </a:r>
            <a:r>
              <a:rPr lang="en-US" sz="1100"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Dyslexia IDA</a:t>
            </a:r>
            <a:r>
              <a:rPr lang="en-US" sz="1100" dirty="0">
                <a:latin typeface="Arial"/>
                <a:ea typeface="Arial"/>
                <a:cs typeface="Arial"/>
                <a:sym typeface="Arial"/>
              </a:rPr>
              <a:t>)​​ (</a:t>
            </a:r>
            <a:r>
              <a:rPr lang="en-US" sz="1100" u="sng" dirty="0">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IDA Branch</a:t>
            </a:r>
            <a:r>
              <a:rPr lang="en-US" sz="1100" dirty="0">
                <a:latin typeface="Arial"/>
                <a:ea typeface="Arial"/>
                <a:cs typeface="Arial"/>
                <a:sym typeface="Arial"/>
              </a:rPr>
              <a:t>)​​ (</a:t>
            </a:r>
            <a:r>
              <a:rPr lang="en-US" sz="1100" u="sng" dirty="0">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Understood</a:t>
            </a:r>
            <a:r>
              <a:rPr lang="en-US" sz="1100" dirty="0">
                <a:latin typeface="Arial"/>
                <a:ea typeface="Arial"/>
                <a:cs typeface="Arial"/>
                <a:sym typeface="Arial"/>
              </a:rPr>
              <a:t>)​.</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b="1" dirty="0">
                <a:latin typeface="Arial"/>
                <a:ea typeface="Arial"/>
                <a:cs typeface="Arial"/>
                <a:sym typeface="Arial"/>
              </a:rPr>
              <a:t>Developing Automatic Letter Writing</a:t>
            </a:r>
            <a:r>
              <a:rPr lang="en-US" sz="1100" dirty="0">
                <a:latin typeface="Arial"/>
                <a:ea typeface="Arial"/>
                <a:cs typeface="Arial"/>
                <a:sym typeface="Arial"/>
              </a:rPr>
              <a:t>: Using steps to practice each letter, studying numbered arrow cues, imaging letters in the mind’s eye, writing letters from memory, and writing letters from dictation​ (</a:t>
            </a:r>
            <a:r>
              <a:rPr lang="en-US" sz="1100"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Dyslexia IDA</a:t>
            </a:r>
            <a:r>
              <a:rPr lang="en-US" sz="1100" dirty="0">
                <a:latin typeface="Arial"/>
                <a:ea typeface="Arial"/>
                <a:cs typeface="Arial"/>
                <a:sym typeface="Arial"/>
              </a:rPr>
              <a:t>)​​ (</a:t>
            </a:r>
            <a:r>
              <a:rPr lang="en-US" sz="1100" u="sng" dirty="0">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IDA Branch</a:t>
            </a:r>
            <a:r>
              <a:rPr lang="en-US" sz="1100" dirty="0">
                <a:latin typeface="Arial"/>
                <a:ea typeface="Arial"/>
                <a:cs typeface="Arial"/>
                <a:sym typeface="Arial"/>
              </a:rPr>
              <a:t>)​.</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b="1" dirty="0">
                <a:latin typeface="Arial"/>
                <a:ea typeface="Arial"/>
                <a:cs typeface="Arial"/>
                <a:sym typeface="Arial"/>
              </a:rPr>
              <a:t>Spelling Instruction</a:t>
            </a:r>
            <a:r>
              <a:rPr lang="en-US" sz="1100" dirty="0">
                <a:latin typeface="Arial"/>
                <a:ea typeface="Arial"/>
                <a:cs typeface="Arial"/>
                <a:sym typeface="Arial"/>
              </a:rPr>
              <a:t>: Initially focusing on high-frequency Anglo-Saxon words and subsequently coordinating phonological, orthographic, and morphological processes for more complex words​ (</a:t>
            </a:r>
            <a:r>
              <a:rPr lang="en-US" sz="1100" u="sng" dirty="0">
                <a:solidFill>
                  <a:srgbClr val="1155CC"/>
                </a:solidFill>
                <a:latin typeface="Arial"/>
                <a:ea typeface="Arial"/>
                <a:cs typeface="Arial"/>
                <a:sym typeface="Arial"/>
                <a:hlinkClick r:id="rId3">
                  <a:extLst>
                    <a:ext uri="{A12FA001-AC4F-418D-AE19-62706E023703}">
                      <ahyp:hlinkClr xmlns:ahyp="http://schemas.microsoft.com/office/drawing/2018/hyperlinkcolor" val="tx"/>
                    </a:ext>
                  </a:extLst>
                </a:hlinkClick>
              </a:rPr>
              <a:t>Dyslexia IDA</a:t>
            </a:r>
            <a:r>
              <a:rPr lang="en-US" sz="1100" dirty="0">
                <a:latin typeface="Arial"/>
                <a:ea typeface="Arial"/>
                <a:cs typeface="Arial"/>
                <a:sym typeface="Arial"/>
              </a:rPr>
              <a:t>)​​ (</a:t>
            </a:r>
            <a:r>
              <a:rPr lang="en-US" sz="1100" u="sng" dirty="0">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IDA Branch</a:t>
            </a:r>
            <a:r>
              <a:rPr lang="en-US" sz="1100" dirty="0">
                <a:latin typeface="Arial"/>
                <a:ea typeface="Arial"/>
                <a:cs typeface="Arial"/>
                <a:sym typeface="Arial"/>
              </a:rPr>
              <a:t>)​.</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b="1" dirty="0">
                <a:latin typeface="Arial"/>
                <a:ea typeface="Arial"/>
                <a:cs typeface="Arial"/>
                <a:sym typeface="Arial"/>
              </a:rPr>
              <a:t>Composition Strategies</a:t>
            </a:r>
            <a:r>
              <a:rPr lang="en-US" sz="1100" dirty="0">
                <a:latin typeface="Arial"/>
                <a:ea typeface="Arial"/>
                <a:cs typeface="Arial"/>
                <a:sym typeface="Arial"/>
              </a:rPr>
              <a:t>: Planning, generating, reviewing/evaluating, and revising compositions of different genres, and employing self-regulation strategies for managing complex executive functions involved in composing​ (</a:t>
            </a:r>
            <a:r>
              <a:rPr lang="en-US" sz="1100" u="sng" dirty="0">
                <a:solidFill>
                  <a:srgbClr val="1155CC"/>
                </a:solidFill>
                <a:latin typeface="Arial"/>
                <a:ea typeface="Arial"/>
                <a:cs typeface="Arial"/>
                <a:sym typeface="Arial"/>
                <a:hlinkClick r:id="rId4">
                  <a:extLst>
                    <a:ext uri="{A12FA001-AC4F-418D-AE19-62706E023703}">
                      <ahyp:hlinkClr xmlns:ahyp="http://schemas.microsoft.com/office/drawing/2018/hyperlinkcolor" val="tx"/>
                    </a:ext>
                  </a:extLst>
                </a:hlinkClick>
              </a:rPr>
              <a:t>IDA Branch</a:t>
            </a:r>
            <a:r>
              <a:rPr lang="en-US" sz="1100" dirty="0">
                <a:latin typeface="Arial"/>
                <a:ea typeface="Arial"/>
                <a:cs typeface="Arial"/>
                <a:sym typeface="Arial"/>
              </a:rPr>
              <a:t>)​​ (</a:t>
            </a:r>
            <a:r>
              <a:rPr lang="en-US" sz="1100" u="sng" dirty="0">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Understood</a:t>
            </a:r>
            <a:r>
              <a:rPr lang="en-US" sz="1100" dirty="0">
                <a:latin typeface="Arial"/>
                <a:ea typeface="Arial"/>
                <a:cs typeface="Arial"/>
                <a:sym typeface="Arial"/>
              </a:rPr>
              <a:t>)​.</a:t>
            </a:r>
            <a:endParaRPr sz="1100" dirty="0">
              <a:latin typeface="Arial"/>
              <a:ea typeface="Arial"/>
              <a:cs typeface="Arial"/>
              <a:sym typeface="Arial"/>
            </a:endParaRPr>
          </a:p>
          <a:p>
            <a:pPr marL="0" lvl="0" indent="0" algn="l" rtl="0">
              <a:lnSpc>
                <a:spcPct val="100000"/>
              </a:lnSpc>
              <a:spcBef>
                <a:spcPts val="1200"/>
              </a:spcBef>
              <a:spcAft>
                <a:spcPts val="0"/>
              </a:spcAft>
              <a:buSzPts val="1400"/>
              <a:buNone/>
            </a:pPr>
            <a:endParaRPr sz="1100" dirty="0">
              <a:latin typeface="Arial"/>
              <a:ea typeface="Arial"/>
              <a:cs typeface="Arial"/>
              <a:sym typeface="Arial"/>
            </a:endParaRPr>
          </a:p>
        </p:txBody>
      </p:sp>
      <p:sp>
        <p:nvSpPr>
          <p:cNvPr id="250" name="Google Shape;25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a:extLst>
            <a:ext uri="{FF2B5EF4-FFF2-40B4-BE49-F238E27FC236}">
              <a16:creationId xmlns:a16="http://schemas.microsoft.com/office/drawing/2014/main" id="{8985B5F4-B30B-2F34-643C-8B097D5A9A04}"/>
            </a:ext>
          </a:extLst>
        </p:cNvPr>
        <p:cNvGrpSpPr/>
        <p:nvPr/>
      </p:nvGrpSpPr>
      <p:grpSpPr>
        <a:xfrm>
          <a:off x="0" y="0"/>
          <a:ext cx="0" cy="0"/>
          <a:chOff x="0" y="0"/>
          <a:chExt cx="0" cy="0"/>
        </a:xfrm>
      </p:grpSpPr>
      <p:sp>
        <p:nvSpPr>
          <p:cNvPr id="194" name="Google Shape;194;g2c024c769fe_0_31:notes">
            <a:extLst>
              <a:ext uri="{FF2B5EF4-FFF2-40B4-BE49-F238E27FC236}">
                <a16:creationId xmlns:a16="http://schemas.microsoft.com/office/drawing/2014/main" id="{88C0E4AB-EB53-8C36-F574-C8BC317C2A9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2c024c769fe_0_31:notes">
            <a:extLst>
              <a:ext uri="{FF2B5EF4-FFF2-40B4-BE49-F238E27FC236}">
                <a16:creationId xmlns:a16="http://schemas.microsoft.com/office/drawing/2014/main" id="{5E8C2B2E-89BB-51CC-291C-55047B21287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196" name="Google Shape;196;g2c024c769fe_0_31:notes">
            <a:extLst>
              <a:ext uri="{FF2B5EF4-FFF2-40B4-BE49-F238E27FC236}">
                <a16:creationId xmlns:a16="http://schemas.microsoft.com/office/drawing/2014/main" id="{EECCC75A-BD54-5E8C-7289-7F19BBCCDF6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95030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c024c769fe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2c024c769fe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9" name="Google Shape;159;g2c024c769fe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c024c769fe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2c024c769fe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9" name="Google Shape;159;g2c024c769fe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2841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c024c769fe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2c024c769fe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9" name="Google Shape;159;g2c024c769fe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88039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291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a:extLst>
            <a:ext uri="{FF2B5EF4-FFF2-40B4-BE49-F238E27FC236}">
              <a16:creationId xmlns:a16="http://schemas.microsoft.com/office/drawing/2014/main" id="{0AF6A4EF-BE89-7AFE-4C16-F6F824C59BDC}"/>
            </a:ext>
          </a:extLst>
        </p:cNvPr>
        <p:cNvGrpSpPr/>
        <p:nvPr/>
      </p:nvGrpSpPr>
      <p:grpSpPr>
        <a:xfrm>
          <a:off x="0" y="0"/>
          <a:ext cx="0" cy="0"/>
          <a:chOff x="0" y="0"/>
          <a:chExt cx="0" cy="0"/>
        </a:xfrm>
      </p:grpSpPr>
      <p:sp>
        <p:nvSpPr>
          <p:cNvPr id="157" name="Google Shape;157;g2c024c769fe_0_31:notes">
            <a:extLst>
              <a:ext uri="{FF2B5EF4-FFF2-40B4-BE49-F238E27FC236}">
                <a16:creationId xmlns:a16="http://schemas.microsoft.com/office/drawing/2014/main" id="{DD1539C1-8885-E2C7-2119-1D4231B3085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2c024c769fe_0_31:notes">
            <a:extLst>
              <a:ext uri="{FF2B5EF4-FFF2-40B4-BE49-F238E27FC236}">
                <a16:creationId xmlns:a16="http://schemas.microsoft.com/office/drawing/2014/main" id="{14CBA119-1290-DC7C-C617-0425FE8D656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9" name="Google Shape;159;g2c024c769fe_0_31:notes">
            <a:extLst>
              <a:ext uri="{FF2B5EF4-FFF2-40B4-BE49-F238E27FC236}">
                <a16:creationId xmlns:a16="http://schemas.microsoft.com/office/drawing/2014/main" id="{98305299-3A27-EFA9-1608-FC32D6B23D6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74442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208" name="Google Shape;20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208" name="Google Shape;20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27760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208" name="Google Shape;20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06908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208" name="Google Shape;20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86686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a:extLst>
            <a:ext uri="{FF2B5EF4-FFF2-40B4-BE49-F238E27FC236}">
              <a16:creationId xmlns:a16="http://schemas.microsoft.com/office/drawing/2014/main" id="{A8174777-D9F6-E5DA-1637-3B4C0842BA2D}"/>
            </a:ext>
          </a:extLst>
        </p:cNvPr>
        <p:cNvGrpSpPr/>
        <p:nvPr/>
      </p:nvGrpSpPr>
      <p:grpSpPr>
        <a:xfrm>
          <a:off x="0" y="0"/>
          <a:ext cx="0" cy="0"/>
          <a:chOff x="0" y="0"/>
          <a:chExt cx="0" cy="0"/>
        </a:xfrm>
      </p:grpSpPr>
      <p:sp>
        <p:nvSpPr>
          <p:cNvPr id="157" name="Google Shape;157;g2c024c769fe_0_31:notes">
            <a:extLst>
              <a:ext uri="{FF2B5EF4-FFF2-40B4-BE49-F238E27FC236}">
                <a16:creationId xmlns:a16="http://schemas.microsoft.com/office/drawing/2014/main" id="{CA4F29FE-D7A7-59A7-1C7E-1E48D95240E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2c024c769fe_0_31:notes">
            <a:extLst>
              <a:ext uri="{FF2B5EF4-FFF2-40B4-BE49-F238E27FC236}">
                <a16:creationId xmlns:a16="http://schemas.microsoft.com/office/drawing/2014/main" id="{3C44A7FF-B00E-7EC0-F71E-A1078DD2081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9" name="Google Shape;159;g2c024c769fe_0_31:notes">
            <a:extLst>
              <a:ext uri="{FF2B5EF4-FFF2-40B4-BE49-F238E27FC236}">
                <a16:creationId xmlns:a16="http://schemas.microsoft.com/office/drawing/2014/main" id="{FF3A63AE-5F5D-0E8B-A323-A619B41401E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39242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teacher can provide an ACCOMMODATION to ANY student!</a:t>
            </a:r>
          </a:p>
          <a:p>
            <a:r>
              <a:rPr lang="en-US" dirty="0"/>
              <a:t>It becomes data to consider in the future if needed! May help a student through a rough spot!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005A0-0906-4606-B19A-29874DD74E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138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3F25974D-5B1B-F283-F199-7CC6B54D2000}"/>
            </a:ext>
          </a:extLst>
        </p:cNvPr>
        <p:cNvGrpSpPr/>
        <p:nvPr/>
      </p:nvGrpSpPr>
      <p:grpSpPr>
        <a:xfrm>
          <a:off x="0" y="0"/>
          <a:ext cx="0" cy="0"/>
          <a:chOff x="0" y="0"/>
          <a:chExt cx="0" cy="0"/>
        </a:xfrm>
      </p:grpSpPr>
      <p:sp>
        <p:nvSpPr>
          <p:cNvPr id="206" name="Google Shape;206;p18:notes">
            <a:extLst>
              <a:ext uri="{FF2B5EF4-FFF2-40B4-BE49-F238E27FC236}">
                <a16:creationId xmlns:a16="http://schemas.microsoft.com/office/drawing/2014/main" id="{848CAC0B-2A54-659A-AAD8-AACCB2154C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8:notes">
            <a:extLst>
              <a:ext uri="{FF2B5EF4-FFF2-40B4-BE49-F238E27FC236}">
                <a16:creationId xmlns:a16="http://schemas.microsoft.com/office/drawing/2014/main" id="{219AF822-E2EC-A07A-934F-120B161EA80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208" name="Google Shape;208;p18:notes">
            <a:extLst>
              <a:ext uri="{FF2B5EF4-FFF2-40B4-BE49-F238E27FC236}">
                <a16:creationId xmlns:a16="http://schemas.microsoft.com/office/drawing/2014/main" id="{54FD4204-9DB1-04BD-53D6-6236CA598E7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53889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72c9ed7ea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72c9ed7ea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7" name="Google Shape;137;g272c9ed7ea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a:extLst>
            <a:ext uri="{FF2B5EF4-FFF2-40B4-BE49-F238E27FC236}">
              <a16:creationId xmlns:a16="http://schemas.microsoft.com/office/drawing/2014/main" id="{963B3B5B-75DD-0E2D-A17A-0000528A5FFB}"/>
            </a:ext>
          </a:extLst>
        </p:cNvPr>
        <p:cNvGrpSpPr/>
        <p:nvPr/>
      </p:nvGrpSpPr>
      <p:grpSpPr>
        <a:xfrm>
          <a:off x="0" y="0"/>
          <a:ext cx="0" cy="0"/>
          <a:chOff x="0" y="0"/>
          <a:chExt cx="0" cy="0"/>
        </a:xfrm>
      </p:grpSpPr>
      <p:sp>
        <p:nvSpPr>
          <p:cNvPr id="157" name="Google Shape;157;g2c024c769fe_0_31:notes">
            <a:extLst>
              <a:ext uri="{FF2B5EF4-FFF2-40B4-BE49-F238E27FC236}">
                <a16:creationId xmlns:a16="http://schemas.microsoft.com/office/drawing/2014/main" id="{44528972-B477-E950-B306-C3B06B475E6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2c024c769fe_0_31:notes">
            <a:extLst>
              <a:ext uri="{FF2B5EF4-FFF2-40B4-BE49-F238E27FC236}">
                <a16:creationId xmlns:a16="http://schemas.microsoft.com/office/drawing/2014/main" id="{98228992-6F0E-B4B3-06C3-3F864B96717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9" name="Google Shape;159;g2c024c769fe_0_31:notes">
            <a:extLst>
              <a:ext uri="{FF2B5EF4-FFF2-40B4-BE49-F238E27FC236}">
                <a16:creationId xmlns:a16="http://schemas.microsoft.com/office/drawing/2014/main" id="{9A53BB0A-CEFF-65AC-CA42-F91C6F82DA8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370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60892E6E-27CF-080D-24BF-B39A2168EBC1}"/>
            </a:ext>
          </a:extLst>
        </p:cNvPr>
        <p:cNvGrpSpPr/>
        <p:nvPr/>
      </p:nvGrpSpPr>
      <p:grpSpPr>
        <a:xfrm>
          <a:off x="0" y="0"/>
          <a:ext cx="0" cy="0"/>
          <a:chOff x="0" y="0"/>
          <a:chExt cx="0" cy="0"/>
        </a:xfrm>
      </p:grpSpPr>
      <p:sp>
        <p:nvSpPr>
          <p:cNvPr id="206" name="Google Shape;206;p18:notes">
            <a:extLst>
              <a:ext uri="{FF2B5EF4-FFF2-40B4-BE49-F238E27FC236}">
                <a16:creationId xmlns:a16="http://schemas.microsoft.com/office/drawing/2014/main" id="{11D72709-F616-DE3D-AB5D-DB9E987068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8:notes">
            <a:extLst>
              <a:ext uri="{FF2B5EF4-FFF2-40B4-BE49-F238E27FC236}">
                <a16:creationId xmlns:a16="http://schemas.microsoft.com/office/drawing/2014/main" id="{35402F7F-7018-2FB8-B89B-9DE6991F7BF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208" name="Google Shape;208;p18:notes">
            <a:extLst>
              <a:ext uri="{FF2B5EF4-FFF2-40B4-BE49-F238E27FC236}">
                <a16:creationId xmlns:a16="http://schemas.microsoft.com/office/drawing/2014/main" id="{EFC98A92-E266-39F6-C995-B4080ED39EB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751101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F038C96A-8F69-A7EA-E40E-E4CC6FF7059F}"/>
            </a:ext>
          </a:extLst>
        </p:cNvPr>
        <p:cNvGrpSpPr/>
        <p:nvPr/>
      </p:nvGrpSpPr>
      <p:grpSpPr>
        <a:xfrm>
          <a:off x="0" y="0"/>
          <a:ext cx="0" cy="0"/>
          <a:chOff x="0" y="0"/>
          <a:chExt cx="0" cy="0"/>
        </a:xfrm>
      </p:grpSpPr>
      <p:sp>
        <p:nvSpPr>
          <p:cNvPr id="206" name="Google Shape;206;p18:notes">
            <a:extLst>
              <a:ext uri="{FF2B5EF4-FFF2-40B4-BE49-F238E27FC236}">
                <a16:creationId xmlns:a16="http://schemas.microsoft.com/office/drawing/2014/main" id="{A6E92E5D-41DD-573B-B70D-66E1DE21C5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8:notes">
            <a:extLst>
              <a:ext uri="{FF2B5EF4-FFF2-40B4-BE49-F238E27FC236}">
                <a16:creationId xmlns:a16="http://schemas.microsoft.com/office/drawing/2014/main" id="{8E0DB9AA-BC8B-6B39-B10F-0989B0C2A0E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208" name="Google Shape;208;p18:notes">
            <a:extLst>
              <a:ext uri="{FF2B5EF4-FFF2-40B4-BE49-F238E27FC236}">
                <a16:creationId xmlns:a16="http://schemas.microsoft.com/office/drawing/2014/main" id="{55FD989A-8CEB-AFDE-727B-AB3F0FCE495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506230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a:extLst>
            <a:ext uri="{FF2B5EF4-FFF2-40B4-BE49-F238E27FC236}">
              <a16:creationId xmlns:a16="http://schemas.microsoft.com/office/drawing/2014/main" id="{91D942F8-69B6-FA52-4DB6-10B9976C9195}"/>
            </a:ext>
          </a:extLst>
        </p:cNvPr>
        <p:cNvGrpSpPr/>
        <p:nvPr/>
      </p:nvGrpSpPr>
      <p:grpSpPr>
        <a:xfrm>
          <a:off x="0" y="0"/>
          <a:ext cx="0" cy="0"/>
          <a:chOff x="0" y="0"/>
          <a:chExt cx="0" cy="0"/>
        </a:xfrm>
      </p:grpSpPr>
      <p:sp>
        <p:nvSpPr>
          <p:cNvPr id="157" name="Google Shape;157;g2c024c769fe_0_31:notes">
            <a:extLst>
              <a:ext uri="{FF2B5EF4-FFF2-40B4-BE49-F238E27FC236}">
                <a16:creationId xmlns:a16="http://schemas.microsoft.com/office/drawing/2014/main" id="{778CE745-8216-B44C-AF91-DAC58689E09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2c024c769fe_0_31:notes">
            <a:extLst>
              <a:ext uri="{FF2B5EF4-FFF2-40B4-BE49-F238E27FC236}">
                <a16:creationId xmlns:a16="http://schemas.microsoft.com/office/drawing/2014/main" id="{9CC3DF85-2D51-3127-6318-EFEA3AB84C5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9" name="Google Shape;159;g2c024c769fe_0_31:notes">
            <a:extLst>
              <a:ext uri="{FF2B5EF4-FFF2-40B4-BE49-F238E27FC236}">
                <a16:creationId xmlns:a16="http://schemas.microsoft.com/office/drawing/2014/main" id="{DD835A0C-7C05-F20F-BE5C-973734127D7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27089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8612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005A0-0906-4606-B19A-29874DD74E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4124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E8576AA3-831A-345C-EBF0-F2E72AAA130F}"/>
            </a:ext>
          </a:extLst>
        </p:cNvPr>
        <p:cNvGrpSpPr/>
        <p:nvPr/>
      </p:nvGrpSpPr>
      <p:grpSpPr>
        <a:xfrm>
          <a:off x="0" y="0"/>
          <a:ext cx="0" cy="0"/>
          <a:chOff x="0" y="0"/>
          <a:chExt cx="0" cy="0"/>
        </a:xfrm>
      </p:grpSpPr>
      <p:sp>
        <p:nvSpPr>
          <p:cNvPr id="206" name="Google Shape;206;p18:notes">
            <a:extLst>
              <a:ext uri="{FF2B5EF4-FFF2-40B4-BE49-F238E27FC236}">
                <a16:creationId xmlns:a16="http://schemas.microsoft.com/office/drawing/2014/main" id="{0A503BEF-650F-F763-48C4-B81C8229ACB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8:notes">
            <a:extLst>
              <a:ext uri="{FF2B5EF4-FFF2-40B4-BE49-F238E27FC236}">
                <a16:creationId xmlns:a16="http://schemas.microsoft.com/office/drawing/2014/main" id="{37529608-2D82-8DC4-B680-3303B3E26B0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208" name="Google Shape;208;p18:notes">
            <a:extLst>
              <a:ext uri="{FF2B5EF4-FFF2-40B4-BE49-F238E27FC236}">
                <a16:creationId xmlns:a16="http://schemas.microsoft.com/office/drawing/2014/main" id="{B69462F5-10CA-4550-6BDE-DD5DEE526EA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324876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a:extLst>
            <a:ext uri="{FF2B5EF4-FFF2-40B4-BE49-F238E27FC236}">
              <a16:creationId xmlns:a16="http://schemas.microsoft.com/office/drawing/2014/main" id="{72C71BAB-FF01-447F-25F8-A0B27DA54F0B}"/>
            </a:ext>
          </a:extLst>
        </p:cNvPr>
        <p:cNvGrpSpPr/>
        <p:nvPr/>
      </p:nvGrpSpPr>
      <p:grpSpPr>
        <a:xfrm>
          <a:off x="0" y="0"/>
          <a:ext cx="0" cy="0"/>
          <a:chOff x="0" y="0"/>
          <a:chExt cx="0" cy="0"/>
        </a:xfrm>
      </p:grpSpPr>
      <p:sp>
        <p:nvSpPr>
          <p:cNvPr id="157" name="Google Shape;157;g2c024c769fe_0_31:notes">
            <a:extLst>
              <a:ext uri="{FF2B5EF4-FFF2-40B4-BE49-F238E27FC236}">
                <a16:creationId xmlns:a16="http://schemas.microsoft.com/office/drawing/2014/main" id="{8C09ABF9-84E3-0B89-9382-708FF773D52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2c024c769fe_0_31:notes">
            <a:extLst>
              <a:ext uri="{FF2B5EF4-FFF2-40B4-BE49-F238E27FC236}">
                <a16:creationId xmlns:a16="http://schemas.microsoft.com/office/drawing/2014/main" id="{897F3F1C-A182-4E04-7252-76917A860D2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9" name="Google Shape;159;g2c024c769fe_0_31:notes">
            <a:extLst>
              <a:ext uri="{FF2B5EF4-FFF2-40B4-BE49-F238E27FC236}">
                <a16:creationId xmlns:a16="http://schemas.microsoft.com/office/drawing/2014/main" id="{4A5614B1-135C-AA3F-140B-DEDB41F77CA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83625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a:extLst>
            <a:ext uri="{FF2B5EF4-FFF2-40B4-BE49-F238E27FC236}">
              <a16:creationId xmlns:a16="http://schemas.microsoft.com/office/drawing/2014/main" id="{8AE8C146-4137-121C-2C64-234CE6475133}"/>
            </a:ext>
          </a:extLst>
        </p:cNvPr>
        <p:cNvGrpSpPr/>
        <p:nvPr/>
      </p:nvGrpSpPr>
      <p:grpSpPr>
        <a:xfrm>
          <a:off x="0" y="0"/>
          <a:ext cx="0" cy="0"/>
          <a:chOff x="0" y="0"/>
          <a:chExt cx="0" cy="0"/>
        </a:xfrm>
      </p:grpSpPr>
      <p:sp>
        <p:nvSpPr>
          <p:cNvPr id="157" name="Google Shape;157;g2c024c769fe_0_31:notes">
            <a:extLst>
              <a:ext uri="{FF2B5EF4-FFF2-40B4-BE49-F238E27FC236}">
                <a16:creationId xmlns:a16="http://schemas.microsoft.com/office/drawing/2014/main" id="{0C465279-2B55-B022-7BC9-951513C95CF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2c024c769fe_0_31:notes">
            <a:extLst>
              <a:ext uri="{FF2B5EF4-FFF2-40B4-BE49-F238E27FC236}">
                <a16:creationId xmlns:a16="http://schemas.microsoft.com/office/drawing/2014/main" id="{45409402-18FD-B1E5-C253-03FC83CECFF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9" name="Google Shape;159;g2c024c769fe_0_31:notes">
            <a:extLst>
              <a:ext uri="{FF2B5EF4-FFF2-40B4-BE49-F238E27FC236}">
                <a16:creationId xmlns:a16="http://schemas.microsoft.com/office/drawing/2014/main" id="{CFFD676F-4E16-60FB-E077-34C34FFEEA9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212524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e0f21f3e9c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2e0f21f3e9c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g2e0f21f3e9c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a:extLst>
            <a:ext uri="{FF2B5EF4-FFF2-40B4-BE49-F238E27FC236}">
              <a16:creationId xmlns:a16="http://schemas.microsoft.com/office/drawing/2014/main" id="{36BFC6C4-AF5D-EE43-481D-543329E80F39}"/>
            </a:ext>
          </a:extLst>
        </p:cNvPr>
        <p:cNvGrpSpPr/>
        <p:nvPr/>
      </p:nvGrpSpPr>
      <p:grpSpPr>
        <a:xfrm>
          <a:off x="0" y="0"/>
          <a:ext cx="0" cy="0"/>
          <a:chOff x="0" y="0"/>
          <a:chExt cx="0" cy="0"/>
        </a:xfrm>
      </p:grpSpPr>
      <p:sp>
        <p:nvSpPr>
          <p:cNvPr id="135" name="Google Shape;135;g272c9ed7ea0_0_0:notes">
            <a:extLst>
              <a:ext uri="{FF2B5EF4-FFF2-40B4-BE49-F238E27FC236}">
                <a16:creationId xmlns:a16="http://schemas.microsoft.com/office/drawing/2014/main" id="{C84FE139-1A11-4156-2F2F-18CD63F9031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72c9ed7ea0_0_0:notes">
            <a:extLst>
              <a:ext uri="{FF2B5EF4-FFF2-40B4-BE49-F238E27FC236}">
                <a16:creationId xmlns:a16="http://schemas.microsoft.com/office/drawing/2014/main" id="{5540D1D0-90FC-9D3F-4460-8CC0F7E82ED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7" name="Google Shape;137;g272c9ed7ea0_0_0:notes">
            <a:extLst>
              <a:ext uri="{FF2B5EF4-FFF2-40B4-BE49-F238E27FC236}">
                <a16:creationId xmlns:a16="http://schemas.microsoft.com/office/drawing/2014/main" id="{ACBEF554-5056-32B6-9F6D-0EAAE87624E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211704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72c9ed7ea0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272c9ed7ea0_0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59" name="Google Shape;359;g272c9ed7ea0_0_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t>
            </a:r>
            <a:endParaRPr/>
          </a:p>
        </p:txBody>
      </p:sp>
      <p:sp>
        <p:nvSpPr>
          <p:cNvPr id="154" name="Google Shape;15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0" name="Google Shape;1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c024c769fe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2c024c769fe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There are certain skills we are born with. The ability to see color (not the word for the color, just the color itself) We are also born with the ability to “see” small groups of numbers – up to usually 4. This is called subitizing. We are also born with the ability to see quantity and magnitude. Children with Dyscalculia have impairments in either their ability to subitize or quantify.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Ask for a volunteer to try </a:t>
            </a:r>
            <a:r>
              <a:rPr lang="en-US" dirty="0" err="1"/>
              <a:t>Panamath</a:t>
            </a:r>
            <a:endParaRPr lang="en-US" dirty="0"/>
          </a:p>
          <a:p>
            <a:pPr marL="0" lvl="0" indent="0" algn="l" rtl="0">
              <a:lnSpc>
                <a:spcPct val="100000"/>
              </a:lnSpc>
              <a:spcBef>
                <a:spcPts val="0"/>
              </a:spcBef>
              <a:spcAft>
                <a:spcPts val="0"/>
              </a:spcAft>
              <a:buSzPts val="1400"/>
              <a:buNone/>
            </a:pPr>
            <a:endParaRPr lang="en-US" dirty="0"/>
          </a:p>
        </p:txBody>
      </p:sp>
      <p:sp>
        <p:nvSpPr>
          <p:cNvPr id="196" name="Google Shape;196;g2c024c769fe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bfc79d1029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2bfc79d1029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There are 3 main brain areas that would be responsible for a student’s ability to perform in math.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1 – Prefrontal Cortex – executive functioning deficits - can they hold information in their working memory or follow multi step problems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2 – Temporal Lobe – language – word problems, understanding the vocabulary behind mathematics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3 - Parietal Lobe – visual processing – this is your number sense lobe where subitizing and quantifying take place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For today’s purposes and the interest of time, we are focusing on number sense.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How many ways can you represent “three” </a:t>
            </a:r>
            <a:endParaRPr dirty="0"/>
          </a:p>
        </p:txBody>
      </p:sp>
      <p:sp>
        <p:nvSpPr>
          <p:cNvPr id="129" name="Google Shape;129;g2bfc79d1029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24898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a:extLst>
            <a:ext uri="{FF2B5EF4-FFF2-40B4-BE49-F238E27FC236}">
              <a16:creationId xmlns:a16="http://schemas.microsoft.com/office/drawing/2014/main" id="{76B79405-1BDB-3662-6766-C77AF69B3DED}"/>
            </a:ext>
          </a:extLst>
        </p:cNvPr>
        <p:cNvGrpSpPr/>
        <p:nvPr/>
      </p:nvGrpSpPr>
      <p:grpSpPr>
        <a:xfrm>
          <a:off x="0" y="0"/>
          <a:ext cx="0" cy="0"/>
          <a:chOff x="0" y="0"/>
          <a:chExt cx="0" cy="0"/>
        </a:xfrm>
      </p:grpSpPr>
      <p:sp>
        <p:nvSpPr>
          <p:cNvPr id="135" name="Google Shape;135;g272c9ed7ea0_0_0:notes">
            <a:extLst>
              <a:ext uri="{FF2B5EF4-FFF2-40B4-BE49-F238E27FC236}">
                <a16:creationId xmlns:a16="http://schemas.microsoft.com/office/drawing/2014/main" id="{65148A68-CEE8-E201-EE72-9B18B0AC11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72c9ed7ea0_0_0:notes">
            <a:extLst>
              <a:ext uri="{FF2B5EF4-FFF2-40B4-BE49-F238E27FC236}">
                <a16:creationId xmlns:a16="http://schemas.microsoft.com/office/drawing/2014/main" id="{E35858F6-3553-B9B1-08C6-3FD47148B58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Kim Rimbey – 3 classes in the one week! Using manipulatives in BTC, Making math accessible for neurodivergent learners, and Math Fact Fluency. She uses these visuals to represent the different pathways for math, demonstrating the interdependency on each other. Notably not linear or sequential. But I would say that the visual strand needs to be intact before the symbolic to help solidify number sense. </a:t>
            </a:r>
            <a:endParaRPr dirty="0"/>
          </a:p>
        </p:txBody>
      </p:sp>
      <p:sp>
        <p:nvSpPr>
          <p:cNvPr id="137" name="Google Shape;137;g272c9ed7ea0_0_0:notes">
            <a:extLst>
              <a:ext uri="{FF2B5EF4-FFF2-40B4-BE49-F238E27FC236}">
                <a16:creationId xmlns:a16="http://schemas.microsoft.com/office/drawing/2014/main" id="{7801BD9B-FB3B-AD29-EB74-59C1ABD26BC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974341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62d334ef38de8d32_4"/>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5" name="Google Shape;15;g62d334ef38de8d32_4"/>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g62d334ef38de8d32_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g62d334ef38de8d32_1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60" name="Google Shape;60;g62d334ef38de8d32_1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61" name="Google Shape;61;g62d334ef38de8d32_1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g62d334ef38de8d32_1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64" name="Google Shape;64;g62d334ef38de8d32_15"/>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65" name="Google Shape;65;g62d334ef38de8d32_15"/>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66" name="Google Shape;66;g62d334ef38de8d32_1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g62d334ef38de8d32_2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69" name="Google Shape;69;g62d334ef38de8d32_2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0"/>
        <p:cNvGrpSpPr/>
        <p:nvPr/>
      </p:nvGrpSpPr>
      <p:grpSpPr>
        <a:xfrm>
          <a:off x="0" y="0"/>
          <a:ext cx="0" cy="0"/>
          <a:chOff x="0" y="0"/>
          <a:chExt cx="0" cy="0"/>
        </a:xfrm>
      </p:grpSpPr>
      <p:sp>
        <p:nvSpPr>
          <p:cNvPr id="71" name="Google Shape;71;g62d334ef38de8d32_23"/>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72" name="Google Shape;72;g62d334ef38de8d32_23"/>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73" name="Google Shape;73;g62d334ef38de8d32_2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4"/>
        <p:cNvGrpSpPr/>
        <p:nvPr/>
      </p:nvGrpSpPr>
      <p:grpSpPr>
        <a:xfrm>
          <a:off x="0" y="0"/>
          <a:ext cx="0" cy="0"/>
          <a:chOff x="0" y="0"/>
          <a:chExt cx="0" cy="0"/>
        </a:xfrm>
      </p:grpSpPr>
      <p:sp>
        <p:nvSpPr>
          <p:cNvPr id="75" name="Google Shape;75;g62d334ef38de8d32_27"/>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76" name="Google Shape;76;g62d334ef38de8d32_2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7"/>
        <p:cNvGrpSpPr/>
        <p:nvPr/>
      </p:nvGrpSpPr>
      <p:grpSpPr>
        <a:xfrm>
          <a:off x="0" y="0"/>
          <a:ext cx="0" cy="0"/>
          <a:chOff x="0" y="0"/>
          <a:chExt cx="0" cy="0"/>
        </a:xfrm>
      </p:grpSpPr>
      <p:sp>
        <p:nvSpPr>
          <p:cNvPr id="78" name="Google Shape;78;g62d334ef38de8d32_3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g62d334ef38de8d32_30"/>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80" name="Google Shape;80;g62d334ef38de8d32_30"/>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1" name="Google Shape;81;g62d334ef38de8d32_30"/>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82" name="Google Shape;82;g62d334ef38de8d32_3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3"/>
        <p:cNvGrpSpPr/>
        <p:nvPr/>
      </p:nvGrpSpPr>
      <p:grpSpPr>
        <a:xfrm>
          <a:off x="0" y="0"/>
          <a:ext cx="0" cy="0"/>
          <a:chOff x="0" y="0"/>
          <a:chExt cx="0" cy="0"/>
        </a:xfrm>
      </p:grpSpPr>
      <p:sp>
        <p:nvSpPr>
          <p:cNvPr id="84" name="Google Shape;84;g62d334ef38de8d32_39"/>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85" name="Google Shape;85;g62d334ef38de8d32_39"/>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86" name="Google Shape;86;g62d334ef38de8d32_3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2/5/2025</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008166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2/5/2025</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39080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2/5/2025</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86406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g62d334ef38de8d32_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Mate SC"/>
              <a:buNone/>
              <a:defRPr>
                <a:latin typeface="Mate SC"/>
                <a:ea typeface="Mate SC"/>
                <a:cs typeface="Mate SC"/>
                <a:sym typeface="Mate SC"/>
              </a:defRPr>
            </a:lvl1pPr>
            <a:lvl2pPr lvl="1" algn="l">
              <a:lnSpc>
                <a:spcPct val="100000"/>
              </a:lnSpc>
              <a:spcBef>
                <a:spcPts val="0"/>
              </a:spcBef>
              <a:spcAft>
                <a:spcPts val="0"/>
              </a:spcAft>
              <a:buSzPts val="3700"/>
              <a:buFont typeface="Mate SC"/>
              <a:buNone/>
              <a:defRPr>
                <a:latin typeface="Mate SC"/>
                <a:ea typeface="Mate SC"/>
                <a:cs typeface="Mate SC"/>
                <a:sym typeface="Mate SC"/>
              </a:defRPr>
            </a:lvl2pPr>
            <a:lvl3pPr lvl="2" algn="l">
              <a:lnSpc>
                <a:spcPct val="100000"/>
              </a:lnSpc>
              <a:spcBef>
                <a:spcPts val="0"/>
              </a:spcBef>
              <a:spcAft>
                <a:spcPts val="0"/>
              </a:spcAft>
              <a:buSzPts val="3700"/>
              <a:buFont typeface="Mate SC"/>
              <a:buNone/>
              <a:defRPr>
                <a:latin typeface="Mate SC"/>
                <a:ea typeface="Mate SC"/>
                <a:cs typeface="Mate SC"/>
                <a:sym typeface="Mate SC"/>
              </a:defRPr>
            </a:lvl3pPr>
            <a:lvl4pPr lvl="3" algn="l">
              <a:lnSpc>
                <a:spcPct val="100000"/>
              </a:lnSpc>
              <a:spcBef>
                <a:spcPts val="0"/>
              </a:spcBef>
              <a:spcAft>
                <a:spcPts val="0"/>
              </a:spcAft>
              <a:buSzPts val="3700"/>
              <a:buFont typeface="Mate SC"/>
              <a:buNone/>
              <a:defRPr>
                <a:latin typeface="Mate SC"/>
                <a:ea typeface="Mate SC"/>
                <a:cs typeface="Mate SC"/>
                <a:sym typeface="Mate SC"/>
              </a:defRPr>
            </a:lvl4pPr>
            <a:lvl5pPr lvl="4" algn="l">
              <a:lnSpc>
                <a:spcPct val="100000"/>
              </a:lnSpc>
              <a:spcBef>
                <a:spcPts val="0"/>
              </a:spcBef>
              <a:spcAft>
                <a:spcPts val="0"/>
              </a:spcAft>
              <a:buSzPts val="3700"/>
              <a:buFont typeface="Mate SC"/>
              <a:buNone/>
              <a:defRPr>
                <a:latin typeface="Mate SC"/>
                <a:ea typeface="Mate SC"/>
                <a:cs typeface="Mate SC"/>
                <a:sym typeface="Mate SC"/>
              </a:defRPr>
            </a:lvl5pPr>
            <a:lvl6pPr lvl="5" algn="l">
              <a:lnSpc>
                <a:spcPct val="100000"/>
              </a:lnSpc>
              <a:spcBef>
                <a:spcPts val="0"/>
              </a:spcBef>
              <a:spcAft>
                <a:spcPts val="0"/>
              </a:spcAft>
              <a:buSzPts val="3700"/>
              <a:buFont typeface="Mate SC"/>
              <a:buNone/>
              <a:defRPr>
                <a:latin typeface="Mate SC"/>
                <a:ea typeface="Mate SC"/>
                <a:cs typeface="Mate SC"/>
                <a:sym typeface="Mate SC"/>
              </a:defRPr>
            </a:lvl6pPr>
            <a:lvl7pPr lvl="6" algn="l">
              <a:lnSpc>
                <a:spcPct val="100000"/>
              </a:lnSpc>
              <a:spcBef>
                <a:spcPts val="0"/>
              </a:spcBef>
              <a:spcAft>
                <a:spcPts val="0"/>
              </a:spcAft>
              <a:buSzPts val="3700"/>
              <a:buFont typeface="Mate SC"/>
              <a:buNone/>
              <a:defRPr>
                <a:latin typeface="Mate SC"/>
                <a:ea typeface="Mate SC"/>
                <a:cs typeface="Mate SC"/>
                <a:sym typeface="Mate SC"/>
              </a:defRPr>
            </a:lvl7pPr>
            <a:lvl8pPr lvl="7" algn="l">
              <a:lnSpc>
                <a:spcPct val="100000"/>
              </a:lnSpc>
              <a:spcBef>
                <a:spcPts val="0"/>
              </a:spcBef>
              <a:spcAft>
                <a:spcPts val="0"/>
              </a:spcAft>
              <a:buSzPts val="3700"/>
              <a:buFont typeface="Mate SC"/>
              <a:buNone/>
              <a:defRPr>
                <a:latin typeface="Mate SC"/>
                <a:ea typeface="Mate SC"/>
                <a:cs typeface="Mate SC"/>
                <a:sym typeface="Mate SC"/>
              </a:defRPr>
            </a:lvl8pPr>
            <a:lvl9pPr lvl="8" algn="l">
              <a:lnSpc>
                <a:spcPct val="100000"/>
              </a:lnSpc>
              <a:spcBef>
                <a:spcPts val="0"/>
              </a:spcBef>
              <a:spcAft>
                <a:spcPts val="0"/>
              </a:spcAft>
              <a:buSzPts val="3700"/>
              <a:buFont typeface="Mate SC"/>
              <a:buNone/>
              <a:defRPr>
                <a:latin typeface="Mate SC"/>
                <a:ea typeface="Mate SC"/>
                <a:cs typeface="Mate SC"/>
                <a:sym typeface="Mate SC"/>
              </a:defRPr>
            </a:lvl9pPr>
          </a:lstStyle>
          <a:p>
            <a:endParaRPr/>
          </a:p>
        </p:txBody>
      </p:sp>
      <p:sp>
        <p:nvSpPr>
          <p:cNvPr id="19" name="Google Shape;19;g62d334ef38de8d32_4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Font typeface="Josefin Slab"/>
              <a:buChar char="●"/>
              <a:defRPr>
                <a:latin typeface="Josefin Slab"/>
                <a:ea typeface="Josefin Slab"/>
                <a:cs typeface="Josefin Slab"/>
                <a:sym typeface="Josefin Slab"/>
              </a:defRPr>
            </a:lvl1pPr>
            <a:lvl2pPr marL="914400" lvl="1" indent="-342900" algn="l">
              <a:lnSpc>
                <a:spcPct val="90000"/>
              </a:lnSpc>
              <a:spcBef>
                <a:spcPts val="1600"/>
              </a:spcBef>
              <a:spcAft>
                <a:spcPts val="0"/>
              </a:spcAft>
              <a:buClr>
                <a:schemeClr val="dk1"/>
              </a:buClr>
              <a:buSzPts val="1800"/>
              <a:buFont typeface="Mate SC"/>
              <a:buChar char="○"/>
              <a:defRPr>
                <a:latin typeface="Mate SC"/>
                <a:ea typeface="Mate SC"/>
                <a:cs typeface="Mate SC"/>
                <a:sym typeface="Mate SC"/>
              </a:defRPr>
            </a:lvl2pPr>
            <a:lvl3pPr marL="1371600" lvl="2" indent="-342900" algn="l">
              <a:lnSpc>
                <a:spcPct val="90000"/>
              </a:lnSpc>
              <a:spcBef>
                <a:spcPts val="1600"/>
              </a:spcBef>
              <a:spcAft>
                <a:spcPts val="0"/>
              </a:spcAft>
              <a:buClr>
                <a:schemeClr val="dk1"/>
              </a:buClr>
              <a:buSzPts val="1800"/>
              <a:buFont typeface="Josefin Slab"/>
              <a:buChar char="■"/>
              <a:defRPr>
                <a:latin typeface="Josefin Slab"/>
                <a:ea typeface="Josefin Slab"/>
                <a:cs typeface="Josefin Slab"/>
                <a:sym typeface="Josefin Slab"/>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20" name="Google Shape;20;g62d334ef38de8d32_4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 name="Google Shape;21;g62d334ef38de8d32_4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g62d334ef38de8d32_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2/5/2025</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753544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2/5/2025</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31146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2/5/2025</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980640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2/5/2025</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27689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2/5/2025</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49998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2/5/2025</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47083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2/5/2025</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634996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2/5/2025</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50266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
        <p:cNvGrpSpPr/>
        <p:nvPr/>
      </p:nvGrpSpPr>
      <p:grpSpPr>
        <a:xfrm>
          <a:off x="0" y="0"/>
          <a:ext cx="0" cy="0"/>
          <a:chOff x="0" y="0"/>
          <a:chExt cx="0" cy="0"/>
        </a:xfrm>
      </p:grpSpPr>
      <p:sp>
        <p:nvSpPr>
          <p:cNvPr id="14" name="Google Shape;14;g62d334ef38de8d32_4"/>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5" name="Google Shape;15;g62d334ef38de8d32_4"/>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g62d334ef38de8d32_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555149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g62d334ef38de8d32_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9" name="Google Shape;19;g62d334ef38de8d32_4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600"/>
              </a:spcBef>
              <a:spcAft>
                <a:spcPts val="0"/>
              </a:spcAft>
              <a:buClr>
                <a:schemeClr val="dk1"/>
              </a:buClr>
              <a:buSzPts val="18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20" name="Google Shape;20;g62d334ef38de8d32_4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 name="Google Shape;21;g62d334ef38de8d32_4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g62d334ef38de8d32_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4043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g62d334ef38de8d32_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5" name="Google Shape;25;g62d334ef38de8d32_51"/>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600"/>
              </a:spcBef>
              <a:spcAft>
                <a:spcPts val="0"/>
              </a:spcAft>
              <a:buClr>
                <a:schemeClr val="dk1"/>
              </a:buClr>
              <a:buSzPts val="18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26" name="Google Shape;26;g62d334ef38de8d32_51"/>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600"/>
              </a:spcBef>
              <a:spcAft>
                <a:spcPts val="0"/>
              </a:spcAft>
              <a:buClr>
                <a:schemeClr val="dk1"/>
              </a:buClr>
              <a:buSzPts val="18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27" name="Google Shape;27;g62d334ef38de8d32_5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 name="Google Shape;28;g62d334ef38de8d32_5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g62d334ef38de8d32_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
        <p:cNvGrpSpPr/>
        <p:nvPr/>
      </p:nvGrpSpPr>
      <p:grpSpPr>
        <a:xfrm>
          <a:off x="0" y="0"/>
          <a:ext cx="0" cy="0"/>
          <a:chOff x="0" y="0"/>
          <a:chExt cx="0" cy="0"/>
        </a:xfrm>
      </p:grpSpPr>
      <p:sp>
        <p:nvSpPr>
          <p:cNvPr id="24" name="Google Shape;24;g62d334ef38de8d32_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5" name="Google Shape;25;g62d334ef38de8d32_51"/>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600"/>
              </a:spcBef>
              <a:spcAft>
                <a:spcPts val="0"/>
              </a:spcAft>
              <a:buClr>
                <a:schemeClr val="dk1"/>
              </a:buClr>
              <a:buSzPts val="18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26" name="Google Shape;26;g62d334ef38de8d32_51"/>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600"/>
              </a:spcBef>
              <a:spcAft>
                <a:spcPts val="0"/>
              </a:spcAft>
              <a:buClr>
                <a:schemeClr val="dk1"/>
              </a:buClr>
              <a:buSzPts val="18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27" name="Google Shape;27;g62d334ef38de8d32_5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8" name="Google Shape;28;g62d334ef38de8d32_5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g62d334ef38de8d32_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06435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0"/>
        <p:cNvGrpSpPr/>
        <p:nvPr/>
      </p:nvGrpSpPr>
      <p:grpSpPr>
        <a:xfrm>
          <a:off x="0" y="0"/>
          <a:ext cx="0" cy="0"/>
          <a:chOff x="0" y="0"/>
          <a:chExt cx="0" cy="0"/>
        </a:xfrm>
      </p:grpSpPr>
      <p:sp>
        <p:nvSpPr>
          <p:cNvPr id="31" name="Google Shape;31;g62d334ef38de8d32_5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2" name="Google Shape;32;g62d334ef38de8d32_58"/>
          <p:cNvSpPr>
            <a:spLocks noGrp="1"/>
          </p:cNvSpPr>
          <p:nvPr>
            <p:ph type="pic" idx="2"/>
          </p:nvPr>
        </p:nvSpPr>
        <p:spPr>
          <a:xfrm>
            <a:off x="5183188" y="987425"/>
            <a:ext cx="6172200" cy="4873500"/>
          </a:xfrm>
          <a:prstGeom prst="rect">
            <a:avLst/>
          </a:prstGeom>
          <a:noFill/>
          <a:ln>
            <a:noFill/>
          </a:ln>
        </p:spPr>
      </p:sp>
      <p:sp>
        <p:nvSpPr>
          <p:cNvPr id="33" name="Google Shape;33;g62d334ef38de8d32_5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1600"/>
              </a:spcBef>
              <a:spcAft>
                <a:spcPts val="0"/>
              </a:spcAft>
              <a:buClr>
                <a:schemeClr val="dk1"/>
              </a:buClr>
              <a:buSzPts val="1400"/>
              <a:buNone/>
              <a:defRPr sz="1400"/>
            </a:lvl2pPr>
            <a:lvl3pPr marL="1371600" lvl="2" indent="-228600" algn="l">
              <a:lnSpc>
                <a:spcPct val="90000"/>
              </a:lnSpc>
              <a:spcBef>
                <a:spcPts val="1600"/>
              </a:spcBef>
              <a:spcAft>
                <a:spcPts val="0"/>
              </a:spcAft>
              <a:buClr>
                <a:schemeClr val="dk1"/>
              </a:buClr>
              <a:buSzPts val="1200"/>
              <a:buNone/>
              <a:defRPr sz="1200"/>
            </a:lvl3pPr>
            <a:lvl4pPr marL="1828800" lvl="3" indent="-228600" algn="l">
              <a:lnSpc>
                <a:spcPct val="90000"/>
              </a:lnSpc>
              <a:spcBef>
                <a:spcPts val="1600"/>
              </a:spcBef>
              <a:spcAft>
                <a:spcPts val="0"/>
              </a:spcAft>
              <a:buClr>
                <a:schemeClr val="dk1"/>
              </a:buClr>
              <a:buSzPts val="1000"/>
              <a:buNone/>
              <a:defRPr sz="1000"/>
            </a:lvl4pPr>
            <a:lvl5pPr marL="2286000" lvl="4" indent="-228600" algn="l">
              <a:lnSpc>
                <a:spcPct val="90000"/>
              </a:lnSpc>
              <a:spcBef>
                <a:spcPts val="1600"/>
              </a:spcBef>
              <a:spcAft>
                <a:spcPts val="0"/>
              </a:spcAft>
              <a:buClr>
                <a:schemeClr val="dk1"/>
              </a:buClr>
              <a:buSzPts val="1000"/>
              <a:buNone/>
              <a:defRPr sz="1000"/>
            </a:lvl5pPr>
            <a:lvl6pPr marL="2743200" lvl="5" indent="-228600" algn="l">
              <a:lnSpc>
                <a:spcPct val="90000"/>
              </a:lnSpc>
              <a:spcBef>
                <a:spcPts val="1600"/>
              </a:spcBef>
              <a:spcAft>
                <a:spcPts val="0"/>
              </a:spcAft>
              <a:buClr>
                <a:schemeClr val="dk1"/>
              </a:buClr>
              <a:buSzPts val="1000"/>
              <a:buNone/>
              <a:defRPr sz="1000"/>
            </a:lvl6pPr>
            <a:lvl7pPr marL="3200400" lvl="6" indent="-228600" algn="l">
              <a:lnSpc>
                <a:spcPct val="90000"/>
              </a:lnSpc>
              <a:spcBef>
                <a:spcPts val="1600"/>
              </a:spcBef>
              <a:spcAft>
                <a:spcPts val="0"/>
              </a:spcAft>
              <a:buClr>
                <a:schemeClr val="dk1"/>
              </a:buClr>
              <a:buSzPts val="1000"/>
              <a:buNone/>
              <a:defRPr sz="1000"/>
            </a:lvl7pPr>
            <a:lvl8pPr marL="3657600" lvl="7" indent="-228600" algn="l">
              <a:lnSpc>
                <a:spcPct val="90000"/>
              </a:lnSpc>
              <a:spcBef>
                <a:spcPts val="1600"/>
              </a:spcBef>
              <a:spcAft>
                <a:spcPts val="0"/>
              </a:spcAft>
              <a:buClr>
                <a:schemeClr val="dk1"/>
              </a:buClr>
              <a:buSzPts val="1000"/>
              <a:buNone/>
              <a:defRPr sz="1000"/>
            </a:lvl8pPr>
            <a:lvl9pPr marL="4114800" lvl="8" indent="-228600" algn="l">
              <a:lnSpc>
                <a:spcPct val="90000"/>
              </a:lnSpc>
              <a:spcBef>
                <a:spcPts val="1600"/>
              </a:spcBef>
              <a:spcAft>
                <a:spcPts val="1600"/>
              </a:spcAft>
              <a:buClr>
                <a:schemeClr val="dk1"/>
              </a:buClr>
              <a:buSzPts val="1000"/>
              <a:buNone/>
              <a:defRPr sz="1000"/>
            </a:lvl9pPr>
          </a:lstStyle>
          <a:p>
            <a:endParaRPr/>
          </a:p>
        </p:txBody>
      </p:sp>
      <p:sp>
        <p:nvSpPr>
          <p:cNvPr id="34" name="Google Shape;34;g62d334ef38de8d32_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Google Shape;35;g62d334ef38de8d32_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 name="Google Shape;36;g62d334ef38de8d32_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0277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
        <p:nvSpPr>
          <p:cNvPr id="38" name="Google Shape;38;g62d334ef38de8d32_4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0633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
        <p:cNvGrpSpPr/>
        <p:nvPr/>
      </p:nvGrpSpPr>
      <p:grpSpPr>
        <a:xfrm>
          <a:off x="0" y="0"/>
          <a:ext cx="0" cy="0"/>
          <a:chOff x="0" y="0"/>
          <a:chExt cx="0" cy="0"/>
        </a:xfrm>
      </p:grpSpPr>
      <p:sp>
        <p:nvSpPr>
          <p:cNvPr id="40" name="Google Shape;40;g62d334ef38de8d32_36"/>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41" name="Google Shape;41;g62d334ef38de8d32_3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32972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2"/>
        <p:cNvGrpSpPr/>
        <p:nvPr/>
      </p:nvGrpSpPr>
      <p:grpSpPr>
        <a:xfrm>
          <a:off x="0" y="0"/>
          <a:ext cx="0" cy="0"/>
          <a:chOff x="0" y="0"/>
          <a:chExt cx="0" cy="0"/>
        </a:xfrm>
      </p:grpSpPr>
      <p:sp>
        <p:nvSpPr>
          <p:cNvPr id="43" name="Google Shape;43;g62d334ef38de8d32_6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4" name="Google Shape;44;g62d334ef38de8d32_65"/>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1600"/>
              </a:spcBef>
              <a:spcAft>
                <a:spcPts val="0"/>
              </a:spcAft>
              <a:buClr>
                <a:schemeClr val="dk1"/>
              </a:buClr>
              <a:buSzPts val="2800"/>
              <a:buChar char="○"/>
              <a:defRPr sz="2800"/>
            </a:lvl2pPr>
            <a:lvl3pPr marL="1371600" lvl="2" indent="-381000" algn="l">
              <a:lnSpc>
                <a:spcPct val="90000"/>
              </a:lnSpc>
              <a:spcBef>
                <a:spcPts val="1600"/>
              </a:spcBef>
              <a:spcAft>
                <a:spcPts val="0"/>
              </a:spcAft>
              <a:buClr>
                <a:schemeClr val="dk1"/>
              </a:buClr>
              <a:buSzPts val="2400"/>
              <a:buChar char="■"/>
              <a:defRPr sz="2400"/>
            </a:lvl3pPr>
            <a:lvl4pPr marL="1828800" lvl="3" indent="-355600" algn="l">
              <a:lnSpc>
                <a:spcPct val="90000"/>
              </a:lnSpc>
              <a:spcBef>
                <a:spcPts val="1600"/>
              </a:spcBef>
              <a:spcAft>
                <a:spcPts val="0"/>
              </a:spcAft>
              <a:buClr>
                <a:schemeClr val="dk1"/>
              </a:buClr>
              <a:buSzPts val="2000"/>
              <a:buChar char="●"/>
              <a:defRPr sz="2000"/>
            </a:lvl4pPr>
            <a:lvl5pPr marL="2286000" lvl="4" indent="-355600" algn="l">
              <a:lnSpc>
                <a:spcPct val="90000"/>
              </a:lnSpc>
              <a:spcBef>
                <a:spcPts val="1600"/>
              </a:spcBef>
              <a:spcAft>
                <a:spcPts val="0"/>
              </a:spcAft>
              <a:buClr>
                <a:schemeClr val="dk1"/>
              </a:buClr>
              <a:buSzPts val="2000"/>
              <a:buChar char="○"/>
              <a:defRPr sz="2000"/>
            </a:lvl5pPr>
            <a:lvl6pPr marL="2743200" lvl="5" indent="-355600" algn="l">
              <a:lnSpc>
                <a:spcPct val="90000"/>
              </a:lnSpc>
              <a:spcBef>
                <a:spcPts val="1600"/>
              </a:spcBef>
              <a:spcAft>
                <a:spcPts val="0"/>
              </a:spcAft>
              <a:buClr>
                <a:schemeClr val="dk1"/>
              </a:buClr>
              <a:buSzPts val="2000"/>
              <a:buChar char="■"/>
              <a:defRPr sz="2000"/>
            </a:lvl6pPr>
            <a:lvl7pPr marL="3200400" lvl="6" indent="-355600" algn="l">
              <a:lnSpc>
                <a:spcPct val="90000"/>
              </a:lnSpc>
              <a:spcBef>
                <a:spcPts val="1600"/>
              </a:spcBef>
              <a:spcAft>
                <a:spcPts val="0"/>
              </a:spcAft>
              <a:buClr>
                <a:schemeClr val="dk1"/>
              </a:buClr>
              <a:buSzPts val="2000"/>
              <a:buChar char="●"/>
              <a:defRPr sz="2000"/>
            </a:lvl7pPr>
            <a:lvl8pPr marL="3657600" lvl="7" indent="-355600" algn="l">
              <a:lnSpc>
                <a:spcPct val="90000"/>
              </a:lnSpc>
              <a:spcBef>
                <a:spcPts val="1600"/>
              </a:spcBef>
              <a:spcAft>
                <a:spcPts val="0"/>
              </a:spcAft>
              <a:buClr>
                <a:schemeClr val="dk1"/>
              </a:buClr>
              <a:buSzPts val="2000"/>
              <a:buChar char="○"/>
              <a:defRPr sz="2000"/>
            </a:lvl8pPr>
            <a:lvl9pPr marL="4114800" lvl="8" indent="-355600" algn="l">
              <a:lnSpc>
                <a:spcPct val="90000"/>
              </a:lnSpc>
              <a:spcBef>
                <a:spcPts val="1600"/>
              </a:spcBef>
              <a:spcAft>
                <a:spcPts val="1600"/>
              </a:spcAft>
              <a:buClr>
                <a:schemeClr val="dk1"/>
              </a:buClr>
              <a:buSzPts val="2000"/>
              <a:buChar char="■"/>
              <a:defRPr sz="2000"/>
            </a:lvl9pPr>
          </a:lstStyle>
          <a:p>
            <a:endParaRPr/>
          </a:p>
        </p:txBody>
      </p:sp>
      <p:sp>
        <p:nvSpPr>
          <p:cNvPr id="45" name="Google Shape;45;g62d334ef38de8d32_65"/>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1600"/>
              </a:spcBef>
              <a:spcAft>
                <a:spcPts val="0"/>
              </a:spcAft>
              <a:buClr>
                <a:schemeClr val="dk1"/>
              </a:buClr>
              <a:buSzPts val="1400"/>
              <a:buNone/>
              <a:defRPr sz="1400"/>
            </a:lvl2pPr>
            <a:lvl3pPr marL="1371600" lvl="2" indent="-228600" algn="l">
              <a:lnSpc>
                <a:spcPct val="90000"/>
              </a:lnSpc>
              <a:spcBef>
                <a:spcPts val="1600"/>
              </a:spcBef>
              <a:spcAft>
                <a:spcPts val="0"/>
              </a:spcAft>
              <a:buClr>
                <a:schemeClr val="dk1"/>
              </a:buClr>
              <a:buSzPts val="1200"/>
              <a:buNone/>
              <a:defRPr sz="1200"/>
            </a:lvl3pPr>
            <a:lvl4pPr marL="1828800" lvl="3" indent="-228600" algn="l">
              <a:lnSpc>
                <a:spcPct val="90000"/>
              </a:lnSpc>
              <a:spcBef>
                <a:spcPts val="1600"/>
              </a:spcBef>
              <a:spcAft>
                <a:spcPts val="0"/>
              </a:spcAft>
              <a:buClr>
                <a:schemeClr val="dk1"/>
              </a:buClr>
              <a:buSzPts val="1000"/>
              <a:buNone/>
              <a:defRPr sz="1000"/>
            </a:lvl4pPr>
            <a:lvl5pPr marL="2286000" lvl="4" indent="-228600" algn="l">
              <a:lnSpc>
                <a:spcPct val="90000"/>
              </a:lnSpc>
              <a:spcBef>
                <a:spcPts val="1600"/>
              </a:spcBef>
              <a:spcAft>
                <a:spcPts val="0"/>
              </a:spcAft>
              <a:buClr>
                <a:schemeClr val="dk1"/>
              </a:buClr>
              <a:buSzPts val="1000"/>
              <a:buNone/>
              <a:defRPr sz="1000"/>
            </a:lvl5pPr>
            <a:lvl6pPr marL="2743200" lvl="5" indent="-228600" algn="l">
              <a:lnSpc>
                <a:spcPct val="90000"/>
              </a:lnSpc>
              <a:spcBef>
                <a:spcPts val="1600"/>
              </a:spcBef>
              <a:spcAft>
                <a:spcPts val="0"/>
              </a:spcAft>
              <a:buClr>
                <a:schemeClr val="dk1"/>
              </a:buClr>
              <a:buSzPts val="1000"/>
              <a:buNone/>
              <a:defRPr sz="1000"/>
            </a:lvl6pPr>
            <a:lvl7pPr marL="3200400" lvl="6" indent="-228600" algn="l">
              <a:lnSpc>
                <a:spcPct val="90000"/>
              </a:lnSpc>
              <a:spcBef>
                <a:spcPts val="1600"/>
              </a:spcBef>
              <a:spcAft>
                <a:spcPts val="0"/>
              </a:spcAft>
              <a:buClr>
                <a:schemeClr val="dk1"/>
              </a:buClr>
              <a:buSzPts val="1000"/>
              <a:buNone/>
              <a:defRPr sz="1000"/>
            </a:lvl7pPr>
            <a:lvl8pPr marL="3657600" lvl="7" indent="-228600" algn="l">
              <a:lnSpc>
                <a:spcPct val="90000"/>
              </a:lnSpc>
              <a:spcBef>
                <a:spcPts val="1600"/>
              </a:spcBef>
              <a:spcAft>
                <a:spcPts val="0"/>
              </a:spcAft>
              <a:buClr>
                <a:schemeClr val="dk1"/>
              </a:buClr>
              <a:buSzPts val="1000"/>
              <a:buNone/>
              <a:defRPr sz="1000"/>
            </a:lvl8pPr>
            <a:lvl9pPr marL="4114800" lvl="8" indent="-228600" algn="l">
              <a:lnSpc>
                <a:spcPct val="90000"/>
              </a:lnSpc>
              <a:spcBef>
                <a:spcPts val="1600"/>
              </a:spcBef>
              <a:spcAft>
                <a:spcPts val="1600"/>
              </a:spcAft>
              <a:buClr>
                <a:schemeClr val="dk1"/>
              </a:buClr>
              <a:buSzPts val="1000"/>
              <a:buNone/>
              <a:defRPr sz="1000"/>
            </a:lvl9pPr>
          </a:lstStyle>
          <a:p>
            <a:endParaRPr/>
          </a:p>
        </p:txBody>
      </p:sp>
      <p:sp>
        <p:nvSpPr>
          <p:cNvPr id="46" name="Google Shape;46;g62d334ef38de8d32_6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 name="Google Shape;47;g62d334ef38de8d32_6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 name="Google Shape;48;g62d334ef38de8d32_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77141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56" name="Google Shape;56;g62d334ef38de8d32_8"/>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57" name="Google Shape;57;g62d334ef38de8d32_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1806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8"/>
        <p:cNvGrpSpPr/>
        <p:nvPr/>
      </p:nvGrpSpPr>
      <p:grpSpPr>
        <a:xfrm>
          <a:off x="0" y="0"/>
          <a:ext cx="0" cy="0"/>
          <a:chOff x="0" y="0"/>
          <a:chExt cx="0" cy="0"/>
        </a:xfrm>
      </p:grpSpPr>
      <p:sp>
        <p:nvSpPr>
          <p:cNvPr id="59" name="Google Shape;59;g62d334ef38de8d32_1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60" name="Google Shape;60;g62d334ef38de8d32_1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61" name="Google Shape;61;g62d334ef38de8d32_1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90144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2"/>
        <p:cNvGrpSpPr/>
        <p:nvPr/>
      </p:nvGrpSpPr>
      <p:grpSpPr>
        <a:xfrm>
          <a:off x="0" y="0"/>
          <a:ext cx="0" cy="0"/>
          <a:chOff x="0" y="0"/>
          <a:chExt cx="0" cy="0"/>
        </a:xfrm>
      </p:grpSpPr>
      <p:sp>
        <p:nvSpPr>
          <p:cNvPr id="63" name="Google Shape;63;g62d334ef38de8d32_1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64" name="Google Shape;64;g62d334ef38de8d32_15"/>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65" name="Google Shape;65;g62d334ef38de8d32_15"/>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66" name="Google Shape;66;g62d334ef38de8d32_1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640175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
        <p:cNvGrpSpPr/>
        <p:nvPr/>
      </p:nvGrpSpPr>
      <p:grpSpPr>
        <a:xfrm>
          <a:off x="0" y="0"/>
          <a:ext cx="0" cy="0"/>
          <a:chOff x="0" y="0"/>
          <a:chExt cx="0" cy="0"/>
        </a:xfrm>
      </p:grpSpPr>
      <p:sp>
        <p:nvSpPr>
          <p:cNvPr id="68" name="Google Shape;68;g62d334ef38de8d32_2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69" name="Google Shape;69;g62d334ef38de8d32_2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37350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0"/>
        <p:cNvGrpSpPr/>
        <p:nvPr/>
      </p:nvGrpSpPr>
      <p:grpSpPr>
        <a:xfrm>
          <a:off x="0" y="0"/>
          <a:ext cx="0" cy="0"/>
          <a:chOff x="0" y="0"/>
          <a:chExt cx="0" cy="0"/>
        </a:xfrm>
      </p:grpSpPr>
      <p:sp>
        <p:nvSpPr>
          <p:cNvPr id="71" name="Google Shape;71;g62d334ef38de8d32_23"/>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72" name="Google Shape;72;g62d334ef38de8d32_23"/>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73" name="Google Shape;73;g62d334ef38de8d32_2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9868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
        <p:cNvGrpSpPr/>
        <p:nvPr/>
      </p:nvGrpSpPr>
      <p:grpSpPr>
        <a:xfrm>
          <a:off x="0" y="0"/>
          <a:ext cx="0" cy="0"/>
          <a:chOff x="0" y="0"/>
          <a:chExt cx="0" cy="0"/>
        </a:xfrm>
      </p:grpSpPr>
      <p:sp>
        <p:nvSpPr>
          <p:cNvPr id="31" name="Google Shape;31;g62d334ef38de8d32_4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g62d334ef38de8d32_27"/>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76" name="Google Shape;76;g62d334ef38de8d32_2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797823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7"/>
        <p:cNvGrpSpPr/>
        <p:nvPr/>
      </p:nvGrpSpPr>
      <p:grpSpPr>
        <a:xfrm>
          <a:off x="0" y="0"/>
          <a:ext cx="0" cy="0"/>
          <a:chOff x="0" y="0"/>
          <a:chExt cx="0" cy="0"/>
        </a:xfrm>
      </p:grpSpPr>
      <p:sp>
        <p:nvSpPr>
          <p:cNvPr id="78" name="Google Shape;78;g62d334ef38de8d32_3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g62d334ef38de8d32_30"/>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80" name="Google Shape;80;g62d334ef38de8d32_30"/>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1" name="Google Shape;81;g62d334ef38de8d32_30"/>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82" name="Google Shape;82;g62d334ef38de8d32_3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99457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3"/>
        <p:cNvGrpSpPr/>
        <p:nvPr/>
      </p:nvGrpSpPr>
      <p:grpSpPr>
        <a:xfrm>
          <a:off x="0" y="0"/>
          <a:ext cx="0" cy="0"/>
          <a:chOff x="0" y="0"/>
          <a:chExt cx="0" cy="0"/>
        </a:xfrm>
      </p:grpSpPr>
      <p:sp>
        <p:nvSpPr>
          <p:cNvPr id="84" name="Google Shape;84;g62d334ef38de8d32_39"/>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85" name="Google Shape;85;g62d334ef38de8d32_39"/>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86" name="Google Shape;86;g62d334ef38de8d32_3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993071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A7BED-04F6-D28E-F3C4-3235D4575A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32F588-14CE-CE44-2C6C-211216B145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0D83DA-70F4-2645-7C53-48C3DF2645A3}"/>
              </a:ext>
            </a:extLst>
          </p:cNvPr>
          <p:cNvSpPr>
            <a:spLocks noGrp="1"/>
          </p:cNvSpPr>
          <p:nvPr>
            <p:ph type="dt" sz="half" idx="10"/>
          </p:nvPr>
        </p:nvSpPr>
        <p:spPr/>
        <p:txBody>
          <a:bodyPr/>
          <a:lstStyle/>
          <a:p>
            <a:fld id="{99B4D243-A62F-4994-8528-0EE3C716952A}" type="datetimeFigureOut">
              <a:rPr lang="en-US" smtClean="0"/>
              <a:t>2/5/2025</a:t>
            </a:fld>
            <a:endParaRPr lang="en-US"/>
          </a:p>
        </p:txBody>
      </p:sp>
      <p:sp>
        <p:nvSpPr>
          <p:cNvPr id="5" name="Footer Placeholder 4">
            <a:extLst>
              <a:ext uri="{FF2B5EF4-FFF2-40B4-BE49-F238E27FC236}">
                <a16:creationId xmlns:a16="http://schemas.microsoft.com/office/drawing/2014/main" id="{65546F82-2D11-06AC-90B0-03CAB19261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ED48F-8335-46E8-6E3F-9D0F593D25BB}"/>
              </a:ext>
            </a:extLst>
          </p:cNvPr>
          <p:cNvSpPr>
            <a:spLocks noGrp="1"/>
          </p:cNvSpPr>
          <p:nvPr>
            <p:ph type="sldNum" sz="quarter" idx="12"/>
          </p:nvPr>
        </p:nvSpPr>
        <p:spPr/>
        <p:txBody>
          <a:bodyPr/>
          <a:lstStyle/>
          <a:p>
            <a:fld id="{568D2901-A529-4A23-A38B-A2D1332535DC}" type="slidenum">
              <a:rPr lang="en-US" smtClean="0"/>
              <a:t>‹#›</a:t>
            </a:fld>
            <a:endParaRPr lang="en-US"/>
          </a:p>
        </p:txBody>
      </p:sp>
    </p:spTree>
    <p:extLst>
      <p:ext uri="{BB962C8B-B14F-4D97-AF65-F5344CB8AC3E}">
        <p14:creationId xmlns:p14="http://schemas.microsoft.com/office/powerpoint/2010/main" val="217687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4A0DE-FBAD-9AA9-62CA-7389F57D60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22FD9A-6044-3CA1-62D6-4CAA2ABA29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638FC5-5FD7-4B56-F679-2538702D2A36}"/>
              </a:ext>
            </a:extLst>
          </p:cNvPr>
          <p:cNvSpPr>
            <a:spLocks noGrp="1"/>
          </p:cNvSpPr>
          <p:nvPr>
            <p:ph type="dt" sz="half" idx="10"/>
          </p:nvPr>
        </p:nvSpPr>
        <p:spPr/>
        <p:txBody>
          <a:bodyPr/>
          <a:lstStyle/>
          <a:p>
            <a:fld id="{99B4D243-A62F-4994-8528-0EE3C716952A}" type="datetimeFigureOut">
              <a:rPr lang="en-US" smtClean="0"/>
              <a:t>2/5/2025</a:t>
            </a:fld>
            <a:endParaRPr lang="en-US"/>
          </a:p>
        </p:txBody>
      </p:sp>
      <p:sp>
        <p:nvSpPr>
          <p:cNvPr id="5" name="Footer Placeholder 4">
            <a:extLst>
              <a:ext uri="{FF2B5EF4-FFF2-40B4-BE49-F238E27FC236}">
                <a16:creationId xmlns:a16="http://schemas.microsoft.com/office/drawing/2014/main" id="{51BEFF3B-88A1-3A8E-EA78-D670AECA3F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E87E7-0C24-E23F-6C2E-8675F2EC2A7A}"/>
              </a:ext>
            </a:extLst>
          </p:cNvPr>
          <p:cNvSpPr>
            <a:spLocks noGrp="1"/>
          </p:cNvSpPr>
          <p:nvPr>
            <p:ph type="sldNum" sz="quarter" idx="12"/>
          </p:nvPr>
        </p:nvSpPr>
        <p:spPr/>
        <p:txBody>
          <a:bodyPr/>
          <a:lstStyle/>
          <a:p>
            <a:fld id="{568D2901-A529-4A23-A38B-A2D1332535DC}" type="slidenum">
              <a:rPr lang="en-US" smtClean="0"/>
              <a:t>‹#›</a:t>
            </a:fld>
            <a:endParaRPr lang="en-US"/>
          </a:p>
        </p:txBody>
      </p:sp>
    </p:spTree>
    <p:extLst>
      <p:ext uri="{BB962C8B-B14F-4D97-AF65-F5344CB8AC3E}">
        <p14:creationId xmlns:p14="http://schemas.microsoft.com/office/powerpoint/2010/main" val="39543971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EA2F1-990C-D7CB-8306-94E43ECAF8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F62EF1-05E7-5F56-7A1F-85829A84C4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32A86-8AE4-FBA8-EAA2-0E317BCFCBED}"/>
              </a:ext>
            </a:extLst>
          </p:cNvPr>
          <p:cNvSpPr>
            <a:spLocks noGrp="1"/>
          </p:cNvSpPr>
          <p:nvPr>
            <p:ph type="dt" sz="half" idx="10"/>
          </p:nvPr>
        </p:nvSpPr>
        <p:spPr/>
        <p:txBody>
          <a:bodyPr/>
          <a:lstStyle/>
          <a:p>
            <a:fld id="{99B4D243-A62F-4994-8528-0EE3C716952A}" type="datetimeFigureOut">
              <a:rPr lang="en-US" smtClean="0"/>
              <a:t>2/5/2025</a:t>
            </a:fld>
            <a:endParaRPr lang="en-US"/>
          </a:p>
        </p:txBody>
      </p:sp>
      <p:sp>
        <p:nvSpPr>
          <p:cNvPr id="5" name="Footer Placeholder 4">
            <a:extLst>
              <a:ext uri="{FF2B5EF4-FFF2-40B4-BE49-F238E27FC236}">
                <a16:creationId xmlns:a16="http://schemas.microsoft.com/office/drawing/2014/main" id="{765BF369-3875-E25C-2E8E-4FA56844C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FE3013-EAC7-098B-0935-496397C260B3}"/>
              </a:ext>
            </a:extLst>
          </p:cNvPr>
          <p:cNvSpPr>
            <a:spLocks noGrp="1"/>
          </p:cNvSpPr>
          <p:nvPr>
            <p:ph type="sldNum" sz="quarter" idx="12"/>
          </p:nvPr>
        </p:nvSpPr>
        <p:spPr/>
        <p:txBody>
          <a:bodyPr/>
          <a:lstStyle/>
          <a:p>
            <a:fld id="{568D2901-A529-4A23-A38B-A2D1332535DC}" type="slidenum">
              <a:rPr lang="en-US" smtClean="0"/>
              <a:t>‹#›</a:t>
            </a:fld>
            <a:endParaRPr lang="en-US"/>
          </a:p>
        </p:txBody>
      </p:sp>
    </p:spTree>
    <p:extLst>
      <p:ext uri="{BB962C8B-B14F-4D97-AF65-F5344CB8AC3E}">
        <p14:creationId xmlns:p14="http://schemas.microsoft.com/office/powerpoint/2010/main" val="1680533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2383-4030-A57A-C45E-FD511663B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C10D4B-5A79-79CD-6AB9-43B1334B33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0638BF-CC67-4B68-A1DC-0340282229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E4A42B-4ED3-A69B-C76F-E3557E88E4BD}"/>
              </a:ext>
            </a:extLst>
          </p:cNvPr>
          <p:cNvSpPr>
            <a:spLocks noGrp="1"/>
          </p:cNvSpPr>
          <p:nvPr>
            <p:ph type="dt" sz="half" idx="10"/>
          </p:nvPr>
        </p:nvSpPr>
        <p:spPr/>
        <p:txBody>
          <a:bodyPr/>
          <a:lstStyle/>
          <a:p>
            <a:fld id="{99B4D243-A62F-4994-8528-0EE3C716952A}" type="datetimeFigureOut">
              <a:rPr lang="en-US" smtClean="0"/>
              <a:t>2/5/2025</a:t>
            </a:fld>
            <a:endParaRPr lang="en-US"/>
          </a:p>
        </p:txBody>
      </p:sp>
      <p:sp>
        <p:nvSpPr>
          <p:cNvPr id="6" name="Footer Placeholder 5">
            <a:extLst>
              <a:ext uri="{FF2B5EF4-FFF2-40B4-BE49-F238E27FC236}">
                <a16:creationId xmlns:a16="http://schemas.microsoft.com/office/drawing/2014/main" id="{FB53BD39-6308-FAA2-14B8-12677016D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CB5B-7F54-3F95-DE44-CDE7F133AA14}"/>
              </a:ext>
            </a:extLst>
          </p:cNvPr>
          <p:cNvSpPr>
            <a:spLocks noGrp="1"/>
          </p:cNvSpPr>
          <p:nvPr>
            <p:ph type="sldNum" sz="quarter" idx="12"/>
          </p:nvPr>
        </p:nvSpPr>
        <p:spPr/>
        <p:txBody>
          <a:bodyPr/>
          <a:lstStyle/>
          <a:p>
            <a:fld id="{568D2901-A529-4A23-A38B-A2D1332535DC}" type="slidenum">
              <a:rPr lang="en-US" smtClean="0"/>
              <a:t>‹#›</a:t>
            </a:fld>
            <a:endParaRPr lang="en-US"/>
          </a:p>
        </p:txBody>
      </p:sp>
    </p:spTree>
    <p:extLst>
      <p:ext uri="{BB962C8B-B14F-4D97-AF65-F5344CB8AC3E}">
        <p14:creationId xmlns:p14="http://schemas.microsoft.com/office/powerpoint/2010/main" val="4108244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F8480-48A1-EF6D-8942-079211C241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856177-6E60-7931-3EC2-886824C3F6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018FB6-943A-1E21-C9F8-888BC2AB60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84D31E-E2F1-31A8-88E3-DC6EFD857F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6639C-633E-2F09-F011-B45FD0B5AE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428B0F-5099-6E9A-2076-A71AA3DAF31D}"/>
              </a:ext>
            </a:extLst>
          </p:cNvPr>
          <p:cNvSpPr>
            <a:spLocks noGrp="1"/>
          </p:cNvSpPr>
          <p:nvPr>
            <p:ph type="dt" sz="half" idx="10"/>
          </p:nvPr>
        </p:nvSpPr>
        <p:spPr/>
        <p:txBody>
          <a:bodyPr/>
          <a:lstStyle/>
          <a:p>
            <a:fld id="{99B4D243-A62F-4994-8528-0EE3C716952A}" type="datetimeFigureOut">
              <a:rPr lang="en-US" smtClean="0"/>
              <a:t>2/5/2025</a:t>
            </a:fld>
            <a:endParaRPr lang="en-US"/>
          </a:p>
        </p:txBody>
      </p:sp>
      <p:sp>
        <p:nvSpPr>
          <p:cNvPr id="8" name="Footer Placeholder 7">
            <a:extLst>
              <a:ext uri="{FF2B5EF4-FFF2-40B4-BE49-F238E27FC236}">
                <a16:creationId xmlns:a16="http://schemas.microsoft.com/office/drawing/2014/main" id="{4D81976A-F705-432A-4939-762C3DA11C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C26BCB-C05F-8179-595C-035A39636ACB}"/>
              </a:ext>
            </a:extLst>
          </p:cNvPr>
          <p:cNvSpPr>
            <a:spLocks noGrp="1"/>
          </p:cNvSpPr>
          <p:nvPr>
            <p:ph type="sldNum" sz="quarter" idx="12"/>
          </p:nvPr>
        </p:nvSpPr>
        <p:spPr/>
        <p:txBody>
          <a:bodyPr/>
          <a:lstStyle/>
          <a:p>
            <a:fld id="{568D2901-A529-4A23-A38B-A2D1332535DC}" type="slidenum">
              <a:rPr lang="en-US" smtClean="0"/>
              <a:t>‹#›</a:t>
            </a:fld>
            <a:endParaRPr lang="en-US"/>
          </a:p>
        </p:txBody>
      </p:sp>
    </p:spTree>
    <p:extLst>
      <p:ext uri="{BB962C8B-B14F-4D97-AF65-F5344CB8AC3E}">
        <p14:creationId xmlns:p14="http://schemas.microsoft.com/office/powerpoint/2010/main" val="28701433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8D979-0E1B-D0F6-9CBC-D2B881B775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6BBCB6-F3C9-CAE9-1234-789165C7BF83}"/>
              </a:ext>
            </a:extLst>
          </p:cNvPr>
          <p:cNvSpPr>
            <a:spLocks noGrp="1"/>
          </p:cNvSpPr>
          <p:nvPr>
            <p:ph type="dt" sz="half" idx="10"/>
          </p:nvPr>
        </p:nvSpPr>
        <p:spPr/>
        <p:txBody>
          <a:bodyPr/>
          <a:lstStyle/>
          <a:p>
            <a:fld id="{99B4D243-A62F-4994-8528-0EE3C716952A}" type="datetimeFigureOut">
              <a:rPr lang="en-US" smtClean="0"/>
              <a:t>2/5/2025</a:t>
            </a:fld>
            <a:endParaRPr lang="en-US"/>
          </a:p>
        </p:txBody>
      </p:sp>
      <p:sp>
        <p:nvSpPr>
          <p:cNvPr id="4" name="Footer Placeholder 3">
            <a:extLst>
              <a:ext uri="{FF2B5EF4-FFF2-40B4-BE49-F238E27FC236}">
                <a16:creationId xmlns:a16="http://schemas.microsoft.com/office/drawing/2014/main" id="{EFB967C3-D131-7C6B-54CB-B92C14D42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F44E69-7FA5-985E-2498-47060B8DBE96}"/>
              </a:ext>
            </a:extLst>
          </p:cNvPr>
          <p:cNvSpPr>
            <a:spLocks noGrp="1"/>
          </p:cNvSpPr>
          <p:nvPr>
            <p:ph type="sldNum" sz="quarter" idx="12"/>
          </p:nvPr>
        </p:nvSpPr>
        <p:spPr/>
        <p:txBody>
          <a:bodyPr/>
          <a:lstStyle/>
          <a:p>
            <a:fld id="{568D2901-A529-4A23-A38B-A2D1332535DC}" type="slidenum">
              <a:rPr lang="en-US" smtClean="0"/>
              <a:t>‹#›</a:t>
            </a:fld>
            <a:endParaRPr lang="en-US"/>
          </a:p>
        </p:txBody>
      </p:sp>
    </p:spTree>
    <p:extLst>
      <p:ext uri="{BB962C8B-B14F-4D97-AF65-F5344CB8AC3E}">
        <p14:creationId xmlns:p14="http://schemas.microsoft.com/office/powerpoint/2010/main" val="7571270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2599D-FB54-9522-14F0-6BDE618BC0A9}"/>
              </a:ext>
            </a:extLst>
          </p:cNvPr>
          <p:cNvSpPr>
            <a:spLocks noGrp="1"/>
          </p:cNvSpPr>
          <p:nvPr>
            <p:ph type="dt" sz="half" idx="10"/>
          </p:nvPr>
        </p:nvSpPr>
        <p:spPr/>
        <p:txBody>
          <a:bodyPr/>
          <a:lstStyle/>
          <a:p>
            <a:fld id="{99B4D243-A62F-4994-8528-0EE3C716952A}" type="datetimeFigureOut">
              <a:rPr lang="en-US" smtClean="0"/>
              <a:t>2/5/2025</a:t>
            </a:fld>
            <a:endParaRPr lang="en-US"/>
          </a:p>
        </p:txBody>
      </p:sp>
      <p:sp>
        <p:nvSpPr>
          <p:cNvPr id="3" name="Footer Placeholder 2">
            <a:extLst>
              <a:ext uri="{FF2B5EF4-FFF2-40B4-BE49-F238E27FC236}">
                <a16:creationId xmlns:a16="http://schemas.microsoft.com/office/drawing/2014/main" id="{5709B36C-4291-4EED-F8F8-40474F530E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240B5A-9C7D-1B35-DB4D-B8FF5FF9C35C}"/>
              </a:ext>
            </a:extLst>
          </p:cNvPr>
          <p:cNvSpPr>
            <a:spLocks noGrp="1"/>
          </p:cNvSpPr>
          <p:nvPr>
            <p:ph type="sldNum" sz="quarter" idx="12"/>
          </p:nvPr>
        </p:nvSpPr>
        <p:spPr/>
        <p:txBody>
          <a:bodyPr/>
          <a:lstStyle/>
          <a:p>
            <a:fld id="{568D2901-A529-4A23-A38B-A2D1332535DC}" type="slidenum">
              <a:rPr lang="en-US" smtClean="0"/>
              <a:t>‹#›</a:t>
            </a:fld>
            <a:endParaRPr lang="en-US"/>
          </a:p>
        </p:txBody>
      </p:sp>
    </p:spTree>
    <p:extLst>
      <p:ext uri="{BB962C8B-B14F-4D97-AF65-F5344CB8AC3E}">
        <p14:creationId xmlns:p14="http://schemas.microsoft.com/office/powerpoint/2010/main" val="354700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32"/>
        <p:cNvGrpSpPr/>
        <p:nvPr/>
      </p:nvGrpSpPr>
      <p:grpSpPr>
        <a:xfrm>
          <a:off x="0" y="0"/>
          <a:ext cx="0" cy="0"/>
          <a:chOff x="0" y="0"/>
          <a:chExt cx="0" cy="0"/>
        </a:xfrm>
      </p:grpSpPr>
      <p:sp>
        <p:nvSpPr>
          <p:cNvPr id="33" name="Google Shape;33;g62d334ef38de8d32_72"/>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4" name="Google Shape;34;g62d334ef38de8d32_72"/>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1600"/>
              </a:spcBef>
              <a:spcAft>
                <a:spcPts val="0"/>
              </a:spcAft>
              <a:buClr>
                <a:srgbClr val="888888"/>
              </a:buClr>
              <a:buSzPts val="2000"/>
              <a:buNone/>
              <a:defRPr sz="2000">
                <a:solidFill>
                  <a:srgbClr val="888888"/>
                </a:solidFill>
              </a:defRPr>
            </a:lvl2pPr>
            <a:lvl3pPr marL="1371600" lvl="2" indent="-228600" algn="l">
              <a:lnSpc>
                <a:spcPct val="90000"/>
              </a:lnSpc>
              <a:spcBef>
                <a:spcPts val="1600"/>
              </a:spcBef>
              <a:spcAft>
                <a:spcPts val="0"/>
              </a:spcAft>
              <a:buClr>
                <a:srgbClr val="888888"/>
              </a:buClr>
              <a:buSzPts val="1800"/>
              <a:buNone/>
              <a:defRPr sz="1800">
                <a:solidFill>
                  <a:srgbClr val="888888"/>
                </a:solidFill>
              </a:defRPr>
            </a:lvl3pPr>
            <a:lvl4pPr marL="1828800" lvl="3" indent="-228600" algn="l">
              <a:lnSpc>
                <a:spcPct val="90000"/>
              </a:lnSpc>
              <a:spcBef>
                <a:spcPts val="1600"/>
              </a:spcBef>
              <a:spcAft>
                <a:spcPts val="0"/>
              </a:spcAft>
              <a:buClr>
                <a:srgbClr val="888888"/>
              </a:buClr>
              <a:buSzPts val="1600"/>
              <a:buNone/>
              <a:defRPr sz="1600">
                <a:solidFill>
                  <a:srgbClr val="888888"/>
                </a:solidFill>
              </a:defRPr>
            </a:lvl4pPr>
            <a:lvl5pPr marL="2286000" lvl="4" indent="-228600" algn="l">
              <a:lnSpc>
                <a:spcPct val="90000"/>
              </a:lnSpc>
              <a:spcBef>
                <a:spcPts val="1600"/>
              </a:spcBef>
              <a:spcAft>
                <a:spcPts val="0"/>
              </a:spcAft>
              <a:buClr>
                <a:srgbClr val="888888"/>
              </a:buClr>
              <a:buSzPts val="1600"/>
              <a:buNone/>
              <a:defRPr sz="1600">
                <a:solidFill>
                  <a:srgbClr val="888888"/>
                </a:solidFill>
              </a:defRPr>
            </a:lvl5pPr>
            <a:lvl6pPr marL="2743200" lvl="5" indent="-228600" algn="l">
              <a:lnSpc>
                <a:spcPct val="90000"/>
              </a:lnSpc>
              <a:spcBef>
                <a:spcPts val="1600"/>
              </a:spcBef>
              <a:spcAft>
                <a:spcPts val="0"/>
              </a:spcAft>
              <a:buClr>
                <a:srgbClr val="888888"/>
              </a:buClr>
              <a:buSzPts val="1600"/>
              <a:buNone/>
              <a:defRPr sz="1600">
                <a:solidFill>
                  <a:srgbClr val="888888"/>
                </a:solidFill>
              </a:defRPr>
            </a:lvl6pPr>
            <a:lvl7pPr marL="3200400" lvl="6" indent="-228600" algn="l">
              <a:lnSpc>
                <a:spcPct val="90000"/>
              </a:lnSpc>
              <a:spcBef>
                <a:spcPts val="1600"/>
              </a:spcBef>
              <a:spcAft>
                <a:spcPts val="0"/>
              </a:spcAft>
              <a:buClr>
                <a:srgbClr val="888888"/>
              </a:buClr>
              <a:buSzPts val="1600"/>
              <a:buNone/>
              <a:defRPr sz="1600">
                <a:solidFill>
                  <a:srgbClr val="888888"/>
                </a:solidFill>
              </a:defRPr>
            </a:lvl7pPr>
            <a:lvl8pPr marL="3657600" lvl="7" indent="-228600" algn="l">
              <a:lnSpc>
                <a:spcPct val="90000"/>
              </a:lnSpc>
              <a:spcBef>
                <a:spcPts val="1600"/>
              </a:spcBef>
              <a:spcAft>
                <a:spcPts val="0"/>
              </a:spcAft>
              <a:buClr>
                <a:srgbClr val="888888"/>
              </a:buClr>
              <a:buSzPts val="1600"/>
              <a:buNone/>
              <a:defRPr sz="1600">
                <a:solidFill>
                  <a:srgbClr val="888888"/>
                </a:solidFill>
              </a:defRPr>
            </a:lvl8pPr>
            <a:lvl9pPr marL="4114800" lvl="8" indent="-228600" algn="l">
              <a:lnSpc>
                <a:spcPct val="90000"/>
              </a:lnSpc>
              <a:spcBef>
                <a:spcPts val="1600"/>
              </a:spcBef>
              <a:spcAft>
                <a:spcPts val="1600"/>
              </a:spcAft>
              <a:buClr>
                <a:srgbClr val="888888"/>
              </a:buClr>
              <a:buSzPts val="1600"/>
              <a:buNone/>
              <a:defRPr sz="1600">
                <a:solidFill>
                  <a:srgbClr val="888888"/>
                </a:solidFill>
              </a:defRPr>
            </a:lvl9pPr>
          </a:lstStyle>
          <a:p>
            <a:endParaRPr/>
          </a:p>
        </p:txBody>
      </p:sp>
      <p:sp>
        <p:nvSpPr>
          <p:cNvPr id="35" name="Google Shape;35;g62d334ef38de8d32_7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 name="Google Shape;36;g62d334ef38de8d32_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 name="Google Shape;37;g62d334ef38de8d32_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184C8-1FEF-4DC4-B3D1-EC5E97E64F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EC1C67-B42C-996C-E39E-1E0FA0940F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F3BB8A-9A26-0E0A-FDBD-E12983F5EB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6F0D31-19DA-7E44-48E0-FC4F10C8A48F}"/>
              </a:ext>
            </a:extLst>
          </p:cNvPr>
          <p:cNvSpPr>
            <a:spLocks noGrp="1"/>
          </p:cNvSpPr>
          <p:nvPr>
            <p:ph type="dt" sz="half" idx="10"/>
          </p:nvPr>
        </p:nvSpPr>
        <p:spPr/>
        <p:txBody>
          <a:bodyPr/>
          <a:lstStyle/>
          <a:p>
            <a:fld id="{99B4D243-A62F-4994-8528-0EE3C716952A}" type="datetimeFigureOut">
              <a:rPr lang="en-US" smtClean="0"/>
              <a:t>2/5/2025</a:t>
            </a:fld>
            <a:endParaRPr lang="en-US"/>
          </a:p>
        </p:txBody>
      </p:sp>
      <p:sp>
        <p:nvSpPr>
          <p:cNvPr id="6" name="Footer Placeholder 5">
            <a:extLst>
              <a:ext uri="{FF2B5EF4-FFF2-40B4-BE49-F238E27FC236}">
                <a16:creationId xmlns:a16="http://schemas.microsoft.com/office/drawing/2014/main" id="{96FF8655-9F92-7DC0-9A96-155BF8E889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8A6354-E2EA-363D-2FF4-B0AF647F8724}"/>
              </a:ext>
            </a:extLst>
          </p:cNvPr>
          <p:cNvSpPr>
            <a:spLocks noGrp="1"/>
          </p:cNvSpPr>
          <p:nvPr>
            <p:ph type="sldNum" sz="quarter" idx="12"/>
          </p:nvPr>
        </p:nvSpPr>
        <p:spPr/>
        <p:txBody>
          <a:bodyPr/>
          <a:lstStyle/>
          <a:p>
            <a:fld id="{568D2901-A529-4A23-A38B-A2D1332535DC}" type="slidenum">
              <a:rPr lang="en-US" smtClean="0"/>
              <a:t>‹#›</a:t>
            </a:fld>
            <a:endParaRPr lang="en-US"/>
          </a:p>
        </p:txBody>
      </p:sp>
    </p:spTree>
    <p:extLst>
      <p:ext uri="{BB962C8B-B14F-4D97-AF65-F5344CB8AC3E}">
        <p14:creationId xmlns:p14="http://schemas.microsoft.com/office/powerpoint/2010/main" val="38182046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E1B6E-8CD2-6F4E-D7E4-AAF11900F2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6F39F4-B5D9-8343-F333-5A3E60D95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E9CC4FE-B913-5246-9616-3C411A9036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A1D614-15A8-8955-4DD0-D907B1280804}"/>
              </a:ext>
            </a:extLst>
          </p:cNvPr>
          <p:cNvSpPr>
            <a:spLocks noGrp="1"/>
          </p:cNvSpPr>
          <p:nvPr>
            <p:ph type="dt" sz="half" idx="10"/>
          </p:nvPr>
        </p:nvSpPr>
        <p:spPr/>
        <p:txBody>
          <a:bodyPr/>
          <a:lstStyle/>
          <a:p>
            <a:fld id="{99B4D243-A62F-4994-8528-0EE3C716952A}" type="datetimeFigureOut">
              <a:rPr lang="en-US" smtClean="0"/>
              <a:t>2/5/2025</a:t>
            </a:fld>
            <a:endParaRPr lang="en-US"/>
          </a:p>
        </p:txBody>
      </p:sp>
      <p:sp>
        <p:nvSpPr>
          <p:cNvPr id="6" name="Footer Placeholder 5">
            <a:extLst>
              <a:ext uri="{FF2B5EF4-FFF2-40B4-BE49-F238E27FC236}">
                <a16:creationId xmlns:a16="http://schemas.microsoft.com/office/drawing/2014/main" id="{706AB325-C3EA-7877-747B-D7554927E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F5889-D8FB-5CFE-D278-CBBD187758FA}"/>
              </a:ext>
            </a:extLst>
          </p:cNvPr>
          <p:cNvSpPr>
            <a:spLocks noGrp="1"/>
          </p:cNvSpPr>
          <p:nvPr>
            <p:ph type="sldNum" sz="quarter" idx="12"/>
          </p:nvPr>
        </p:nvSpPr>
        <p:spPr/>
        <p:txBody>
          <a:bodyPr/>
          <a:lstStyle/>
          <a:p>
            <a:fld id="{568D2901-A529-4A23-A38B-A2D1332535DC}" type="slidenum">
              <a:rPr lang="en-US" smtClean="0"/>
              <a:t>‹#›</a:t>
            </a:fld>
            <a:endParaRPr lang="en-US"/>
          </a:p>
        </p:txBody>
      </p:sp>
    </p:spTree>
    <p:extLst>
      <p:ext uri="{BB962C8B-B14F-4D97-AF65-F5344CB8AC3E}">
        <p14:creationId xmlns:p14="http://schemas.microsoft.com/office/powerpoint/2010/main" val="41879364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08436-52B9-68F2-EA84-6E023707CB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EB565D-D54D-BBFF-9337-C0BDC5923A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241424-68EA-4160-F004-7FF106B066F6}"/>
              </a:ext>
            </a:extLst>
          </p:cNvPr>
          <p:cNvSpPr>
            <a:spLocks noGrp="1"/>
          </p:cNvSpPr>
          <p:nvPr>
            <p:ph type="dt" sz="half" idx="10"/>
          </p:nvPr>
        </p:nvSpPr>
        <p:spPr/>
        <p:txBody>
          <a:bodyPr/>
          <a:lstStyle/>
          <a:p>
            <a:fld id="{99B4D243-A62F-4994-8528-0EE3C716952A}" type="datetimeFigureOut">
              <a:rPr lang="en-US" smtClean="0"/>
              <a:t>2/5/2025</a:t>
            </a:fld>
            <a:endParaRPr lang="en-US"/>
          </a:p>
        </p:txBody>
      </p:sp>
      <p:sp>
        <p:nvSpPr>
          <p:cNvPr id="5" name="Footer Placeholder 4">
            <a:extLst>
              <a:ext uri="{FF2B5EF4-FFF2-40B4-BE49-F238E27FC236}">
                <a16:creationId xmlns:a16="http://schemas.microsoft.com/office/drawing/2014/main" id="{D0D60CD7-D122-8A81-9501-62C466D83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1BF154-F367-057F-8185-A0DA9B3C9DE7}"/>
              </a:ext>
            </a:extLst>
          </p:cNvPr>
          <p:cNvSpPr>
            <a:spLocks noGrp="1"/>
          </p:cNvSpPr>
          <p:nvPr>
            <p:ph type="sldNum" sz="quarter" idx="12"/>
          </p:nvPr>
        </p:nvSpPr>
        <p:spPr/>
        <p:txBody>
          <a:bodyPr/>
          <a:lstStyle/>
          <a:p>
            <a:fld id="{568D2901-A529-4A23-A38B-A2D1332535DC}" type="slidenum">
              <a:rPr lang="en-US" smtClean="0"/>
              <a:t>‹#›</a:t>
            </a:fld>
            <a:endParaRPr lang="en-US"/>
          </a:p>
        </p:txBody>
      </p:sp>
    </p:spTree>
    <p:extLst>
      <p:ext uri="{BB962C8B-B14F-4D97-AF65-F5344CB8AC3E}">
        <p14:creationId xmlns:p14="http://schemas.microsoft.com/office/powerpoint/2010/main" val="2460056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0F4E46-4122-7A46-7005-488E536813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2C7956-96ED-B5AC-8519-95721F8177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DA4052-5C78-6239-BB86-066D179A3BC1}"/>
              </a:ext>
            </a:extLst>
          </p:cNvPr>
          <p:cNvSpPr>
            <a:spLocks noGrp="1"/>
          </p:cNvSpPr>
          <p:nvPr>
            <p:ph type="dt" sz="half" idx="10"/>
          </p:nvPr>
        </p:nvSpPr>
        <p:spPr/>
        <p:txBody>
          <a:bodyPr/>
          <a:lstStyle/>
          <a:p>
            <a:fld id="{99B4D243-A62F-4994-8528-0EE3C716952A}" type="datetimeFigureOut">
              <a:rPr lang="en-US" smtClean="0"/>
              <a:t>2/5/2025</a:t>
            </a:fld>
            <a:endParaRPr lang="en-US"/>
          </a:p>
        </p:txBody>
      </p:sp>
      <p:sp>
        <p:nvSpPr>
          <p:cNvPr id="5" name="Footer Placeholder 4">
            <a:extLst>
              <a:ext uri="{FF2B5EF4-FFF2-40B4-BE49-F238E27FC236}">
                <a16:creationId xmlns:a16="http://schemas.microsoft.com/office/drawing/2014/main" id="{2034C426-A9FA-BC93-CDA3-7B6985BE4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B4CDD-0EC5-8461-922D-9F50C7EE9F4E}"/>
              </a:ext>
            </a:extLst>
          </p:cNvPr>
          <p:cNvSpPr>
            <a:spLocks noGrp="1"/>
          </p:cNvSpPr>
          <p:nvPr>
            <p:ph type="sldNum" sz="quarter" idx="12"/>
          </p:nvPr>
        </p:nvSpPr>
        <p:spPr/>
        <p:txBody>
          <a:bodyPr/>
          <a:lstStyle/>
          <a:p>
            <a:fld id="{568D2901-A529-4A23-A38B-A2D1332535DC}" type="slidenum">
              <a:rPr lang="en-US" smtClean="0"/>
              <a:t>‹#›</a:t>
            </a:fld>
            <a:endParaRPr lang="en-US"/>
          </a:p>
        </p:txBody>
      </p:sp>
    </p:spTree>
    <p:extLst>
      <p:ext uri="{BB962C8B-B14F-4D97-AF65-F5344CB8AC3E}">
        <p14:creationId xmlns:p14="http://schemas.microsoft.com/office/powerpoint/2010/main" val="18548144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076529" y="1630560"/>
            <a:ext cx="6038940" cy="1891308"/>
          </a:xfrm>
          <a:prstGeom prst="rect">
            <a:avLst/>
          </a:prstGeom>
        </p:spPr>
        <p:txBody>
          <a:bodyPr wrap="square" lIns="0" tIns="0" rIns="0" bIns="0">
            <a:spAutoFit/>
          </a:bodyPr>
          <a:lstStyle>
            <a:lvl1pPr>
              <a:defRPr sz="4570" b="0" i="0">
                <a:solidFill>
                  <a:schemeClr val="tx1"/>
                </a:solidFill>
                <a:latin typeface="Calibri"/>
                <a:cs typeface="Calibri"/>
              </a:defRPr>
            </a:lvl1pPr>
          </a:lstStyle>
          <a:p>
            <a:endParaRPr/>
          </a:p>
        </p:txBody>
      </p:sp>
      <p:sp>
        <p:nvSpPr>
          <p:cNvPr id="3" name="Holder 3"/>
          <p:cNvSpPr>
            <a:spLocks noGrp="1"/>
          </p:cNvSpPr>
          <p:nvPr>
            <p:ph type="subTitle" idx="4"/>
          </p:nvPr>
        </p:nvSpPr>
        <p:spPr>
          <a:xfrm>
            <a:off x="1827703" y="3465790"/>
            <a:ext cx="9104709" cy="1907827"/>
          </a:xfrm>
          <a:prstGeom prst="rect">
            <a:avLst/>
          </a:prstGeom>
        </p:spPr>
        <p:txBody>
          <a:bodyPr wrap="square" lIns="0" tIns="0" rIns="0" bIns="0">
            <a:spAutoFit/>
          </a:bodyPr>
          <a:lstStyle>
            <a:lvl1pPr>
              <a:defRPr sz="2672"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878111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82706-D4F5-44D7-B410-D08C410B8C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0FF30B-A12B-4D76-A49F-EE82CBAB9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09EEAD-EA89-484E-9363-089B1BE02862}"/>
              </a:ext>
            </a:extLst>
          </p:cNvPr>
          <p:cNvSpPr>
            <a:spLocks noGrp="1"/>
          </p:cNvSpPr>
          <p:nvPr>
            <p:ph type="dt" sz="half" idx="10"/>
          </p:nvPr>
        </p:nvSpPr>
        <p:spPr/>
        <p:txBody>
          <a:bodyPr/>
          <a:lstStyle/>
          <a:p>
            <a:fld id="{242662E4-A897-41B8-A024-52FEF690281A}" type="datetimeFigureOut">
              <a:rPr lang="en-US" smtClean="0"/>
              <a:t>2/5/2025</a:t>
            </a:fld>
            <a:endParaRPr lang="en-US"/>
          </a:p>
        </p:txBody>
      </p:sp>
      <p:sp>
        <p:nvSpPr>
          <p:cNvPr id="5" name="Footer Placeholder 4">
            <a:extLst>
              <a:ext uri="{FF2B5EF4-FFF2-40B4-BE49-F238E27FC236}">
                <a16:creationId xmlns:a16="http://schemas.microsoft.com/office/drawing/2014/main" id="{D58AD893-7CB2-4522-B551-7F5A265C8D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0FD37-87E4-44FC-9EA1-24123545F93C}"/>
              </a:ext>
            </a:extLst>
          </p:cNvPr>
          <p:cNvSpPr>
            <a:spLocks noGrp="1"/>
          </p:cNvSpPr>
          <p:nvPr>
            <p:ph type="sldNum" sz="quarter" idx="12"/>
          </p:nvPr>
        </p:nvSpPr>
        <p:spPr/>
        <p:txBody>
          <a:bodyPr/>
          <a:lstStyle/>
          <a:p>
            <a:fld id="{289F5576-CFE5-4AA2-90E5-78D0DF328752}" type="slidenum">
              <a:rPr lang="en-US" smtClean="0"/>
              <a:t>‹#›</a:t>
            </a:fld>
            <a:endParaRPr lang="en-US"/>
          </a:p>
        </p:txBody>
      </p:sp>
    </p:spTree>
    <p:extLst>
      <p:ext uri="{BB962C8B-B14F-4D97-AF65-F5344CB8AC3E}">
        <p14:creationId xmlns:p14="http://schemas.microsoft.com/office/powerpoint/2010/main" val="24341044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23A38-D58F-4045-9A0E-3B25CFEBE9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432A71-8898-4026-A4D7-BB0CF29F11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37D77E-B1CF-4BC1-B9DD-7780B08FDC26}"/>
              </a:ext>
            </a:extLst>
          </p:cNvPr>
          <p:cNvSpPr>
            <a:spLocks noGrp="1"/>
          </p:cNvSpPr>
          <p:nvPr>
            <p:ph type="dt" sz="half" idx="10"/>
          </p:nvPr>
        </p:nvSpPr>
        <p:spPr/>
        <p:txBody>
          <a:bodyPr/>
          <a:lstStyle/>
          <a:p>
            <a:fld id="{242662E4-A897-41B8-A024-52FEF690281A}" type="datetimeFigureOut">
              <a:rPr lang="en-US" smtClean="0"/>
              <a:t>2/5/2025</a:t>
            </a:fld>
            <a:endParaRPr lang="en-US"/>
          </a:p>
        </p:txBody>
      </p:sp>
      <p:sp>
        <p:nvSpPr>
          <p:cNvPr id="5" name="Footer Placeholder 4">
            <a:extLst>
              <a:ext uri="{FF2B5EF4-FFF2-40B4-BE49-F238E27FC236}">
                <a16:creationId xmlns:a16="http://schemas.microsoft.com/office/drawing/2014/main" id="{F5EA0430-BC9B-4686-9F09-39CF033F7D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4BD3B-E423-4917-B7FF-522CA99E6091}"/>
              </a:ext>
            </a:extLst>
          </p:cNvPr>
          <p:cNvSpPr>
            <a:spLocks noGrp="1"/>
          </p:cNvSpPr>
          <p:nvPr>
            <p:ph type="sldNum" sz="quarter" idx="12"/>
          </p:nvPr>
        </p:nvSpPr>
        <p:spPr/>
        <p:txBody>
          <a:bodyPr/>
          <a:lstStyle/>
          <a:p>
            <a:fld id="{289F5576-CFE5-4AA2-90E5-78D0DF328752}" type="slidenum">
              <a:rPr lang="en-US" smtClean="0"/>
              <a:t>‹#›</a:t>
            </a:fld>
            <a:endParaRPr lang="en-US"/>
          </a:p>
        </p:txBody>
      </p:sp>
    </p:spTree>
    <p:extLst>
      <p:ext uri="{BB962C8B-B14F-4D97-AF65-F5344CB8AC3E}">
        <p14:creationId xmlns:p14="http://schemas.microsoft.com/office/powerpoint/2010/main" val="11740420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6A45-F4E3-44F4-8C42-158BF8DBB7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A380BE-6685-4312-B326-1F58F8822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071777-57E8-4A41-B163-F1DB17C529DD}"/>
              </a:ext>
            </a:extLst>
          </p:cNvPr>
          <p:cNvSpPr>
            <a:spLocks noGrp="1"/>
          </p:cNvSpPr>
          <p:nvPr>
            <p:ph type="dt" sz="half" idx="10"/>
          </p:nvPr>
        </p:nvSpPr>
        <p:spPr/>
        <p:txBody>
          <a:bodyPr/>
          <a:lstStyle/>
          <a:p>
            <a:fld id="{242662E4-A897-41B8-A024-52FEF690281A}" type="datetimeFigureOut">
              <a:rPr lang="en-US" smtClean="0"/>
              <a:t>2/5/2025</a:t>
            </a:fld>
            <a:endParaRPr lang="en-US"/>
          </a:p>
        </p:txBody>
      </p:sp>
      <p:sp>
        <p:nvSpPr>
          <p:cNvPr id="5" name="Footer Placeholder 4">
            <a:extLst>
              <a:ext uri="{FF2B5EF4-FFF2-40B4-BE49-F238E27FC236}">
                <a16:creationId xmlns:a16="http://schemas.microsoft.com/office/drawing/2014/main" id="{CA6F051D-1052-409B-B9B1-393786F0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E494A-F4BF-4064-90A6-AC79FB42C891}"/>
              </a:ext>
            </a:extLst>
          </p:cNvPr>
          <p:cNvSpPr>
            <a:spLocks noGrp="1"/>
          </p:cNvSpPr>
          <p:nvPr>
            <p:ph type="sldNum" sz="quarter" idx="12"/>
          </p:nvPr>
        </p:nvSpPr>
        <p:spPr/>
        <p:txBody>
          <a:bodyPr/>
          <a:lstStyle/>
          <a:p>
            <a:fld id="{289F5576-CFE5-4AA2-90E5-78D0DF328752}" type="slidenum">
              <a:rPr lang="en-US" smtClean="0"/>
              <a:t>‹#›</a:t>
            </a:fld>
            <a:endParaRPr lang="en-US"/>
          </a:p>
        </p:txBody>
      </p:sp>
    </p:spTree>
    <p:extLst>
      <p:ext uri="{BB962C8B-B14F-4D97-AF65-F5344CB8AC3E}">
        <p14:creationId xmlns:p14="http://schemas.microsoft.com/office/powerpoint/2010/main" val="4669841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54FB2-EADF-4ACB-84F9-BA14941B0D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69EE3E-12F3-472E-93A7-2565B94F55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BF4BD1-C985-4468-86C2-6B9D798072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AD3E2A-002F-4573-BFB8-A3B3D909D6BD}"/>
              </a:ext>
            </a:extLst>
          </p:cNvPr>
          <p:cNvSpPr>
            <a:spLocks noGrp="1"/>
          </p:cNvSpPr>
          <p:nvPr>
            <p:ph type="dt" sz="half" idx="10"/>
          </p:nvPr>
        </p:nvSpPr>
        <p:spPr/>
        <p:txBody>
          <a:bodyPr/>
          <a:lstStyle/>
          <a:p>
            <a:fld id="{242662E4-A897-41B8-A024-52FEF690281A}" type="datetimeFigureOut">
              <a:rPr lang="en-US" smtClean="0"/>
              <a:t>2/5/2025</a:t>
            </a:fld>
            <a:endParaRPr lang="en-US"/>
          </a:p>
        </p:txBody>
      </p:sp>
      <p:sp>
        <p:nvSpPr>
          <p:cNvPr id="6" name="Footer Placeholder 5">
            <a:extLst>
              <a:ext uri="{FF2B5EF4-FFF2-40B4-BE49-F238E27FC236}">
                <a16:creationId xmlns:a16="http://schemas.microsoft.com/office/drawing/2014/main" id="{D998A3BC-A0AE-49FA-9E24-53E110F193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0D34BA-3EC2-424E-AE0B-23E5B5EE2383}"/>
              </a:ext>
            </a:extLst>
          </p:cNvPr>
          <p:cNvSpPr>
            <a:spLocks noGrp="1"/>
          </p:cNvSpPr>
          <p:nvPr>
            <p:ph type="sldNum" sz="quarter" idx="12"/>
          </p:nvPr>
        </p:nvSpPr>
        <p:spPr/>
        <p:txBody>
          <a:bodyPr/>
          <a:lstStyle/>
          <a:p>
            <a:fld id="{289F5576-CFE5-4AA2-90E5-78D0DF328752}" type="slidenum">
              <a:rPr lang="en-US" smtClean="0"/>
              <a:t>‹#›</a:t>
            </a:fld>
            <a:endParaRPr lang="en-US"/>
          </a:p>
        </p:txBody>
      </p:sp>
    </p:spTree>
    <p:extLst>
      <p:ext uri="{BB962C8B-B14F-4D97-AF65-F5344CB8AC3E}">
        <p14:creationId xmlns:p14="http://schemas.microsoft.com/office/powerpoint/2010/main" val="3334844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8F5E-3B09-48AB-9A3F-8A37A776AA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A19D9-EA91-4E36-9502-6AE87E966D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7134FE-E737-4744-85FE-7619055D05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51AEDE-D11C-4CA9-9460-D0AD17CF35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CF17D4-1752-4C2E-B911-7EA171E2A7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9E8CE2-5C69-444D-95A7-1B383C9C23D1}"/>
              </a:ext>
            </a:extLst>
          </p:cNvPr>
          <p:cNvSpPr>
            <a:spLocks noGrp="1"/>
          </p:cNvSpPr>
          <p:nvPr>
            <p:ph type="dt" sz="half" idx="10"/>
          </p:nvPr>
        </p:nvSpPr>
        <p:spPr/>
        <p:txBody>
          <a:bodyPr/>
          <a:lstStyle/>
          <a:p>
            <a:fld id="{242662E4-A897-41B8-A024-52FEF690281A}" type="datetimeFigureOut">
              <a:rPr lang="en-US" smtClean="0"/>
              <a:t>2/5/2025</a:t>
            </a:fld>
            <a:endParaRPr lang="en-US"/>
          </a:p>
        </p:txBody>
      </p:sp>
      <p:sp>
        <p:nvSpPr>
          <p:cNvPr id="8" name="Footer Placeholder 7">
            <a:extLst>
              <a:ext uri="{FF2B5EF4-FFF2-40B4-BE49-F238E27FC236}">
                <a16:creationId xmlns:a16="http://schemas.microsoft.com/office/drawing/2014/main" id="{7ED8F069-5DF5-4D63-8F1F-81A73B81C2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F07CEB-6213-46C5-B34E-FEBB318A05B8}"/>
              </a:ext>
            </a:extLst>
          </p:cNvPr>
          <p:cNvSpPr>
            <a:spLocks noGrp="1"/>
          </p:cNvSpPr>
          <p:nvPr>
            <p:ph type="sldNum" sz="quarter" idx="12"/>
          </p:nvPr>
        </p:nvSpPr>
        <p:spPr/>
        <p:txBody>
          <a:bodyPr/>
          <a:lstStyle/>
          <a:p>
            <a:fld id="{289F5576-CFE5-4AA2-90E5-78D0DF328752}" type="slidenum">
              <a:rPr lang="en-US" smtClean="0"/>
              <a:t>‹#›</a:t>
            </a:fld>
            <a:endParaRPr lang="en-US"/>
          </a:p>
        </p:txBody>
      </p:sp>
    </p:spTree>
    <p:extLst>
      <p:ext uri="{BB962C8B-B14F-4D97-AF65-F5344CB8AC3E}">
        <p14:creationId xmlns:p14="http://schemas.microsoft.com/office/powerpoint/2010/main" val="2070934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g62d334ef38de8d32_5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0" name="Google Shape;40;g62d334ef38de8d32_58"/>
          <p:cNvSpPr>
            <a:spLocks noGrp="1"/>
          </p:cNvSpPr>
          <p:nvPr>
            <p:ph type="pic" idx="2"/>
          </p:nvPr>
        </p:nvSpPr>
        <p:spPr>
          <a:xfrm>
            <a:off x="5183188" y="987425"/>
            <a:ext cx="6172200" cy="4873500"/>
          </a:xfrm>
          <a:prstGeom prst="rect">
            <a:avLst/>
          </a:prstGeom>
          <a:noFill/>
          <a:ln>
            <a:noFill/>
          </a:ln>
        </p:spPr>
      </p:sp>
      <p:sp>
        <p:nvSpPr>
          <p:cNvPr id="41" name="Google Shape;41;g62d334ef38de8d32_5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1600"/>
              </a:spcBef>
              <a:spcAft>
                <a:spcPts val="0"/>
              </a:spcAft>
              <a:buClr>
                <a:schemeClr val="dk1"/>
              </a:buClr>
              <a:buSzPts val="1400"/>
              <a:buNone/>
              <a:defRPr sz="1400"/>
            </a:lvl2pPr>
            <a:lvl3pPr marL="1371600" lvl="2" indent="-228600" algn="l">
              <a:lnSpc>
                <a:spcPct val="90000"/>
              </a:lnSpc>
              <a:spcBef>
                <a:spcPts val="1600"/>
              </a:spcBef>
              <a:spcAft>
                <a:spcPts val="0"/>
              </a:spcAft>
              <a:buClr>
                <a:schemeClr val="dk1"/>
              </a:buClr>
              <a:buSzPts val="1200"/>
              <a:buNone/>
              <a:defRPr sz="1200"/>
            </a:lvl3pPr>
            <a:lvl4pPr marL="1828800" lvl="3" indent="-228600" algn="l">
              <a:lnSpc>
                <a:spcPct val="90000"/>
              </a:lnSpc>
              <a:spcBef>
                <a:spcPts val="1600"/>
              </a:spcBef>
              <a:spcAft>
                <a:spcPts val="0"/>
              </a:spcAft>
              <a:buClr>
                <a:schemeClr val="dk1"/>
              </a:buClr>
              <a:buSzPts val="1000"/>
              <a:buNone/>
              <a:defRPr sz="1000"/>
            </a:lvl4pPr>
            <a:lvl5pPr marL="2286000" lvl="4" indent="-228600" algn="l">
              <a:lnSpc>
                <a:spcPct val="90000"/>
              </a:lnSpc>
              <a:spcBef>
                <a:spcPts val="1600"/>
              </a:spcBef>
              <a:spcAft>
                <a:spcPts val="0"/>
              </a:spcAft>
              <a:buClr>
                <a:schemeClr val="dk1"/>
              </a:buClr>
              <a:buSzPts val="1000"/>
              <a:buNone/>
              <a:defRPr sz="1000"/>
            </a:lvl5pPr>
            <a:lvl6pPr marL="2743200" lvl="5" indent="-228600" algn="l">
              <a:lnSpc>
                <a:spcPct val="90000"/>
              </a:lnSpc>
              <a:spcBef>
                <a:spcPts val="1600"/>
              </a:spcBef>
              <a:spcAft>
                <a:spcPts val="0"/>
              </a:spcAft>
              <a:buClr>
                <a:schemeClr val="dk1"/>
              </a:buClr>
              <a:buSzPts val="1000"/>
              <a:buNone/>
              <a:defRPr sz="1000"/>
            </a:lvl6pPr>
            <a:lvl7pPr marL="3200400" lvl="6" indent="-228600" algn="l">
              <a:lnSpc>
                <a:spcPct val="90000"/>
              </a:lnSpc>
              <a:spcBef>
                <a:spcPts val="1600"/>
              </a:spcBef>
              <a:spcAft>
                <a:spcPts val="0"/>
              </a:spcAft>
              <a:buClr>
                <a:schemeClr val="dk1"/>
              </a:buClr>
              <a:buSzPts val="1000"/>
              <a:buNone/>
              <a:defRPr sz="1000"/>
            </a:lvl7pPr>
            <a:lvl8pPr marL="3657600" lvl="7" indent="-228600" algn="l">
              <a:lnSpc>
                <a:spcPct val="90000"/>
              </a:lnSpc>
              <a:spcBef>
                <a:spcPts val="1600"/>
              </a:spcBef>
              <a:spcAft>
                <a:spcPts val="0"/>
              </a:spcAft>
              <a:buClr>
                <a:schemeClr val="dk1"/>
              </a:buClr>
              <a:buSzPts val="1000"/>
              <a:buNone/>
              <a:defRPr sz="1000"/>
            </a:lvl8pPr>
            <a:lvl9pPr marL="4114800" lvl="8" indent="-228600" algn="l">
              <a:lnSpc>
                <a:spcPct val="90000"/>
              </a:lnSpc>
              <a:spcBef>
                <a:spcPts val="1600"/>
              </a:spcBef>
              <a:spcAft>
                <a:spcPts val="1600"/>
              </a:spcAft>
              <a:buClr>
                <a:schemeClr val="dk1"/>
              </a:buClr>
              <a:buSzPts val="1000"/>
              <a:buNone/>
              <a:defRPr sz="1000"/>
            </a:lvl9pPr>
          </a:lstStyle>
          <a:p>
            <a:endParaRPr/>
          </a:p>
        </p:txBody>
      </p:sp>
      <p:sp>
        <p:nvSpPr>
          <p:cNvPr id="42" name="Google Shape;42;g62d334ef38de8d32_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 name="Google Shape;43;g62d334ef38de8d32_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 name="Google Shape;44;g62d334ef38de8d32_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4CAD3-DD37-4925-93AC-1F359A50B3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00CEF8-20BE-40D1-80B8-33F753A4576F}"/>
              </a:ext>
            </a:extLst>
          </p:cNvPr>
          <p:cNvSpPr>
            <a:spLocks noGrp="1"/>
          </p:cNvSpPr>
          <p:nvPr>
            <p:ph type="dt" sz="half" idx="10"/>
          </p:nvPr>
        </p:nvSpPr>
        <p:spPr/>
        <p:txBody>
          <a:bodyPr/>
          <a:lstStyle/>
          <a:p>
            <a:fld id="{242662E4-A897-41B8-A024-52FEF690281A}" type="datetimeFigureOut">
              <a:rPr lang="en-US" smtClean="0"/>
              <a:t>2/5/2025</a:t>
            </a:fld>
            <a:endParaRPr lang="en-US"/>
          </a:p>
        </p:txBody>
      </p:sp>
      <p:sp>
        <p:nvSpPr>
          <p:cNvPr id="4" name="Footer Placeholder 3">
            <a:extLst>
              <a:ext uri="{FF2B5EF4-FFF2-40B4-BE49-F238E27FC236}">
                <a16:creationId xmlns:a16="http://schemas.microsoft.com/office/drawing/2014/main" id="{D90F7C03-2943-417A-8F64-42C6C341E7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04F279-F048-41B8-8CFC-A9EEE39088E2}"/>
              </a:ext>
            </a:extLst>
          </p:cNvPr>
          <p:cNvSpPr>
            <a:spLocks noGrp="1"/>
          </p:cNvSpPr>
          <p:nvPr>
            <p:ph type="sldNum" sz="quarter" idx="12"/>
          </p:nvPr>
        </p:nvSpPr>
        <p:spPr/>
        <p:txBody>
          <a:bodyPr/>
          <a:lstStyle/>
          <a:p>
            <a:fld id="{289F5576-CFE5-4AA2-90E5-78D0DF328752}" type="slidenum">
              <a:rPr lang="en-US" smtClean="0"/>
              <a:t>‹#›</a:t>
            </a:fld>
            <a:endParaRPr lang="en-US"/>
          </a:p>
        </p:txBody>
      </p:sp>
    </p:spTree>
    <p:extLst>
      <p:ext uri="{BB962C8B-B14F-4D97-AF65-F5344CB8AC3E}">
        <p14:creationId xmlns:p14="http://schemas.microsoft.com/office/powerpoint/2010/main" val="29672640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CD8A44-87D5-4915-93D9-CB06FA5569B1}"/>
              </a:ext>
            </a:extLst>
          </p:cNvPr>
          <p:cNvSpPr>
            <a:spLocks noGrp="1"/>
          </p:cNvSpPr>
          <p:nvPr>
            <p:ph type="dt" sz="half" idx="10"/>
          </p:nvPr>
        </p:nvSpPr>
        <p:spPr/>
        <p:txBody>
          <a:bodyPr/>
          <a:lstStyle/>
          <a:p>
            <a:fld id="{242662E4-A897-41B8-A024-52FEF690281A}" type="datetimeFigureOut">
              <a:rPr lang="en-US" smtClean="0"/>
              <a:t>2/5/2025</a:t>
            </a:fld>
            <a:endParaRPr lang="en-US"/>
          </a:p>
        </p:txBody>
      </p:sp>
      <p:sp>
        <p:nvSpPr>
          <p:cNvPr id="3" name="Footer Placeholder 2">
            <a:extLst>
              <a:ext uri="{FF2B5EF4-FFF2-40B4-BE49-F238E27FC236}">
                <a16:creationId xmlns:a16="http://schemas.microsoft.com/office/drawing/2014/main" id="{E5797518-0477-4434-A1BB-90EC27AF87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9E7398-174C-4D8A-92DC-DFF39A8216A5}"/>
              </a:ext>
            </a:extLst>
          </p:cNvPr>
          <p:cNvSpPr>
            <a:spLocks noGrp="1"/>
          </p:cNvSpPr>
          <p:nvPr>
            <p:ph type="sldNum" sz="quarter" idx="12"/>
          </p:nvPr>
        </p:nvSpPr>
        <p:spPr/>
        <p:txBody>
          <a:bodyPr/>
          <a:lstStyle/>
          <a:p>
            <a:fld id="{289F5576-CFE5-4AA2-90E5-78D0DF328752}" type="slidenum">
              <a:rPr lang="en-US" smtClean="0"/>
              <a:t>‹#›</a:t>
            </a:fld>
            <a:endParaRPr lang="en-US"/>
          </a:p>
        </p:txBody>
      </p:sp>
    </p:spTree>
    <p:extLst>
      <p:ext uri="{BB962C8B-B14F-4D97-AF65-F5344CB8AC3E}">
        <p14:creationId xmlns:p14="http://schemas.microsoft.com/office/powerpoint/2010/main" val="1662450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1BD8D-FB21-4389-B3E3-E683A0D94F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C28541-312E-4FE3-BC01-8027FE2597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EE0DCB-5373-4B40-B678-84A095F82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5436BD-7B76-4BC0-86C1-6B947FA72C63}"/>
              </a:ext>
            </a:extLst>
          </p:cNvPr>
          <p:cNvSpPr>
            <a:spLocks noGrp="1"/>
          </p:cNvSpPr>
          <p:nvPr>
            <p:ph type="dt" sz="half" idx="10"/>
          </p:nvPr>
        </p:nvSpPr>
        <p:spPr/>
        <p:txBody>
          <a:bodyPr/>
          <a:lstStyle/>
          <a:p>
            <a:fld id="{242662E4-A897-41B8-A024-52FEF690281A}" type="datetimeFigureOut">
              <a:rPr lang="en-US" smtClean="0"/>
              <a:t>2/5/2025</a:t>
            </a:fld>
            <a:endParaRPr lang="en-US"/>
          </a:p>
        </p:txBody>
      </p:sp>
      <p:sp>
        <p:nvSpPr>
          <p:cNvPr id="6" name="Footer Placeholder 5">
            <a:extLst>
              <a:ext uri="{FF2B5EF4-FFF2-40B4-BE49-F238E27FC236}">
                <a16:creationId xmlns:a16="http://schemas.microsoft.com/office/drawing/2014/main" id="{6ADB64D9-83E1-4281-B399-7A635FCD47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F3CC6D-96D2-44B5-A5C4-F0C1E50A51A1}"/>
              </a:ext>
            </a:extLst>
          </p:cNvPr>
          <p:cNvSpPr>
            <a:spLocks noGrp="1"/>
          </p:cNvSpPr>
          <p:nvPr>
            <p:ph type="sldNum" sz="quarter" idx="12"/>
          </p:nvPr>
        </p:nvSpPr>
        <p:spPr/>
        <p:txBody>
          <a:bodyPr/>
          <a:lstStyle/>
          <a:p>
            <a:fld id="{289F5576-CFE5-4AA2-90E5-78D0DF328752}" type="slidenum">
              <a:rPr lang="en-US" smtClean="0"/>
              <a:t>‹#›</a:t>
            </a:fld>
            <a:endParaRPr lang="en-US"/>
          </a:p>
        </p:txBody>
      </p:sp>
    </p:spTree>
    <p:extLst>
      <p:ext uri="{BB962C8B-B14F-4D97-AF65-F5344CB8AC3E}">
        <p14:creationId xmlns:p14="http://schemas.microsoft.com/office/powerpoint/2010/main" val="1229554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579E-0522-45B1-B3DD-7103CCEA1B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2BD2F6-B050-4399-A29F-1956BF9945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456439-E173-4EF9-928E-CD64BA7C55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3AD5FB-34FA-4189-A2BC-AE08C17B5A95}"/>
              </a:ext>
            </a:extLst>
          </p:cNvPr>
          <p:cNvSpPr>
            <a:spLocks noGrp="1"/>
          </p:cNvSpPr>
          <p:nvPr>
            <p:ph type="dt" sz="half" idx="10"/>
          </p:nvPr>
        </p:nvSpPr>
        <p:spPr/>
        <p:txBody>
          <a:bodyPr/>
          <a:lstStyle/>
          <a:p>
            <a:fld id="{242662E4-A897-41B8-A024-52FEF690281A}" type="datetimeFigureOut">
              <a:rPr lang="en-US" smtClean="0"/>
              <a:t>2/5/2025</a:t>
            </a:fld>
            <a:endParaRPr lang="en-US"/>
          </a:p>
        </p:txBody>
      </p:sp>
      <p:sp>
        <p:nvSpPr>
          <p:cNvPr id="6" name="Footer Placeholder 5">
            <a:extLst>
              <a:ext uri="{FF2B5EF4-FFF2-40B4-BE49-F238E27FC236}">
                <a16:creationId xmlns:a16="http://schemas.microsoft.com/office/drawing/2014/main" id="{54F87DC1-DC02-4675-A110-11F1936B6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5C7671-8EFA-4E3F-9772-DD062D23BEE1}"/>
              </a:ext>
            </a:extLst>
          </p:cNvPr>
          <p:cNvSpPr>
            <a:spLocks noGrp="1"/>
          </p:cNvSpPr>
          <p:nvPr>
            <p:ph type="sldNum" sz="quarter" idx="12"/>
          </p:nvPr>
        </p:nvSpPr>
        <p:spPr/>
        <p:txBody>
          <a:bodyPr/>
          <a:lstStyle/>
          <a:p>
            <a:fld id="{289F5576-CFE5-4AA2-90E5-78D0DF328752}" type="slidenum">
              <a:rPr lang="en-US" smtClean="0"/>
              <a:t>‹#›</a:t>
            </a:fld>
            <a:endParaRPr lang="en-US"/>
          </a:p>
        </p:txBody>
      </p:sp>
    </p:spTree>
    <p:extLst>
      <p:ext uri="{BB962C8B-B14F-4D97-AF65-F5344CB8AC3E}">
        <p14:creationId xmlns:p14="http://schemas.microsoft.com/office/powerpoint/2010/main" val="33463626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60B40-5F56-4BBC-BE6A-7B7DB8BB3D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C69F64-B90E-44A6-89F1-5F61A1752A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63079-BF85-4CC1-8327-E1F4F956ED2A}"/>
              </a:ext>
            </a:extLst>
          </p:cNvPr>
          <p:cNvSpPr>
            <a:spLocks noGrp="1"/>
          </p:cNvSpPr>
          <p:nvPr>
            <p:ph type="dt" sz="half" idx="10"/>
          </p:nvPr>
        </p:nvSpPr>
        <p:spPr/>
        <p:txBody>
          <a:bodyPr/>
          <a:lstStyle/>
          <a:p>
            <a:fld id="{242662E4-A897-41B8-A024-52FEF690281A}" type="datetimeFigureOut">
              <a:rPr lang="en-US" smtClean="0"/>
              <a:t>2/5/2025</a:t>
            </a:fld>
            <a:endParaRPr lang="en-US"/>
          </a:p>
        </p:txBody>
      </p:sp>
      <p:sp>
        <p:nvSpPr>
          <p:cNvPr id="5" name="Footer Placeholder 4">
            <a:extLst>
              <a:ext uri="{FF2B5EF4-FFF2-40B4-BE49-F238E27FC236}">
                <a16:creationId xmlns:a16="http://schemas.microsoft.com/office/drawing/2014/main" id="{2991F4B9-7791-4EE5-BDF8-ED8516882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21064A-B12D-4AD6-A1E7-F4E2F6CE46C5}"/>
              </a:ext>
            </a:extLst>
          </p:cNvPr>
          <p:cNvSpPr>
            <a:spLocks noGrp="1"/>
          </p:cNvSpPr>
          <p:nvPr>
            <p:ph type="sldNum" sz="quarter" idx="12"/>
          </p:nvPr>
        </p:nvSpPr>
        <p:spPr/>
        <p:txBody>
          <a:bodyPr/>
          <a:lstStyle/>
          <a:p>
            <a:fld id="{289F5576-CFE5-4AA2-90E5-78D0DF328752}" type="slidenum">
              <a:rPr lang="en-US" smtClean="0"/>
              <a:t>‹#›</a:t>
            </a:fld>
            <a:endParaRPr lang="en-US"/>
          </a:p>
        </p:txBody>
      </p:sp>
    </p:spTree>
    <p:extLst>
      <p:ext uri="{BB962C8B-B14F-4D97-AF65-F5344CB8AC3E}">
        <p14:creationId xmlns:p14="http://schemas.microsoft.com/office/powerpoint/2010/main" val="4455749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1F7961-A527-4F54-BD2E-1EDF7B440C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8530E9-A911-48DA-937A-5398342E46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C0D8E-EA97-49DF-A62B-0C66A5A3DC1F}"/>
              </a:ext>
            </a:extLst>
          </p:cNvPr>
          <p:cNvSpPr>
            <a:spLocks noGrp="1"/>
          </p:cNvSpPr>
          <p:nvPr>
            <p:ph type="dt" sz="half" idx="10"/>
          </p:nvPr>
        </p:nvSpPr>
        <p:spPr/>
        <p:txBody>
          <a:bodyPr/>
          <a:lstStyle/>
          <a:p>
            <a:fld id="{242662E4-A897-41B8-A024-52FEF690281A}" type="datetimeFigureOut">
              <a:rPr lang="en-US" smtClean="0"/>
              <a:t>2/5/2025</a:t>
            </a:fld>
            <a:endParaRPr lang="en-US"/>
          </a:p>
        </p:txBody>
      </p:sp>
      <p:sp>
        <p:nvSpPr>
          <p:cNvPr id="5" name="Footer Placeholder 4">
            <a:extLst>
              <a:ext uri="{FF2B5EF4-FFF2-40B4-BE49-F238E27FC236}">
                <a16:creationId xmlns:a16="http://schemas.microsoft.com/office/drawing/2014/main" id="{26A6B69C-09E2-47C5-836A-A1E0E1A2B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34B7D-737C-4064-882E-F58418259203}"/>
              </a:ext>
            </a:extLst>
          </p:cNvPr>
          <p:cNvSpPr>
            <a:spLocks noGrp="1"/>
          </p:cNvSpPr>
          <p:nvPr>
            <p:ph type="sldNum" sz="quarter" idx="12"/>
          </p:nvPr>
        </p:nvSpPr>
        <p:spPr/>
        <p:txBody>
          <a:bodyPr/>
          <a:lstStyle/>
          <a:p>
            <a:fld id="{289F5576-CFE5-4AA2-90E5-78D0DF328752}" type="slidenum">
              <a:rPr lang="en-US" smtClean="0"/>
              <a:t>‹#›</a:t>
            </a:fld>
            <a:endParaRPr lang="en-US"/>
          </a:p>
        </p:txBody>
      </p:sp>
    </p:spTree>
    <p:extLst>
      <p:ext uri="{BB962C8B-B14F-4D97-AF65-F5344CB8AC3E}">
        <p14:creationId xmlns:p14="http://schemas.microsoft.com/office/powerpoint/2010/main" val="1881639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g62d334ef38de8d32_36"/>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47" name="Google Shape;47;g62d334ef38de8d32_3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8"/>
        <p:cNvGrpSpPr/>
        <p:nvPr/>
      </p:nvGrpSpPr>
      <p:grpSpPr>
        <a:xfrm>
          <a:off x="0" y="0"/>
          <a:ext cx="0" cy="0"/>
          <a:chOff x="0" y="0"/>
          <a:chExt cx="0" cy="0"/>
        </a:xfrm>
      </p:grpSpPr>
      <p:sp>
        <p:nvSpPr>
          <p:cNvPr id="49" name="Google Shape;49;g62d334ef38de8d32_6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50" name="Google Shape;50;g62d334ef38de8d32_65"/>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1600"/>
              </a:spcBef>
              <a:spcAft>
                <a:spcPts val="0"/>
              </a:spcAft>
              <a:buClr>
                <a:schemeClr val="dk1"/>
              </a:buClr>
              <a:buSzPts val="2800"/>
              <a:buChar char="○"/>
              <a:defRPr sz="2800"/>
            </a:lvl2pPr>
            <a:lvl3pPr marL="1371600" lvl="2" indent="-381000" algn="l">
              <a:lnSpc>
                <a:spcPct val="90000"/>
              </a:lnSpc>
              <a:spcBef>
                <a:spcPts val="1600"/>
              </a:spcBef>
              <a:spcAft>
                <a:spcPts val="0"/>
              </a:spcAft>
              <a:buClr>
                <a:schemeClr val="dk1"/>
              </a:buClr>
              <a:buSzPts val="2400"/>
              <a:buChar char="■"/>
              <a:defRPr sz="2400"/>
            </a:lvl3pPr>
            <a:lvl4pPr marL="1828800" lvl="3" indent="-355600" algn="l">
              <a:lnSpc>
                <a:spcPct val="90000"/>
              </a:lnSpc>
              <a:spcBef>
                <a:spcPts val="1600"/>
              </a:spcBef>
              <a:spcAft>
                <a:spcPts val="0"/>
              </a:spcAft>
              <a:buClr>
                <a:schemeClr val="dk1"/>
              </a:buClr>
              <a:buSzPts val="2000"/>
              <a:buChar char="●"/>
              <a:defRPr sz="2000"/>
            </a:lvl4pPr>
            <a:lvl5pPr marL="2286000" lvl="4" indent="-355600" algn="l">
              <a:lnSpc>
                <a:spcPct val="90000"/>
              </a:lnSpc>
              <a:spcBef>
                <a:spcPts val="1600"/>
              </a:spcBef>
              <a:spcAft>
                <a:spcPts val="0"/>
              </a:spcAft>
              <a:buClr>
                <a:schemeClr val="dk1"/>
              </a:buClr>
              <a:buSzPts val="2000"/>
              <a:buChar char="○"/>
              <a:defRPr sz="2000"/>
            </a:lvl5pPr>
            <a:lvl6pPr marL="2743200" lvl="5" indent="-355600" algn="l">
              <a:lnSpc>
                <a:spcPct val="90000"/>
              </a:lnSpc>
              <a:spcBef>
                <a:spcPts val="1600"/>
              </a:spcBef>
              <a:spcAft>
                <a:spcPts val="0"/>
              </a:spcAft>
              <a:buClr>
                <a:schemeClr val="dk1"/>
              </a:buClr>
              <a:buSzPts val="2000"/>
              <a:buChar char="■"/>
              <a:defRPr sz="2000"/>
            </a:lvl6pPr>
            <a:lvl7pPr marL="3200400" lvl="6" indent="-355600" algn="l">
              <a:lnSpc>
                <a:spcPct val="90000"/>
              </a:lnSpc>
              <a:spcBef>
                <a:spcPts val="1600"/>
              </a:spcBef>
              <a:spcAft>
                <a:spcPts val="0"/>
              </a:spcAft>
              <a:buClr>
                <a:schemeClr val="dk1"/>
              </a:buClr>
              <a:buSzPts val="2000"/>
              <a:buChar char="●"/>
              <a:defRPr sz="2000"/>
            </a:lvl7pPr>
            <a:lvl8pPr marL="3657600" lvl="7" indent="-355600" algn="l">
              <a:lnSpc>
                <a:spcPct val="90000"/>
              </a:lnSpc>
              <a:spcBef>
                <a:spcPts val="1600"/>
              </a:spcBef>
              <a:spcAft>
                <a:spcPts val="0"/>
              </a:spcAft>
              <a:buClr>
                <a:schemeClr val="dk1"/>
              </a:buClr>
              <a:buSzPts val="2000"/>
              <a:buChar char="○"/>
              <a:defRPr sz="2000"/>
            </a:lvl8pPr>
            <a:lvl9pPr marL="4114800" lvl="8" indent="-355600" algn="l">
              <a:lnSpc>
                <a:spcPct val="90000"/>
              </a:lnSpc>
              <a:spcBef>
                <a:spcPts val="1600"/>
              </a:spcBef>
              <a:spcAft>
                <a:spcPts val="1600"/>
              </a:spcAft>
              <a:buClr>
                <a:schemeClr val="dk1"/>
              </a:buClr>
              <a:buSzPts val="2000"/>
              <a:buChar char="■"/>
              <a:defRPr sz="2000"/>
            </a:lvl9pPr>
          </a:lstStyle>
          <a:p>
            <a:endParaRPr/>
          </a:p>
        </p:txBody>
      </p:sp>
      <p:sp>
        <p:nvSpPr>
          <p:cNvPr id="51" name="Google Shape;51;g62d334ef38de8d32_65"/>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1600"/>
              </a:spcBef>
              <a:spcAft>
                <a:spcPts val="0"/>
              </a:spcAft>
              <a:buClr>
                <a:schemeClr val="dk1"/>
              </a:buClr>
              <a:buSzPts val="1400"/>
              <a:buNone/>
              <a:defRPr sz="1400"/>
            </a:lvl2pPr>
            <a:lvl3pPr marL="1371600" lvl="2" indent="-228600" algn="l">
              <a:lnSpc>
                <a:spcPct val="90000"/>
              </a:lnSpc>
              <a:spcBef>
                <a:spcPts val="1600"/>
              </a:spcBef>
              <a:spcAft>
                <a:spcPts val="0"/>
              </a:spcAft>
              <a:buClr>
                <a:schemeClr val="dk1"/>
              </a:buClr>
              <a:buSzPts val="1200"/>
              <a:buNone/>
              <a:defRPr sz="1200"/>
            </a:lvl3pPr>
            <a:lvl4pPr marL="1828800" lvl="3" indent="-228600" algn="l">
              <a:lnSpc>
                <a:spcPct val="90000"/>
              </a:lnSpc>
              <a:spcBef>
                <a:spcPts val="1600"/>
              </a:spcBef>
              <a:spcAft>
                <a:spcPts val="0"/>
              </a:spcAft>
              <a:buClr>
                <a:schemeClr val="dk1"/>
              </a:buClr>
              <a:buSzPts val="1000"/>
              <a:buNone/>
              <a:defRPr sz="1000"/>
            </a:lvl4pPr>
            <a:lvl5pPr marL="2286000" lvl="4" indent="-228600" algn="l">
              <a:lnSpc>
                <a:spcPct val="90000"/>
              </a:lnSpc>
              <a:spcBef>
                <a:spcPts val="1600"/>
              </a:spcBef>
              <a:spcAft>
                <a:spcPts val="0"/>
              </a:spcAft>
              <a:buClr>
                <a:schemeClr val="dk1"/>
              </a:buClr>
              <a:buSzPts val="1000"/>
              <a:buNone/>
              <a:defRPr sz="1000"/>
            </a:lvl5pPr>
            <a:lvl6pPr marL="2743200" lvl="5" indent="-228600" algn="l">
              <a:lnSpc>
                <a:spcPct val="90000"/>
              </a:lnSpc>
              <a:spcBef>
                <a:spcPts val="1600"/>
              </a:spcBef>
              <a:spcAft>
                <a:spcPts val="0"/>
              </a:spcAft>
              <a:buClr>
                <a:schemeClr val="dk1"/>
              </a:buClr>
              <a:buSzPts val="1000"/>
              <a:buNone/>
              <a:defRPr sz="1000"/>
            </a:lvl6pPr>
            <a:lvl7pPr marL="3200400" lvl="6" indent="-228600" algn="l">
              <a:lnSpc>
                <a:spcPct val="90000"/>
              </a:lnSpc>
              <a:spcBef>
                <a:spcPts val="1600"/>
              </a:spcBef>
              <a:spcAft>
                <a:spcPts val="0"/>
              </a:spcAft>
              <a:buClr>
                <a:schemeClr val="dk1"/>
              </a:buClr>
              <a:buSzPts val="1000"/>
              <a:buNone/>
              <a:defRPr sz="1000"/>
            </a:lvl7pPr>
            <a:lvl8pPr marL="3657600" lvl="7" indent="-228600" algn="l">
              <a:lnSpc>
                <a:spcPct val="90000"/>
              </a:lnSpc>
              <a:spcBef>
                <a:spcPts val="1600"/>
              </a:spcBef>
              <a:spcAft>
                <a:spcPts val="0"/>
              </a:spcAft>
              <a:buClr>
                <a:schemeClr val="dk1"/>
              </a:buClr>
              <a:buSzPts val="1000"/>
              <a:buNone/>
              <a:defRPr sz="1000"/>
            </a:lvl8pPr>
            <a:lvl9pPr marL="4114800" lvl="8" indent="-228600" algn="l">
              <a:lnSpc>
                <a:spcPct val="90000"/>
              </a:lnSpc>
              <a:spcBef>
                <a:spcPts val="1600"/>
              </a:spcBef>
              <a:spcAft>
                <a:spcPts val="1600"/>
              </a:spcAft>
              <a:buClr>
                <a:schemeClr val="dk1"/>
              </a:buClr>
              <a:buSzPts val="1000"/>
              <a:buNone/>
              <a:defRPr sz="1000"/>
            </a:lvl9pPr>
          </a:lstStyle>
          <a:p>
            <a:endParaRPr/>
          </a:p>
        </p:txBody>
      </p:sp>
      <p:sp>
        <p:nvSpPr>
          <p:cNvPr id="52" name="Google Shape;52;g62d334ef38de8d32_6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3" name="Google Shape;53;g62d334ef38de8d32_6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 name="Google Shape;54;g62d334ef38de8d32_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56" name="Google Shape;56;g62d334ef38de8d32_8"/>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57" name="Google Shape;57;g62d334ef38de8d32_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62d334ef38de8d32_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62d334ef38de8d32_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g62d334ef38de8d32_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2/5/2025</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85690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lvl1pPr algn="l" defTabSz="914400" rtl="0" eaLnBrk="1" latinLnBrk="0" hangingPunct="1">
        <a:lnSpc>
          <a:spcPct val="90000"/>
        </a:lnSpc>
        <a:spcBef>
          <a:spcPct val="0"/>
        </a:spcBef>
        <a:buNone/>
        <a:defRPr sz="55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62d334ef38de8d32_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62d334ef38de8d32_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g62d334ef38de8d32_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74157459"/>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EE0F16-FABC-03F3-22A4-7D589DFAB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DC0DD0-0BB1-621C-E388-D4B4255D5C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F392D-AE15-9846-CA71-C6ECA32B3C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B4D243-A62F-4994-8528-0EE3C716952A}" type="datetimeFigureOut">
              <a:rPr lang="en-US" smtClean="0"/>
              <a:t>2/5/2025</a:t>
            </a:fld>
            <a:endParaRPr lang="en-US"/>
          </a:p>
        </p:txBody>
      </p:sp>
      <p:sp>
        <p:nvSpPr>
          <p:cNvPr id="5" name="Footer Placeholder 4">
            <a:extLst>
              <a:ext uri="{FF2B5EF4-FFF2-40B4-BE49-F238E27FC236}">
                <a16:creationId xmlns:a16="http://schemas.microsoft.com/office/drawing/2014/main" id="{5BDB588F-2F2A-2D6F-FED9-526302B15A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0D9B9C-2C40-8B6D-31B9-2B73783DFE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8D2901-A529-4A23-A38B-A2D1332535DC}" type="slidenum">
              <a:rPr lang="en-US" smtClean="0"/>
              <a:t>‹#›</a:t>
            </a:fld>
            <a:endParaRPr lang="en-US"/>
          </a:p>
        </p:txBody>
      </p:sp>
    </p:spTree>
    <p:extLst>
      <p:ext uri="{BB962C8B-B14F-4D97-AF65-F5344CB8AC3E}">
        <p14:creationId xmlns:p14="http://schemas.microsoft.com/office/powerpoint/2010/main" val="188023993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8495E1-9E25-4812-B5C5-5DEDB8B93A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491391-522A-44BF-8A7C-C0BCF7333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792B2-2339-4ABF-B1E3-3EEB92246D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662E4-A897-41B8-A024-52FEF690281A}" type="datetimeFigureOut">
              <a:rPr lang="en-US" smtClean="0"/>
              <a:t>2/5/2025</a:t>
            </a:fld>
            <a:endParaRPr lang="en-US"/>
          </a:p>
        </p:txBody>
      </p:sp>
      <p:sp>
        <p:nvSpPr>
          <p:cNvPr id="5" name="Footer Placeholder 4">
            <a:extLst>
              <a:ext uri="{FF2B5EF4-FFF2-40B4-BE49-F238E27FC236}">
                <a16:creationId xmlns:a16="http://schemas.microsoft.com/office/drawing/2014/main" id="{C87F55E4-9A27-4051-A494-590AEAAA5B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11DDBD-CB06-441B-92B7-B8D4CF7FB8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9F5576-CFE5-4AA2-90E5-78D0DF328752}" type="slidenum">
              <a:rPr lang="en-US" smtClean="0"/>
              <a:t>‹#›</a:t>
            </a:fld>
            <a:endParaRPr lang="en-US"/>
          </a:p>
        </p:txBody>
      </p:sp>
    </p:spTree>
    <p:extLst>
      <p:ext uri="{BB962C8B-B14F-4D97-AF65-F5344CB8AC3E}">
        <p14:creationId xmlns:p14="http://schemas.microsoft.com/office/powerpoint/2010/main" val="79365480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customXml" Target="../ink/ink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6" Type="http://schemas.openxmlformats.org/officeDocument/2006/relationships/image" Target="../media/image36.gif"/><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5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48.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53.jpe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jpeg"/></Relationships>
</file>

<file path=ppt/slides/_rels/slide5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4.png"/><Relationship Id="rId7"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58.jpeg"/><Relationship Id="rId5" Type="http://schemas.openxmlformats.org/officeDocument/2006/relationships/image" Target="../media/image52.png"/><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48.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6.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8" Type="http://schemas.openxmlformats.org/officeDocument/2006/relationships/hyperlink" Target="https://lordmath.com/" TargetMode="External"/><Relationship Id="rId13" Type="http://schemas.openxmlformats.org/officeDocument/2006/relationships/hyperlink" Target="https://ies.ed.gov/ncee/wwc/Docs/PracticeGuide/rti_math_pg_042109.pdf" TargetMode="External"/><Relationship Id="rId18" Type="http://schemas.openxmlformats.org/officeDocument/2006/relationships/hyperlink" Target="https://www.theottoolbox.com/handwriting-warm-up-exercises-for/" TargetMode="External"/><Relationship Id="rId26" Type="http://schemas.openxmlformats.org/officeDocument/2006/relationships/hyperlink" Target="https://www.kqed.org/mindshift/41845/understanding-dyslexia-and-the-reading-brain-in-kids" TargetMode="External"/><Relationship Id="rId3" Type="http://schemas.openxmlformats.org/officeDocument/2006/relationships/hyperlink" Target="https://highleveragepractices.org/four-areas-practice-k-12/instruction" TargetMode="External"/><Relationship Id="rId21" Type="http://schemas.openxmlformats.org/officeDocument/2006/relationships/hyperlink" Target="https://www.hmhco.com/blog/classroom-accommodations-for-students-with-dyslexia" TargetMode="External"/><Relationship Id="rId7" Type="http://schemas.openxmlformats.org/officeDocument/2006/relationships/hyperlink" Target="https://drnickinewton.com/" TargetMode="External"/><Relationship Id="rId12" Type="http://schemas.openxmlformats.org/officeDocument/2006/relationships/hyperlink" Target="https://www.anneliserecord.com/" TargetMode="External"/><Relationship Id="rId17" Type="http://schemas.openxmlformats.org/officeDocument/2006/relationships/hyperlink" Target="https://www.understood.org/en/articles/treatment-options-for-dysgraphia" TargetMode="External"/><Relationship Id="rId25" Type="http://schemas.openxmlformats.org/officeDocument/2006/relationships/hyperlink" Target="https://www.orton-gillingham.com/" TargetMode="External"/><Relationship Id="rId2" Type="http://schemas.openxmlformats.org/officeDocument/2006/relationships/notesSlide" Target="../notesSlides/notesSlide39.xml"/><Relationship Id="rId16" Type="http://schemas.openxmlformats.org/officeDocument/2006/relationships/hyperlink" Target="https://dyslexiaida.org/understanding-dysgraphia/" TargetMode="External"/><Relationship Id="rId20" Type="http://schemas.openxmlformats.org/officeDocument/2006/relationships/hyperlink" Target="https://www.youtube.com/watch?v=zafiGBrFkRM" TargetMode="External"/><Relationship Id="rId1" Type="http://schemas.openxmlformats.org/officeDocument/2006/relationships/slideLayout" Target="../slideLayouts/slideLayout3.xml"/><Relationship Id="rId6" Type="http://schemas.openxmlformats.org/officeDocument/2006/relationships/hyperlink" Target="https://panamath.org/testyourself.php" TargetMode="External"/><Relationship Id="rId11" Type="http://schemas.openxmlformats.org/officeDocument/2006/relationships/hyperlink" Target="https://www.woodinmath.com/" TargetMode="External"/><Relationship Id="rId24" Type="http://schemas.openxmlformats.org/officeDocument/2006/relationships/hyperlink" Target="https://thepasttest.com/" TargetMode="External"/><Relationship Id="rId5" Type="http://schemas.openxmlformats.org/officeDocument/2006/relationships/hyperlink" Target="https://www.researchgate.net/publication/258933161_Subitizing_What_Is_It_Why_Teach_It" TargetMode="External"/><Relationship Id="rId15" Type="http://schemas.openxmlformats.org/officeDocument/2006/relationships/hyperlink" Target="https://www.youtube.com/watch?v=jmBg_BvDL-c&amp;t=9s" TargetMode="External"/><Relationship Id="rId23" Type="http://schemas.openxmlformats.org/officeDocument/2006/relationships/hyperlink" Target="https://dyslexiaida.org/" TargetMode="External"/><Relationship Id="rId10" Type="http://schemas.openxmlformats.org/officeDocument/2006/relationships/hyperlink" Target="https://www.mathematicalbrain.com/" TargetMode="External"/><Relationship Id="rId19" Type="http://schemas.openxmlformats.org/officeDocument/2006/relationships/hyperlink" Target="https://www.yourtherapysource.com/blog1/2017/01/04/10-free-visual-spatial-printables/" TargetMode="External"/><Relationship Id="rId4" Type="http://schemas.openxmlformats.org/officeDocument/2006/relationships/hyperlink" Target="https://www.callscotland.org.uk/Common-Assets/ckfinder/userfiles/files/Wheel_0f_Apps_V1_0.pdf" TargetMode="External"/><Relationship Id="rId9" Type="http://schemas.openxmlformats.org/officeDocument/2006/relationships/hyperlink" Target="https://mathematicsforall.org/" TargetMode="External"/><Relationship Id="rId14" Type="http://schemas.openxmlformats.org/officeDocument/2006/relationships/hyperlink" Target="https://journals.sagepub.com/doi/10.1177/0040059918777250" TargetMode="External"/><Relationship Id="rId22" Type="http://schemas.openxmlformats.org/officeDocument/2006/relationships/hyperlink" Target="https://improvingliteracy.org/brief/science-reading-basics/index.html"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panamath.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6000">
              <a:srgbClr val="70AD47">
                <a:alpha val="20000"/>
              </a:srgbClr>
            </a:gs>
            <a:gs pos="85000">
              <a:srgbClr val="4472C4">
                <a:alpha val="40000"/>
              </a:srgbClr>
            </a:gs>
            <a:gs pos="100000">
              <a:srgbClr val="4472C4">
                <a:alpha val="40000"/>
              </a:srgbClr>
            </a:gs>
          </a:gsLst>
          <a:lin ang="12001174" scaled="0"/>
        </a:gradFill>
        <a:effectLst/>
      </p:bgPr>
    </p:bg>
    <p:spTree>
      <p:nvGrpSpPr>
        <p:cNvPr id="1" name="Shape 107"/>
        <p:cNvGrpSpPr/>
        <p:nvPr/>
      </p:nvGrpSpPr>
      <p:grpSpPr>
        <a:xfrm>
          <a:off x="0" y="0"/>
          <a:ext cx="0" cy="0"/>
          <a:chOff x="0" y="0"/>
          <a:chExt cx="0" cy="0"/>
        </a:xfrm>
      </p:grpSpPr>
      <p:sp>
        <p:nvSpPr>
          <p:cNvPr id="108" name="Google Shape;108;g2bfc79d1029_0_0"/>
          <p:cNvSpPr/>
          <p:nvPr/>
        </p:nvSpPr>
        <p:spPr>
          <a:xfrm>
            <a:off x="1369950" y="134575"/>
            <a:ext cx="9452100" cy="2526000"/>
          </a:xfrm>
          <a:prstGeom prst="rect">
            <a:avLst/>
          </a:prstGeom>
          <a:gradFill>
            <a:gsLst>
              <a:gs pos="0">
                <a:srgbClr val="C9DAF8"/>
              </a:gs>
              <a:gs pos="100000">
                <a:srgbClr val="EAD1DC"/>
              </a:gs>
            </a:gsLst>
            <a:lin ang="5400700" scaled="0"/>
          </a:gradFill>
          <a:ln w="127000" cap="sq" cmpd="thinThick">
            <a:solidFill>
              <a:srgbClr val="6594C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r>
              <a:rPr lang="en-US" sz="40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Mate SC"/>
              </a:rPr>
              <a:t>The Big 3 of SLD</a:t>
            </a:r>
            <a:endParaRPr sz="40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marR="0" lvl="0" indent="0" algn="ctr" rtl="0">
              <a:lnSpc>
                <a:spcPct val="100000"/>
              </a:lnSpc>
              <a:spcBef>
                <a:spcPts val="0"/>
              </a:spcBef>
              <a:spcAft>
                <a:spcPts val="0"/>
              </a:spcAft>
              <a:buClr>
                <a:schemeClr val="lt1"/>
              </a:buClr>
              <a:buSzPts val="1800"/>
              <a:buFont typeface="Calibri"/>
              <a:buNone/>
            </a:pPr>
            <a:r>
              <a:rPr lang="en-US" sz="44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Mate SC"/>
              </a:rPr>
              <a:t>Dyscalculia, Dysgraphia, Dyslexia</a:t>
            </a:r>
            <a:endParaRPr sz="44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marR="0" lvl="0" indent="0" algn="ctr" rtl="0">
              <a:lnSpc>
                <a:spcPct val="100000"/>
              </a:lnSpc>
              <a:spcBef>
                <a:spcPts val="0"/>
              </a:spcBef>
              <a:spcAft>
                <a:spcPts val="0"/>
              </a:spcAft>
              <a:buClr>
                <a:schemeClr val="lt1"/>
              </a:buClr>
              <a:buSzPts val="1800"/>
              <a:buFont typeface="Calibri"/>
              <a:buNone/>
            </a:pPr>
            <a:r>
              <a:rPr lang="en-US" sz="1800" b="1" i="0" u="none" strike="noStrike" cap="none"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rPr>
              <a:t>Presented by</a:t>
            </a:r>
            <a:r>
              <a:rPr lang="en-US" sz="1800" b="0" i="0" u="none" strike="noStrike" cap="none"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Medium"/>
              </a:rPr>
              <a:t> </a:t>
            </a:r>
            <a:endParaRPr sz="1800" b="0" i="0" u="none" strike="noStrike" cap="none"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Medium"/>
            </a:endParaRPr>
          </a:p>
          <a:p>
            <a:pPr marL="0" marR="0" lvl="0" indent="0" algn="ctr" rtl="0">
              <a:lnSpc>
                <a:spcPct val="100000"/>
              </a:lnSpc>
              <a:spcBef>
                <a:spcPts val="0"/>
              </a:spcBef>
              <a:spcAft>
                <a:spcPts val="0"/>
              </a:spcAft>
              <a:buClr>
                <a:schemeClr val="lt1"/>
              </a:buClr>
              <a:buSzPts val="1800"/>
              <a:buFont typeface="Calibri"/>
              <a:buNone/>
            </a:pPr>
            <a:r>
              <a:rPr lang="en-US" sz="2300" b="1" i="0" u="none" strike="noStrike" cap="none"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Mate SC"/>
              </a:rPr>
              <a:t>Sue Milano</a:t>
            </a:r>
            <a:endParaRPr sz="2300" b="1" i="0" u="none" strike="noStrike" cap="none"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marR="0" lvl="0" indent="0" algn="ctr" rtl="0">
              <a:lnSpc>
                <a:spcPct val="100000"/>
              </a:lnSpc>
              <a:spcBef>
                <a:spcPts val="0"/>
              </a:spcBef>
              <a:spcAft>
                <a:spcPts val="0"/>
              </a:spcAft>
              <a:buClr>
                <a:schemeClr val="lt1"/>
              </a:buClr>
              <a:buSzPts val="1800"/>
              <a:buFont typeface="Calibri"/>
              <a:buNone/>
            </a:pPr>
            <a:r>
              <a:rPr lang="en-US" sz="2300" b="1" i="0" u="none" strike="noStrike" cap="none"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Mate SC"/>
              </a:rPr>
              <a:t>February 7, 2025</a:t>
            </a:r>
            <a:endParaRPr sz="2300" b="1" i="0" u="none" strike="noStrike" cap="none"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pic>
        <p:nvPicPr>
          <p:cNvPr id="109" name="Google Shape;109;g2bfc79d1029_0_0" descr="Diagram&#10;&#10;Description automatically generated"/>
          <p:cNvPicPr preferRelativeResize="0"/>
          <p:nvPr/>
        </p:nvPicPr>
        <p:blipFill rotWithShape="1">
          <a:blip r:embed="rId3">
            <a:alphaModFix/>
          </a:blip>
          <a:srcRect/>
          <a:stretch/>
        </p:blipFill>
        <p:spPr>
          <a:xfrm>
            <a:off x="1129950" y="2764100"/>
            <a:ext cx="4463075" cy="4002425"/>
          </a:xfrm>
          <a:prstGeom prst="rect">
            <a:avLst/>
          </a:prstGeom>
          <a:noFill/>
          <a:ln>
            <a:noFill/>
          </a:ln>
        </p:spPr>
      </p:pic>
      <p:cxnSp>
        <p:nvCxnSpPr>
          <p:cNvPr id="110" name="Google Shape;110;g2bfc79d1029_0_0"/>
          <p:cNvCxnSpPr/>
          <p:nvPr/>
        </p:nvCxnSpPr>
        <p:spPr>
          <a:xfrm>
            <a:off x="6116278" y="2596836"/>
            <a:ext cx="0" cy="3657600"/>
          </a:xfrm>
          <a:prstGeom prst="straightConnector1">
            <a:avLst/>
          </a:prstGeom>
          <a:noFill/>
          <a:ln w="101600" cap="flat" cmpd="dbl">
            <a:solidFill>
              <a:srgbClr val="595959"/>
            </a:solidFill>
            <a:prstDash val="solid"/>
            <a:miter lim="800000"/>
            <a:headEnd type="none" w="sm" len="sm"/>
            <a:tailEnd type="none" w="sm" len="sm"/>
          </a:ln>
        </p:spPr>
      </p:cxnSp>
      <p:pic>
        <p:nvPicPr>
          <p:cNvPr id="111" name="Google Shape;111;g2bfc79d1029_0_0" descr="A picture containing table&#10;&#10;Description automatically generated"/>
          <p:cNvPicPr preferRelativeResize="0"/>
          <p:nvPr/>
        </p:nvPicPr>
        <p:blipFill rotWithShape="1">
          <a:blip r:embed="rId4">
            <a:alphaModFix/>
          </a:blip>
          <a:srcRect/>
          <a:stretch/>
        </p:blipFill>
        <p:spPr>
          <a:xfrm>
            <a:off x="6457265" y="4425636"/>
            <a:ext cx="5455918" cy="1786811"/>
          </a:xfrm>
          <a:prstGeom prst="rect">
            <a:avLst/>
          </a:prstGeom>
          <a:noFill/>
          <a:ln>
            <a:noFill/>
          </a:ln>
        </p:spPr>
      </p:pic>
      <p:sp>
        <p:nvSpPr>
          <p:cNvPr id="112" name="Google Shape;112;g2bfc79d1029_0_0"/>
          <p:cNvSpPr txBox="1"/>
          <p:nvPr/>
        </p:nvSpPr>
        <p:spPr>
          <a:xfrm>
            <a:off x="3784058" y="6488711"/>
            <a:ext cx="46239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Times"/>
              <a:buNone/>
            </a:pPr>
            <a:r>
              <a:rPr lang="en-US" sz="1800" b="0" i="0" u="none" strike="noStrike" cap="none">
                <a:solidFill>
                  <a:srgbClr val="000000"/>
                </a:solidFill>
                <a:latin typeface="Times"/>
                <a:ea typeface="Times"/>
                <a:cs typeface="Times"/>
                <a:sym typeface="Times"/>
              </a:rPr>
              <a:t>Copyright © 2024 by Inclusion Solutions LLC </a:t>
            </a:r>
            <a:endParaRPr sz="1800" b="0" i="0" u="none" strike="noStrike" cap="none">
              <a:solidFill>
                <a:srgbClr val="000000"/>
              </a:solidFill>
              <a:latin typeface="Calibri"/>
              <a:ea typeface="Calibri"/>
              <a:cs typeface="Calibri"/>
              <a:sym typeface="Calibri"/>
            </a:endParaRPr>
          </a:p>
        </p:txBody>
      </p:sp>
      <p:pic>
        <p:nvPicPr>
          <p:cNvPr id="3" name="Picture 2" descr="A bird flying over a book&#10;&#10;AI-generated content may be incorrect.">
            <a:extLst>
              <a:ext uri="{FF2B5EF4-FFF2-40B4-BE49-F238E27FC236}">
                <a16:creationId xmlns:a16="http://schemas.microsoft.com/office/drawing/2014/main" id="{04BDB3F6-0E89-83EB-E2A2-E2D2673E953C}"/>
              </a:ext>
            </a:extLst>
          </p:cNvPr>
          <p:cNvPicPr>
            <a:picLocks noChangeAspect="1"/>
          </p:cNvPicPr>
          <p:nvPr/>
        </p:nvPicPr>
        <p:blipFill>
          <a:blip r:embed="rId5"/>
          <a:stretch>
            <a:fillRect/>
          </a:stretch>
        </p:blipFill>
        <p:spPr>
          <a:xfrm>
            <a:off x="6772148" y="3133911"/>
            <a:ext cx="939800" cy="876300"/>
          </a:xfrm>
          <a:prstGeom prst="rect">
            <a:avLst/>
          </a:prstGeom>
        </p:spPr>
      </p:pic>
      <p:sp>
        <p:nvSpPr>
          <p:cNvPr id="4" name="AutoShape 2" descr="logo-white">
            <a:extLst>
              <a:ext uri="{FF2B5EF4-FFF2-40B4-BE49-F238E27FC236}">
                <a16:creationId xmlns:a16="http://schemas.microsoft.com/office/drawing/2014/main" id="{74AC10DE-0ED0-BC0C-1D18-98888C68F187}"/>
              </a:ext>
            </a:extLst>
          </p:cNvPr>
          <p:cNvSpPr>
            <a:spLocks noChangeAspect="1" noChangeArrowheads="1"/>
          </p:cNvSpPr>
          <p:nvPr/>
        </p:nvSpPr>
        <p:spPr bwMode="auto">
          <a:xfrm>
            <a:off x="9496120" y="339070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C2C4884B-920B-D22B-BEFA-0079EE6E3671}"/>
              </a:ext>
            </a:extLst>
          </p:cNvPr>
          <p:cNvSpPr txBox="1"/>
          <p:nvPr/>
        </p:nvSpPr>
        <p:spPr>
          <a:xfrm>
            <a:off x="7242048" y="3232699"/>
            <a:ext cx="3939615" cy="646331"/>
          </a:xfrm>
          <a:prstGeom prst="rect">
            <a:avLst/>
          </a:prstGeom>
          <a:noFill/>
        </p:spPr>
        <p:txBody>
          <a:bodyPr wrap="square" rtlCol="0">
            <a:spAutoFit/>
          </a:bodyPr>
          <a:lstStyle/>
          <a:p>
            <a:pPr algn="ctr"/>
            <a:r>
              <a:rPr lang="en-US" sz="1600" dirty="0" err="1">
                <a:latin typeface="Felix Titling" panose="04060505060202020A04" pitchFamily="82" charset="0"/>
              </a:rPr>
              <a:t>ArchDiocese</a:t>
            </a:r>
            <a:r>
              <a:rPr lang="en-US" sz="1600" dirty="0">
                <a:latin typeface="Felix Titling" panose="04060505060202020A04" pitchFamily="82" charset="0"/>
              </a:rPr>
              <a:t> of Seattle</a:t>
            </a:r>
          </a:p>
          <a:p>
            <a:pPr algn="ctr"/>
            <a:r>
              <a:rPr lang="en-US" sz="2000" b="1" dirty="0">
                <a:solidFill>
                  <a:schemeClr val="tx1"/>
                </a:solidFill>
                <a:latin typeface="Felix Titling" panose="04060505060202020A04" pitchFamily="82" charset="0"/>
              </a:rPr>
              <a:t>Catholic Schools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Shape 138">
          <a:extLst>
            <a:ext uri="{FF2B5EF4-FFF2-40B4-BE49-F238E27FC236}">
              <a16:creationId xmlns:a16="http://schemas.microsoft.com/office/drawing/2014/main" id="{EF40DD3B-8ACF-8A33-A837-1828C6BE5032}"/>
            </a:ext>
          </a:extLst>
        </p:cNvPr>
        <p:cNvGrpSpPr/>
        <p:nvPr/>
      </p:nvGrpSpPr>
      <p:grpSpPr>
        <a:xfrm>
          <a:off x="0" y="0"/>
          <a:ext cx="0" cy="0"/>
          <a:chOff x="0" y="0"/>
          <a:chExt cx="0" cy="0"/>
        </a:xfrm>
      </p:grpSpPr>
      <p:grpSp>
        <p:nvGrpSpPr>
          <p:cNvPr id="140" name="Google Shape;140;g272c9ed7ea0_0_0">
            <a:extLst>
              <a:ext uri="{FF2B5EF4-FFF2-40B4-BE49-F238E27FC236}">
                <a16:creationId xmlns:a16="http://schemas.microsoft.com/office/drawing/2014/main" id="{E3EF54CE-5BF2-C6C0-780F-06ABE91CDCC6}"/>
              </a:ext>
            </a:extLst>
          </p:cNvPr>
          <p:cNvGrpSpPr/>
          <p:nvPr/>
        </p:nvGrpSpPr>
        <p:grpSpPr>
          <a:xfrm rot="-4909236">
            <a:off x="-549762" y="603815"/>
            <a:ext cx="3851335" cy="2641056"/>
            <a:chOff x="6867015" y="-1"/>
            <a:chExt cx="5324985" cy="3251912"/>
          </a:xfrm>
        </p:grpSpPr>
        <p:sp>
          <p:nvSpPr>
            <p:cNvPr id="141" name="Google Shape;141;g272c9ed7ea0_0_0">
              <a:extLst>
                <a:ext uri="{FF2B5EF4-FFF2-40B4-BE49-F238E27FC236}">
                  <a16:creationId xmlns:a16="http://schemas.microsoft.com/office/drawing/2014/main" id="{A215D4F8-0FEB-C094-21D8-F789530EC230}"/>
                </a:ext>
              </a:extLst>
            </p:cNvPr>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g272c9ed7ea0_0_0">
              <a:extLst>
                <a:ext uri="{FF2B5EF4-FFF2-40B4-BE49-F238E27FC236}">
                  <a16:creationId xmlns:a16="http://schemas.microsoft.com/office/drawing/2014/main" id="{2F7E0337-BB57-46A2-FE0B-B70CCED7F080}"/>
                </a:ext>
              </a:extLst>
            </p:cNvPr>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g272c9ed7ea0_0_0">
              <a:extLst>
                <a:ext uri="{FF2B5EF4-FFF2-40B4-BE49-F238E27FC236}">
                  <a16:creationId xmlns:a16="http://schemas.microsoft.com/office/drawing/2014/main" id="{B5EC5B11-88E1-10FF-40C7-FFF38EC03CDE}"/>
                </a:ext>
              </a:extLst>
            </p:cNvPr>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g272c9ed7ea0_0_0">
              <a:extLst>
                <a:ext uri="{FF2B5EF4-FFF2-40B4-BE49-F238E27FC236}">
                  <a16:creationId xmlns:a16="http://schemas.microsoft.com/office/drawing/2014/main" id="{639E1AFB-54B7-C005-18F3-4C7EBB63DB21}"/>
                </a:ext>
              </a:extLst>
            </p:cNvPr>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145" name="Google Shape;145;g272c9ed7ea0_0_0">
            <a:extLst>
              <a:ext uri="{FF2B5EF4-FFF2-40B4-BE49-F238E27FC236}">
                <a16:creationId xmlns:a16="http://schemas.microsoft.com/office/drawing/2014/main" id="{F9864BA9-8B9C-E29C-F4DF-4EAA2B786CA1}"/>
              </a:ext>
            </a:extLst>
          </p:cNvPr>
          <p:cNvGrpSpPr/>
          <p:nvPr/>
        </p:nvGrpSpPr>
        <p:grpSpPr>
          <a:xfrm>
            <a:off x="7867248" y="0"/>
            <a:ext cx="4324953" cy="2641203"/>
            <a:chOff x="6867015" y="-1"/>
            <a:chExt cx="5324985" cy="3251912"/>
          </a:xfrm>
        </p:grpSpPr>
        <p:sp>
          <p:nvSpPr>
            <p:cNvPr id="146" name="Google Shape;146;g272c9ed7ea0_0_0">
              <a:extLst>
                <a:ext uri="{FF2B5EF4-FFF2-40B4-BE49-F238E27FC236}">
                  <a16:creationId xmlns:a16="http://schemas.microsoft.com/office/drawing/2014/main" id="{684C66B7-E9C0-DB80-B4F0-4AA04A7A4EEB}"/>
                </a:ext>
              </a:extLst>
            </p:cNvPr>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g272c9ed7ea0_0_0">
              <a:extLst>
                <a:ext uri="{FF2B5EF4-FFF2-40B4-BE49-F238E27FC236}">
                  <a16:creationId xmlns:a16="http://schemas.microsoft.com/office/drawing/2014/main" id="{C0891126-9141-F557-003F-818180FE8CC7}"/>
                </a:ext>
              </a:extLst>
            </p:cNvPr>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g272c9ed7ea0_0_0">
              <a:extLst>
                <a:ext uri="{FF2B5EF4-FFF2-40B4-BE49-F238E27FC236}">
                  <a16:creationId xmlns:a16="http://schemas.microsoft.com/office/drawing/2014/main" id="{7470C614-1B36-E69B-DAB8-F85373661592}"/>
                </a:ext>
              </a:extLst>
            </p:cNvPr>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g272c9ed7ea0_0_0">
              <a:extLst>
                <a:ext uri="{FF2B5EF4-FFF2-40B4-BE49-F238E27FC236}">
                  <a16:creationId xmlns:a16="http://schemas.microsoft.com/office/drawing/2014/main" id="{2155AFCD-B21F-32D1-CD01-E82515B2AD32}"/>
                </a:ext>
              </a:extLst>
            </p:cNvPr>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26" name="Picture 2">
            <a:extLst>
              <a:ext uri="{FF2B5EF4-FFF2-40B4-BE49-F238E27FC236}">
                <a16:creationId xmlns:a16="http://schemas.microsoft.com/office/drawing/2014/main" id="{04C9F60E-BB94-436E-BB3E-4932DC27F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3163"/>
            <a:ext cx="12192000" cy="45100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CC6B3C-6976-A283-B705-8CEF8009479A}"/>
              </a:ext>
            </a:extLst>
          </p:cNvPr>
          <p:cNvSpPr txBox="1"/>
          <p:nvPr/>
        </p:nvSpPr>
        <p:spPr>
          <a:xfrm>
            <a:off x="1013790" y="5948806"/>
            <a:ext cx="10833653" cy="800219"/>
          </a:xfrm>
          <a:prstGeom prst="rect">
            <a:avLst/>
          </a:prstGeom>
          <a:noFill/>
        </p:spPr>
        <p:txBody>
          <a:bodyPr wrap="square">
            <a:spAutoFit/>
          </a:bodyPr>
          <a:lstStyle/>
          <a:p>
            <a:pPr rtl="0"/>
            <a:r>
              <a:rPr lang="en-US" sz="1800" b="1" i="0" u="none" strike="noStrike" dirty="0">
                <a:solidFill>
                  <a:schemeClr val="bg1"/>
                </a:solidFill>
                <a:effectLst/>
                <a:latin typeface="Calibri" panose="020F0502020204030204" pitchFamily="34" charset="0"/>
              </a:rPr>
              <a:t>Image from </a:t>
            </a:r>
            <a:r>
              <a:rPr lang="en-US" sz="1800" b="1" i="1" u="none" strike="noStrike" dirty="0">
                <a:solidFill>
                  <a:schemeClr val="bg1"/>
                </a:solidFill>
                <a:effectLst/>
                <a:latin typeface="Calibri" panose="020F0502020204030204" pitchFamily="34" charset="0"/>
              </a:rPr>
              <a:t>Mastering Math Manipulatives 			</a:t>
            </a:r>
            <a:r>
              <a:rPr lang="en-US" sz="1800" b="1" i="0" u="none" strike="noStrike" dirty="0">
                <a:solidFill>
                  <a:schemeClr val="bg1"/>
                </a:solidFill>
                <a:effectLst/>
                <a:latin typeface="Calibri" panose="020F0502020204030204" pitchFamily="34" charset="0"/>
              </a:rPr>
              <a:t>Image from School District of Waukesha</a:t>
            </a:r>
            <a:endParaRPr lang="en-US" b="0" dirty="0">
              <a:solidFill>
                <a:schemeClr val="bg1"/>
              </a:solidFill>
              <a:effectLst/>
            </a:endParaRPr>
          </a:p>
          <a:p>
            <a:br>
              <a:rPr lang="en-US" dirty="0"/>
            </a:br>
            <a:endParaRPr lang="en-US" dirty="0"/>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D7393E93-C493-EEA0-2F40-6967547D0A3E}"/>
                  </a:ext>
                </a:extLst>
              </p14:cNvPr>
              <p14:cNvContentPartPr/>
              <p14:nvPr/>
            </p14:nvContentPartPr>
            <p14:xfrm>
              <a:off x="1862671" y="948130"/>
              <a:ext cx="2319480" cy="1535040"/>
            </p14:xfrm>
          </p:contentPart>
        </mc:Choice>
        <mc:Fallback xmlns="">
          <p:pic>
            <p:nvPicPr>
              <p:cNvPr id="12" name="Ink 11">
                <a:extLst>
                  <a:ext uri="{FF2B5EF4-FFF2-40B4-BE49-F238E27FC236}">
                    <a16:creationId xmlns:a16="http://schemas.microsoft.com/office/drawing/2014/main" id="{D7393E93-C493-EEA0-2F40-6967547D0A3E}"/>
                  </a:ext>
                </a:extLst>
              </p:cNvPr>
              <p:cNvPicPr/>
              <p:nvPr/>
            </p:nvPicPr>
            <p:blipFill>
              <a:blip r:embed="rId5"/>
              <a:stretch>
                <a:fillRect/>
              </a:stretch>
            </p:blipFill>
            <p:spPr>
              <a:xfrm>
                <a:off x="1827031" y="912130"/>
                <a:ext cx="2391120" cy="1606680"/>
              </a:xfrm>
              <a:prstGeom prst="rect">
                <a:avLst/>
              </a:prstGeom>
            </p:spPr>
          </p:pic>
        </mc:Fallback>
      </mc:AlternateContent>
    </p:spTree>
    <p:extLst>
      <p:ext uri="{BB962C8B-B14F-4D97-AF65-F5344CB8AC3E}">
        <p14:creationId xmlns:p14="http://schemas.microsoft.com/office/powerpoint/2010/main" val="3594372202"/>
      </p:ext>
    </p:extLst>
  </p:cSld>
  <p:clrMapOvr>
    <a:masterClrMapping/>
  </p:clrMapOvr>
  <p:transition spd="med">
    <p:push/>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18C866F-DE7D-E915-BF41-43B4C1ADF27C}"/>
              </a:ext>
            </a:extLst>
          </p:cNvPr>
          <p:cNvGraphicFramePr/>
          <p:nvPr/>
        </p:nvGraphicFramePr>
        <p:xfrm>
          <a:off x="562282" y="665017"/>
          <a:ext cx="6037372" cy="5769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2C52B124-D5BD-D852-AAF8-AEBA5836E622}"/>
              </a:ext>
            </a:extLst>
          </p:cNvPr>
          <p:cNvGrpSpPr/>
          <p:nvPr/>
        </p:nvGrpSpPr>
        <p:grpSpPr>
          <a:xfrm>
            <a:off x="4586867" y="665017"/>
            <a:ext cx="6361709" cy="5665807"/>
            <a:chOff x="383423" y="-1"/>
            <a:chExt cx="4351200" cy="4351200"/>
          </a:xfrm>
        </p:grpSpPr>
        <p:sp>
          <p:nvSpPr>
            <p:cNvPr id="7" name="Oval 6">
              <a:extLst>
                <a:ext uri="{FF2B5EF4-FFF2-40B4-BE49-F238E27FC236}">
                  <a16:creationId xmlns:a16="http://schemas.microsoft.com/office/drawing/2014/main" id="{0617B672-436B-7420-BE2E-24FF8D774C32}"/>
                </a:ext>
              </a:extLst>
            </p:cNvPr>
            <p:cNvSpPr/>
            <p:nvPr/>
          </p:nvSpPr>
          <p:spPr>
            <a:xfrm>
              <a:off x="383423" y="-1"/>
              <a:ext cx="4351200" cy="4351200"/>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8" name="Oval 4">
              <a:extLst>
                <a:ext uri="{FF2B5EF4-FFF2-40B4-BE49-F238E27FC236}">
                  <a16:creationId xmlns:a16="http://schemas.microsoft.com/office/drawing/2014/main" id="{D5E75AF2-9515-0E52-1654-9CF452DF99BF}"/>
                </a:ext>
              </a:extLst>
            </p:cNvPr>
            <p:cNvSpPr txBox="1"/>
            <p:nvPr/>
          </p:nvSpPr>
          <p:spPr>
            <a:xfrm>
              <a:off x="1467618" y="637218"/>
              <a:ext cx="3076764" cy="307676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2089150" rtl="0" eaLnBrk="1" fontAlgn="auto" latinLnBrk="0" hangingPunct="1">
                <a:lnSpc>
                  <a:spcPct val="90000"/>
                </a:lnSpc>
                <a:spcBef>
                  <a:spcPct val="0"/>
                </a:spcBef>
                <a:spcAft>
                  <a:spcPct val="35000"/>
                </a:spcAft>
                <a:buClr>
                  <a:srgbClr val="000000"/>
                </a:buClr>
                <a:buSzTx/>
                <a:buFont typeface="Arial"/>
                <a:buNone/>
                <a:tabLst/>
                <a:defRPr/>
              </a:pPr>
              <a:endParaRPr kumimoji="0" lang="en-US" sz="4700" b="0" i="0" u="none" strike="noStrike" kern="1200" cap="none" spc="0" normalizeH="0" baseline="0" noProof="0" dirty="0">
                <a:ln>
                  <a:noFill/>
                </a:ln>
                <a:solidFill>
                  <a:srgbClr val="000000"/>
                </a:solidFill>
                <a:effectLst/>
                <a:uLnTx/>
                <a:uFillTx/>
                <a:latin typeface="Arial"/>
                <a:ea typeface="+mn-ea"/>
                <a:cs typeface="+mn-cs"/>
                <a:sym typeface="Arial"/>
              </a:endParaRPr>
            </a:p>
          </p:txBody>
        </p:sp>
      </p:grpSp>
      <p:sp>
        <p:nvSpPr>
          <p:cNvPr id="13" name="TextBox 12">
            <a:extLst>
              <a:ext uri="{FF2B5EF4-FFF2-40B4-BE49-F238E27FC236}">
                <a16:creationId xmlns:a16="http://schemas.microsoft.com/office/drawing/2014/main" id="{9BC72A4F-8EAE-80F8-5DE6-9FE3F0F4D303}"/>
              </a:ext>
            </a:extLst>
          </p:cNvPr>
          <p:cNvSpPr txBox="1"/>
          <p:nvPr/>
        </p:nvSpPr>
        <p:spPr>
          <a:xfrm>
            <a:off x="2218619" y="1442655"/>
            <a:ext cx="23682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Dyscalculia</a:t>
            </a:r>
          </a:p>
        </p:txBody>
      </p:sp>
      <p:sp>
        <p:nvSpPr>
          <p:cNvPr id="14" name="TextBox 13">
            <a:extLst>
              <a:ext uri="{FF2B5EF4-FFF2-40B4-BE49-F238E27FC236}">
                <a16:creationId xmlns:a16="http://schemas.microsoft.com/office/drawing/2014/main" id="{EEB62123-BDEE-7A03-FD20-534BCF09A8F9}"/>
              </a:ext>
            </a:extLst>
          </p:cNvPr>
          <p:cNvSpPr txBox="1"/>
          <p:nvPr/>
        </p:nvSpPr>
        <p:spPr>
          <a:xfrm>
            <a:off x="6599654" y="1433799"/>
            <a:ext cx="2569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Dyslexia</a:t>
            </a:r>
          </a:p>
        </p:txBody>
      </p:sp>
      <p:sp>
        <p:nvSpPr>
          <p:cNvPr id="15" name="TextBox 14">
            <a:extLst>
              <a:ext uri="{FF2B5EF4-FFF2-40B4-BE49-F238E27FC236}">
                <a16:creationId xmlns:a16="http://schemas.microsoft.com/office/drawing/2014/main" id="{B6F8952C-DD05-797A-D617-513450036FAB}"/>
              </a:ext>
            </a:extLst>
          </p:cNvPr>
          <p:cNvSpPr txBox="1"/>
          <p:nvPr/>
        </p:nvSpPr>
        <p:spPr>
          <a:xfrm>
            <a:off x="4655329" y="2518192"/>
            <a:ext cx="2005125"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Neurological</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Difficulty with memorization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Concept Mapping</a:t>
            </a:r>
          </a:p>
        </p:txBody>
      </p:sp>
      <p:sp>
        <p:nvSpPr>
          <p:cNvPr id="17" name="TextBox 16">
            <a:extLst>
              <a:ext uri="{FF2B5EF4-FFF2-40B4-BE49-F238E27FC236}">
                <a16:creationId xmlns:a16="http://schemas.microsoft.com/office/drawing/2014/main" id="{723F9D3B-BC71-BD86-C3A5-18A36BD892E6}"/>
              </a:ext>
            </a:extLst>
          </p:cNvPr>
          <p:cNvSpPr txBox="1"/>
          <p:nvPr/>
        </p:nvSpPr>
        <p:spPr>
          <a:xfrm>
            <a:off x="1243423" y="2354402"/>
            <a:ext cx="3618361" cy="32624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Difficulties with the innate NUMBER system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Deficit in ability to SUBITIZE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Affects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Visual Processing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FF4ADB39-BC60-4A72-4323-EDFF7EA9BC41}"/>
              </a:ext>
            </a:extLst>
          </p:cNvPr>
          <p:cNvSpPr txBox="1"/>
          <p:nvPr/>
        </p:nvSpPr>
        <p:spPr>
          <a:xfrm>
            <a:off x="6749935" y="2398677"/>
            <a:ext cx="4064923"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Difficulties with the innate LANGUAGE system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Deficit in PHONOLOGICAL AWARENESS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Affects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Auditory Processing</a:t>
            </a:r>
          </a:p>
        </p:txBody>
      </p:sp>
    </p:spTree>
    <p:extLst>
      <p:ext uri="{BB962C8B-B14F-4D97-AF65-F5344CB8AC3E}">
        <p14:creationId xmlns:p14="http://schemas.microsoft.com/office/powerpoint/2010/main" val="1457915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209"/>
        <p:cNvGrpSpPr/>
        <p:nvPr/>
      </p:nvGrpSpPr>
      <p:grpSpPr>
        <a:xfrm>
          <a:off x="0" y="0"/>
          <a:ext cx="0" cy="0"/>
          <a:chOff x="0" y="0"/>
          <a:chExt cx="0" cy="0"/>
        </a:xfrm>
      </p:grpSpPr>
      <p:grpSp>
        <p:nvGrpSpPr>
          <p:cNvPr id="210" name="Google Shape;210;p18"/>
          <p:cNvGrpSpPr/>
          <p:nvPr/>
        </p:nvGrpSpPr>
        <p:grpSpPr>
          <a:xfrm>
            <a:off x="7867135" y="0"/>
            <a:ext cx="4324865" cy="2641149"/>
            <a:chOff x="6867015" y="-1"/>
            <a:chExt cx="5324985" cy="3251912"/>
          </a:xfrm>
        </p:grpSpPr>
        <p:sp>
          <p:nvSpPr>
            <p:cNvPr id="211" name="Google Shape;211;p18"/>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
          <p:nvSpPr>
            <p:cNvPr id="212" name="Google Shape;212;p18"/>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
          <p:nvSpPr>
            <p:cNvPr id="213" name="Google Shape;213;p18"/>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
          <p:nvSpPr>
            <p:cNvPr id="214" name="Google Shape;214;p18"/>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grpSp>
      <p:grpSp>
        <p:nvGrpSpPr>
          <p:cNvPr id="215" name="Google Shape;215;p18"/>
          <p:cNvGrpSpPr/>
          <p:nvPr/>
        </p:nvGrpSpPr>
        <p:grpSpPr>
          <a:xfrm rot="10800000" flipH="1">
            <a:off x="0" y="4114799"/>
            <a:ext cx="3655725" cy="2743201"/>
            <a:chOff x="-305" y="-1"/>
            <a:chExt cx="3832880" cy="2876136"/>
          </a:xfrm>
        </p:grpSpPr>
        <p:sp>
          <p:nvSpPr>
            <p:cNvPr id="216" name="Google Shape;216;p18"/>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
          <p:nvSpPr>
            <p:cNvPr id="217" name="Google Shape;217;p18"/>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
          <p:nvSpPr>
            <p:cNvPr id="218" name="Google Shape;218;p18"/>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
          <p:nvSpPr>
            <p:cNvPr id="219" name="Google Shape;219;p18"/>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grpSp>
      <p:pic>
        <p:nvPicPr>
          <p:cNvPr id="220" name="Google Shape;220;p18" descr="Shape, circle&#10;&#10;Description automatically generated"/>
          <p:cNvPicPr preferRelativeResize="0"/>
          <p:nvPr/>
        </p:nvPicPr>
        <p:blipFill rotWithShape="1">
          <a:blip r:embed="rId3">
            <a:alphaModFix/>
          </a:blip>
          <a:srcRect/>
          <a:stretch/>
        </p:blipFill>
        <p:spPr>
          <a:xfrm>
            <a:off x="11235018" y="5911317"/>
            <a:ext cx="866215" cy="868026"/>
          </a:xfrm>
          <a:prstGeom prst="rect">
            <a:avLst/>
          </a:prstGeom>
          <a:noFill/>
          <a:ln>
            <a:noFill/>
          </a:ln>
        </p:spPr>
      </p:pic>
      <p:sp>
        <p:nvSpPr>
          <p:cNvPr id="221" name="Google Shape;221;p18"/>
          <p:cNvSpPr/>
          <p:nvPr/>
        </p:nvSpPr>
        <p:spPr>
          <a:xfrm>
            <a:off x="330599" y="156576"/>
            <a:ext cx="3442176" cy="3272424"/>
          </a:xfrm>
          <a:prstGeom prst="ellipse">
            <a:avLst/>
          </a:prstGeom>
          <a:solidFill>
            <a:schemeClr val="accent1">
              <a:lumMod val="20000"/>
              <a:lumOff val="80000"/>
            </a:schemeClr>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222" name="Google Shape;222;p18"/>
          <p:cNvSpPr/>
          <p:nvPr/>
        </p:nvSpPr>
        <p:spPr>
          <a:xfrm>
            <a:off x="3642507" y="38275"/>
            <a:ext cx="3105300" cy="2836200"/>
          </a:xfrm>
          <a:prstGeom prst="ellipse">
            <a:avLst/>
          </a:prstGeom>
          <a:solidFill>
            <a:srgbClr val="B6D7A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Times New Roman"/>
            </a:endParaRPr>
          </a:p>
        </p:txBody>
      </p:sp>
      <p:sp>
        <p:nvSpPr>
          <p:cNvPr id="223" name="Google Shape;223;p18"/>
          <p:cNvSpPr/>
          <p:nvPr/>
        </p:nvSpPr>
        <p:spPr>
          <a:xfrm>
            <a:off x="1945024" y="2277446"/>
            <a:ext cx="3771600" cy="3370800"/>
          </a:xfrm>
          <a:prstGeom prst="ellipse">
            <a:avLst/>
          </a:prstGeom>
          <a:solidFill>
            <a:srgbClr val="D9D2E9"/>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400"/>
              <a:buFont typeface="Arial"/>
              <a:buNone/>
              <a:tabLst/>
              <a:defRPr/>
            </a:pPr>
            <a:endParaRPr kumimoji="0" sz="34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Times New Roman"/>
            </a:endParaRPr>
          </a:p>
        </p:txBody>
      </p:sp>
      <p:sp>
        <p:nvSpPr>
          <p:cNvPr id="224" name="Google Shape;224;p18"/>
          <p:cNvSpPr/>
          <p:nvPr/>
        </p:nvSpPr>
        <p:spPr>
          <a:xfrm>
            <a:off x="6212839" y="-6875"/>
            <a:ext cx="4604400" cy="3908400"/>
          </a:xfrm>
          <a:prstGeom prst="ellipse">
            <a:avLst/>
          </a:prstGeom>
          <a:solidFill>
            <a:srgbClr val="C9DAF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300"/>
              <a:buFont typeface="Arial"/>
              <a:buNone/>
              <a:tabLst/>
              <a:defRPr/>
            </a:pPr>
            <a:endParaRPr kumimoji="0" sz="33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Times New Roman"/>
            </a:endParaRPr>
          </a:p>
        </p:txBody>
      </p:sp>
      <p:sp>
        <p:nvSpPr>
          <p:cNvPr id="225" name="Google Shape;225;p18"/>
          <p:cNvSpPr txBox="1"/>
          <p:nvPr/>
        </p:nvSpPr>
        <p:spPr>
          <a:xfrm>
            <a:off x="330599" y="706760"/>
            <a:ext cx="3655800" cy="196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500"/>
              <a:buFont typeface="Arial"/>
              <a:buNone/>
              <a:tabLst/>
              <a:defRPr/>
            </a:pPr>
            <a:r>
              <a:rPr kumimoji="0" lang="en-US" sz="39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erriweather"/>
              </a:rPr>
              <a:t>Decomposing</a:t>
            </a:r>
            <a:endParaRPr kumimoji="0" sz="39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erriweather"/>
            </a:endParaRPr>
          </a:p>
          <a:p>
            <a:pPr marL="0" marR="0" lvl="0" indent="0" algn="ctr" defTabSz="914400" rtl="0" eaLnBrk="1" fontAlgn="auto" latinLnBrk="0" hangingPunct="1">
              <a:lnSpc>
                <a:spcPct val="100000"/>
              </a:lnSpc>
              <a:spcBef>
                <a:spcPts val="0"/>
              </a:spcBef>
              <a:spcAft>
                <a:spcPts val="0"/>
              </a:spcAft>
              <a:buClr>
                <a:srgbClr val="000000"/>
              </a:buClr>
              <a:buSzPts val="3500"/>
              <a:buFont typeface="Arial"/>
              <a:buNone/>
              <a:tabLst/>
              <a:defRPr/>
            </a:pPr>
            <a:r>
              <a:rPr kumimoji="0" lang="en-US" sz="39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erriweather"/>
              </a:rPr>
              <a:t>Recomposing</a:t>
            </a:r>
            <a:endParaRPr kumimoji="0" sz="39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erriweather"/>
            </a:endParaRPr>
          </a:p>
        </p:txBody>
      </p:sp>
      <p:sp>
        <p:nvSpPr>
          <p:cNvPr id="226" name="Google Shape;226;p18"/>
          <p:cNvSpPr txBox="1"/>
          <p:nvPr/>
        </p:nvSpPr>
        <p:spPr>
          <a:xfrm>
            <a:off x="6648540" y="1000149"/>
            <a:ext cx="4069500" cy="1780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8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Cuisenaire Rods</a:t>
            </a:r>
            <a:endParaRPr kumimoji="0" sz="48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227" name="Google Shape;227;p18"/>
          <p:cNvSpPr txBox="1"/>
          <p:nvPr/>
        </p:nvSpPr>
        <p:spPr>
          <a:xfrm>
            <a:off x="4053208" y="665175"/>
            <a:ext cx="2302800" cy="1531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Dot</a:t>
            </a:r>
            <a:r>
              <a:rPr kumimoji="0" lang="en-US" sz="4400" b="1"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 </a:t>
            </a:r>
            <a:r>
              <a:rPr kumimoji="0" lang="en-US" sz="4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Cards</a:t>
            </a:r>
            <a:endParaRPr kumimoji="0" sz="39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228" name="Google Shape;228;p18"/>
          <p:cNvSpPr txBox="1"/>
          <p:nvPr/>
        </p:nvSpPr>
        <p:spPr>
          <a:xfrm>
            <a:off x="2183317" y="3007994"/>
            <a:ext cx="2815800" cy="2073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5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Tiny </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5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Polka Dot</a:t>
            </a:r>
            <a:endParaRPr kumimoji="0"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229" name="Google Shape;229;p18"/>
          <p:cNvSpPr/>
          <p:nvPr/>
        </p:nvSpPr>
        <p:spPr>
          <a:xfrm>
            <a:off x="4793886" y="2120515"/>
            <a:ext cx="3655800" cy="3122400"/>
          </a:xfrm>
          <a:prstGeom prst="ellipse">
            <a:avLst/>
          </a:prstGeom>
          <a:solidFill>
            <a:srgbClr val="DDF4D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Times New Roman"/>
            </a:endParaRPr>
          </a:p>
        </p:txBody>
      </p:sp>
      <p:sp>
        <p:nvSpPr>
          <p:cNvPr id="230" name="Google Shape;230;p18"/>
          <p:cNvSpPr txBox="1"/>
          <p:nvPr/>
        </p:nvSpPr>
        <p:spPr>
          <a:xfrm>
            <a:off x="4838078" y="3028989"/>
            <a:ext cx="3655800" cy="155833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Visual Cluster Cards</a:t>
            </a:r>
            <a:endParaRPr kumimoji="0"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pic>
        <p:nvPicPr>
          <p:cNvPr id="2" name="Picture 1">
            <a:extLst>
              <a:ext uri="{FF2B5EF4-FFF2-40B4-BE49-F238E27FC236}">
                <a16:creationId xmlns:a16="http://schemas.microsoft.com/office/drawing/2014/main" id="{3CCE4C35-E8AA-8E09-6D1A-CF72931FA225}"/>
              </a:ext>
            </a:extLst>
          </p:cNvPr>
          <p:cNvPicPr>
            <a:picLocks noChangeAspect="1"/>
          </p:cNvPicPr>
          <p:nvPr/>
        </p:nvPicPr>
        <p:blipFill>
          <a:blip r:embed="rId4"/>
          <a:stretch>
            <a:fillRect/>
          </a:stretch>
        </p:blipFill>
        <p:spPr>
          <a:xfrm>
            <a:off x="3961556" y="4394809"/>
            <a:ext cx="2577156" cy="2513273"/>
          </a:xfrm>
          <a:prstGeom prst="rect">
            <a:avLst/>
          </a:prstGeom>
        </p:spPr>
      </p:pic>
      <p:sp>
        <p:nvSpPr>
          <p:cNvPr id="3" name="TextBox 2">
            <a:extLst>
              <a:ext uri="{FF2B5EF4-FFF2-40B4-BE49-F238E27FC236}">
                <a16:creationId xmlns:a16="http://schemas.microsoft.com/office/drawing/2014/main" id="{A1D559A0-4B0F-F075-2F79-4D4FBE6D8688}"/>
              </a:ext>
            </a:extLst>
          </p:cNvPr>
          <p:cNvSpPr txBox="1"/>
          <p:nvPr/>
        </p:nvSpPr>
        <p:spPr>
          <a:xfrm>
            <a:off x="4184136" y="5206428"/>
            <a:ext cx="24219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Rekenrek</a:t>
            </a:r>
            <a:endParaRPr kumimoji="0" lang="en-US" sz="40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pic>
        <p:nvPicPr>
          <p:cNvPr id="4" name="Picture 3">
            <a:extLst>
              <a:ext uri="{FF2B5EF4-FFF2-40B4-BE49-F238E27FC236}">
                <a16:creationId xmlns:a16="http://schemas.microsoft.com/office/drawing/2014/main" id="{1BEFCA22-D383-B718-1C67-1028DEC98B0E}"/>
              </a:ext>
            </a:extLst>
          </p:cNvPr>
          <p:cNvPicPr>
            <a:picLocks noChangeAspect="1"/>
          </p:cNvPicPr>
          <p:nvPr/>
        </p:nvPicPr>
        <p:blipFill>
          <a:blip r:embed="rId5"/>
          <a:stretch>
            <a:fillRect/>
          </a:stretch>
        </p:blipFill>
        <p:spPr>
          <a:xfrm>
            <a:off x="7460444" y="3389762"/>
            <a:ext cx="3773751" cy="3371380"/>
          </a:xfrm>
          <a:prstGeom prst="rect">
            <a:avLst/>
          </a:prstGeom>
        </p:spPr>
      </p:pic>
      <p:sp>
        <p:nvSpPr>
          <p:cNvPr id="5" name="TextBox 4">
            <a:extLst>
              <a:ext uri="{FF2B5EF4-FFF2-40B4-BE49-F238E27FC236}">
                <a16:creationId xmlns:a16="http://schemas.microsoft.com/office/drawing/2014/main" id="{7E243CAD-1229-329C-D56D-142A7DC247A2}"/>
              </a:ext>
            </a:extLst>
          </p:cNvPr>
          <p:cNvSpPr txBox="1"/>
          <p:nvPr/>
        </p:nvSpPr>
        <p:spPr>
          <a:xfrm>
            <a:off x="8000843" y="4360171"/>
            <a:ext cx="269295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Number Balance</a:t>
            </a: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1174" scaled="0"/>
        </a:gradFill>
        <a:effectLst/>
      </p:bgPr>
    </p:bg>
    <p:spTree>
      <p:nvGrpSpPr>
        <p:cNvPr id="1" name="Shape 235"/>
        <p:cNvGrpSpPr/>
        <p:nvPr/>
      </p:nvGrpSpPr>
      <p:grpSpPr>
        <a:xfrm>
          <a:off x="0" y="0"/>
          <a:ext cx="0" cy="0"/>
          <a:chOff x="0" y="0"/>
          <a:chExt cx="0" cy="0"/>
        </a:xfrm>
      </p:grpSpPr>
      <p:pic>
        <p:nvPicPr>
          <p:cNvPr id="236" name="Google Shape;236;p15"/>
          <p:cNvPicPr preferRelativeResize="0"/>
          <p:nvPr/>
        </p:nvPicPr>
        <p:blipFill rotWithShape="1">
          <a:blip r:embed="rId3">
            <a:alphaModFix/>
          </a:blip>
          <a:srcRect l="10065" t="6073" r="13738" b="6666"/>
          <a:stretch/>
        </p:blipFill>
        <p:spPr>
          <a:xfrm>
            <a:off x="666437" y="2163551"/>
            <a:ext cx="3019775" cy="3005675"/>
          </a:xfrm>
          <a:prstGeom prst="rect">
            <a:avLst/>
          </a:prstGeom>
          <a:noFill/>
          <a:ln>
            <a:noFill/>
          </a:ln>
        </p:spPr>
      </p:pic>
      <p:grpSp>
        <p:nvGrpSpPr>
          <p:cNvPr id="237" name="Google Shape;237;p15"/>
          <p:cNvGrpSpPr/>
          <p:nvPr/>
        </p:nvGrpSpPr>
        <p:grpSpPr>
          <a:xfrm>
            <a:off x="151" y="721795"/>
            <a:ext cx="5432566" cy="6026265"/>
            <a:chOff x="-19221" y="251144"/>
            <a:chExt cx="5217958" cy="6239661"/>
          </a:xfrm>
        </p:grpSpPr>
        <p:sp>
          <p:nvSpPr>
            <p:cNvPr id="238" name="Google Shape;238;p15"/>
            <p:cNvSpPr/>
            <p:nvPr/>
          </p:nvSpPr>
          <p:spPr>
            <a:xfrm>
              <a:off x="-19221" y="251144"/>
              <a:ext cx="5187198" cy="6239661"/>
            </a:xfrm>
            <a:custGeom>
              <a:avLst/>
              <a:gdLst/>
              <a:ahLst/>
              <a:cxnLst/>
              <a:rect l="l" t="t" r="r" b="b"/>
              <a:pathLst>
                <a:path w="5187198" h="6239661" extrusionOk="0">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39" name="Google Shape;239;p15"/>
            <p:cNvSpPr/>
            <p:nvPr/>
          </p:nvSpPr>
          <p:spPr>
            <a:xfrm>
              <a:off x="-19220" y="297400"/>
              <a:ext cx="5215811" cy="6107388"/>
            </a:xfrm>
            <a:custGeom>
              <a:avLst/>
              <a:gdLst/>
              <a:ahLst/>
              <a:cxnLst/>
              <a:rect l="l" t="t" r="r" b="b"/>
              <a:pathLst>
                <a:path w="5215811" h="6107388" extrusionOk="0">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40" name="Google Shape;240;p15"/>
            <p:cNvSpPr/>
            <p:nvPr/>
          </p:nvSpPr>
          <p:spPr>
            <a:xfrm>
              <a:off x="-19221" y="319367"/>
              <a:ext cx="5217956" cy="6100079"/>
            </a:xfrm>
            <a:custGeom>
              <a:avLst/>
              <a:gdLst/>
              <a:ahLst/>
              <a:cxnLst/>
              <a:rect l="l" t="t" r="r" b="b"/>
              <a:pathLst>
                <a:path w="5217956" h="6100079" extrusionOk="0">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41" name="Google Shape;241;p15"/>
            <p:cNvSpPr/>
            <p:nvPr/>
          </p:nvSpPr>
          <p:spPr>
            <a:xfrm>
              <a:off x="-19220" y="319367"/>
              <a:ext cx="5217957" cy="6100079"/>
            </a:xfrm>
            <a:custGeom>
              <a:avLst/>
              <a:gdLst/>
              <a:ahLst/>
              <a:cxnLst/>
              <a:rect l="l" t="t" r="r" b="b"/>
              <a:pathLst>
                <a:path w="5217957" h="6100079" extrusionOk="0">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sp>
        <p:nvSpPr>
          <p:cNvPr id="244" name="Google Shape;244;p15"/>
          <p:cNvSpPr txBox="1"/>
          <p:nvPr/>
        </p:nvSpPr>
        <p:spPr>
          <a:xfrm>
            <a:off x="2965100" y="161575"/>
            <a:ext cx="5222100" cy="987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700" b="0" i="0" u="none" strike="noStrike" kern="0" cap="none" spc="0" normalizeH="0" baseline="0" noProof="0" dirty="0">
                <a:ln>
                  <a:noFill/>
                </a:ln>
                <a:solidFill>
                  <a:srgbClr val="000000"/>
                </a:solidFill>
                <a:effectLst/>
                <a:uLnTx/>
                <a:uFillTx/>
                <a:latin typeface="Times New Roman" panose="02020603050405020304" pitchFamily="18" charset="0"/>
                <a:ea typeface="Mate SC"/>
                <a:cs typeface="Times New Roman" panose="02020603050405020304" pitchFamily="18" charset="0"/>
                <a:sym typeface="Mate SC"/>
              </a:rPr>
              <a:t>Word Problems</a:t>
            </a:r>
            <a:endParaRPr kumimoji="0" sz="4700" b="0" i="0" u="none" strike="noStrike" kern="0" cap="none" spc="0" normalizeH="0" baseline="0" noProof="0" dirty="0">
              <a:ln>
                <a:noFill/>
              </a:ln>
              <a:solidFill>
                <a:srgbClr val="000000"/>
              </a:solidFill>
              <a:effectLst/>
              <a:uLnTx/>
              <a:uFillTx/>
              <a:latin typeface="Times New Roman" panose="02020603050405020304" pitchFamily="18" charset="0"/>
              <a:ea typeface="Mate SC"/>
              <a:cs typeface="Times New Roman" panose="02020603050405020304" pitchFamily="18" charset="0"/>
              <a:sym typeface="Mate SC"/>
            </a:endParaRPr>
          </a:p>
        </p:txBody>
      </p:sp>
      <p:sp>
        <p:nvSpPr>
          <p:cNvPr id="245" name="Google Shape;245;p15"/>
          <p:cNvSpPr txBox="1"/>
          <p:nvPr/>
        </p:nvSpPr>
        <p:spPr>
          <a:xfrm>
            <a:off x="5999283" y="2766287"/>
            <a:ext cx="5522798" cy="3730756"/>
          </a:xfrm>
          <a:prstGeom prst="roundRect">
            <a:avLst/>
          </a:prstGeom>
          <a:gradFill flip="none" rotWithShape="1">
            <a:gsLst>
              <a:gs pos="0">
                <a:srgbClr val="00AA48">
                  <a:tint val="66000"/>
                  <a:satMod val="160000"/>
                </a:srgbClr>
              </a:gs>
              <a:gs pos="50000">
                <a:srgbClr val="00AA48">
                  <a:tint val="44500"/>
                  <a:satMod val="160000"/>
                </a:srgbClr>
              </a:gs>
              <a:gs pos="100000">
                <a:srgbClr val="00AA48">
                  <a:tint val="23500"/>
                  <a:satMod val="160000"/>
                </a:srgbClr>
              </a:gs>
            </a:gsLst>
            <a:lin ang="2700000" scaled="1"/>
            <a:tileRect/>
          </a:gra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Times New Roman" panose="02020603050405020304" pitchFamily="18" charset="0"/>
                <a:ea typeface="Merriweather"/>
                <a:cs typeface="Times New Roman" panose="02020603050405020304" pitchFamily="18" charset="0"/>
                <a:sym typeface="Merriweather"/>
              </a:rPr>
              <a:t>Schema Instruction</a:t>
            </a:r>
            <a:endParaRPr kumimoji="0" sz="2400" b="1" i="0" u="none" strike="noStrike" kern="0" cap="none" spc="0" normalizeH="0" baseline="0" noProof="0" dirty="0">
              <a:ln>
                <a:noFill/>
              </a:ln>
              <a:solidFill>
                <a:srgbClr val="FFFFFF"/>
              </a:solidFill>
              <a:effectLst/>
              <a:uLnTx/>
              <a:uFillTx/>
              <a:latin typeface="Times New Roman" panose="02020603050405020304" pitchFamily="18" charset="0"/>
              <a:ea typeface="Merriweather"/>
              <a:cs typeface="Times New Roman" panose="02020603050405020304" pitchFamily="18" charset="0"/>
              <a:sym typeface="Merriweather"/>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Merriweather"/>
                <a:cs typeface="Times New Roman" panose="02020603050405020304" pitchFamily="18" charset="0"/>
                <a:sym typeface="Merriweather"/>
              </a:rPr>
              <a:t>Addition/Subtraction</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Merriweather"/>
                <a:cs typeface="Times New Roman" panose="02020603050405020304" pitchFamily="18" charset="0"/>
                <a:sym typeface="Merriweather"/>
              </a:rPr>
              <a:t>Combine</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Merriweather"/>
                <a:cs typeface="Times New Roman" panose="02020603050405020304" pitchFamily="18" charset="0"/>
                <a:sym typeface="Merriweather"/>
              </a:rPr>
              <a:t>Compare</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Merriweather"/>
                <a:cs typeface="Times New Roman" panose="02020603050405020304" pitchFamily="18" charset="0"/>
                <a:sym typeface="Merriweather"/>
              </a:rPr>
              <a:t>Change</a:t>
            </a:r>
            <a:endParaRPr kumimoji="0" sz="2400" b="0" i="0" u="none" strike="noStrike" kern="0" cap="none" spc="0" normalizeH="0" baseline="0" noProof="0" dirty="0">
              <a:ln>
                <a:noFill/>
              </a:ln>
              <a:solidFill>
                <a:srgbClr val="FFFFFF"/>
              </a:solidFill>
              <a:effectLst/>
              <a:uLnTx/>
              <a:uFillTx/>
              <a:latin typeface="Times New Roman" panose="02020603050405020304" pitchFamily="18" charset="0"/>
              <a:ea typeface="Merriweather"/>
              <a:cs typeface="Times New Roman" panose="02020603050405020304" pitchFamily="18" charset="0"/>
              <a:sym typeface="Merriweather"/>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Merriweather"/>
                <a:cs typeface="Times New Roman" panose="02020603050405020304" pitchFamily="18" charset="0"/>
                <a:sym typeface="Merriweather"/>
              </a:rPr>
              <a:t>Multiplication/Division: </a:t>
            </a:r>
            <a:endParaRPr kumimoji="0" sz="2400" b="0" i="0" u="none" strike="noStrike" kern="0" cap="none" spc="0" normalizeH="0" baseline="0" noProof="0" dirty="0">
              <a:ln>
                <a:noFill/>
              </a:ln>
              <a:solidFill>
                <a:srgbClr val="FFFFFF"/>
              </a:solidFill>
              <a:effectLst/>
              <a:uLnTx/>
              <a:uFillTx/>
              <a:latin typeface="Times New Roman" panose="02020603050405020304" pitchFamily="18" charset="0"/>
              <a:ea typeface="Merriweather"/>
              <a:cs typeface="Times New Roman" panose="02020603050405020304" pitchFamily="18" charset="0"/>
              <a:sym typeface="Merriweather"/>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Merriweather"/>
                <a:cs typeface="Times New Roman" panose="02020603050405020304" pitchFamily="18" charset="0"/>
                <a:sym typeface="Merriweather"/>
              </a:rPr>
              <a:t>Equal Groups</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Merriweather"/>
                <a:cs typeface="Times New Roman" panose="02020603050405020304" pitchFamily="18" charset="0"/>
                <a:sym typeface="Merriweather"/>
              </a:rPr>
              <a:t>Comparison</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lang="en-US" sz="2400" noProof="0" dirty="0">
                <a:solidFill>
                  <a:srgbClr val="FFFFFF"/>
                </a:solidFill>
                <a:latin typeface="Times New Roman" panose="02020603050405020304" pitchFamily="18" charset="0"/>
                <a:ea typeface="Merriweather"/>
                <a:cs typeface="Times New Roman" panose="02020603050405020304" pitchFamily="18" charset="0"/>
                <a:sym typeface="Merriweather"/>
              </a:rPr>
              <a:t>Proportion/Ratio</a:t>
            </a:r>
            <a:endParaRPr kumimoji="0" sz="2400" b="0" i="0" u="none" strike="noStrike" kern="0" cap="none" spc="0" normalizeH="0" baseline="0" noProof="0" dirty="0">
              <a:ln>
                <a:noFill/>
              </a:ln>
              <a:solidFill>
                <a:srgbClr val="FFFFFF"/>
              </a:solidFill>
              <a:effectLst/>
              <a:uLnTx/>
              <a:uFillTx/>
              <a:latin typeface="Times New Roman" panose="02020603050405020304" pitchFamily="18" charset="0"/>
              <a:ea typeface="Merriweather"/>
              <a:cs typeface="Times New Roman" panose="02020603050405020304" pitchFamily="18" charset="0"/>
              <a:sym typeface="Merriweather"/>
            </a:endParaRPr>
          </a:p>
        </p:txBody>
      </p:sp>
      <p:sp>
        <p:nvSpPr>
          <p:cNvPr id="246" name="Google Shape;246;p15"/>
          <p:cNvSpPr txBox="1"/>
          <p:nvPr/>
        </p:nvSpPr>
        <p:spPr>
          <a:xfrm>
            <a:off x="5999283" y="990968"/>
            <a:ext cx="5522798" cy="1775319"/>
          </a:xfrm>
          <a:prstGeom prst="roundRect">
            <a:avLst/>
          </a:prstGeom>
          <a:gradFill flip="none" rotWithShape="1">
            <a:gsLst>
              <a:gs pos="0">
                <a:srgbClr val="48599F">
                  <a:tint val="66000"/>
                  <a:satMod val="160000"/>
                </a:srgbClr>
              </a:gs>
              <a:gs pos="50000">
                <a:srgbClr val="48599F">
                  <a:tint val="44500"/>
                  <a:satMod val="160000"/>
                </a:srgbClr>
              </a:gs>
              <a:gs pos="100000">
                <a:srgbClr val="48599F">
                  <a:tint val="23500"/>
                  <a:satMod val="160000"/>
                </a:srgbClr>
              </a:gs>
            </a:gsLst>
            <a:lin ang="5400000" scaled="1"/>
            <a:tileRect/>
          </a:gradFill>
          <a:ln>
            <a:noFill/>
          </a:ln>
        </p:spPr>
        <p:txBody>
          <a:bodyPr spcFirstLastPara="1" wrap="square" lIns="91425" tIns="91425" rIns="91425" bIns="91425" anchor="t" anchorCtr="0">
            <a:noAutofit/>
          </a:bodyPr>
          <a:lstStyle/>
          <a:p>
            <a:pPr marL="0" marR="0" lvl="0" indent="45720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dirty="0">
                <a:ln>
                  <a:noFill/>
                </a:ln>
                <a:solidFill>
                  <a:srgbClr val="FFFFFF"/>
                </a:solidFill>
                <a:effectLst/>
                <a:uLnTx/>
                <a:uFillTx/>
                <a:latin typeface="Times New Roman" panose="02020603050405020304" pitchFamily="18" charset="0"/>
                <a:ea typeface="Merriweather"/>
                <a:cs typeface="Times New Roman" panose="02020603050405020304" pitchFamily="18" charset="0"/>
                <a:sym typeface="Merriweather"/>
              </a:rPr>
              <a:t>Attack Strategies</a:t>
            </a:r>
            <a:endParaRPr kumimoji="0" sz="2400" b="0" i="0" u="none" strike="noStrike" kern="0" cap="none" spc="0" normalizeH="0" baseline="0" noProof="0" dirty="0">
              <a:ln>
                <a:noFill/>
              </a:ln>
              <a:solidFill>
                <a:srgbClr val="FFFFFF"/>
              </a:solidFill>
              <a:effectLst/>
              <a:uLnTx/>
              <a:uFillTx/>
              <a:latin typeface="Times New Roman" panose="02020603050405020304" pitchFamily="18" charset="0"/>
              <a:ea typeface="Merriweather"/>
              <a:cs typeface="Times New Roman" panose="02020603050405020304" pitchFamily="18" charset="0"/>
              <a:sym typeface="Merriweather"/>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Merriweather"/>
                <a:cs typeface="Times New Roman" panose="02020603050405020304" pitchFamily="18" charset="0"/>
                <a:sym typeface="Merriweather"/>
              </a:rPr>
              <a:t>easy to follow steps to complete a problem </a:t>
            </a:r>
            <a:endParaRPr kumimoji="0" sz="2400" b="0" i="0" u="none" strike="noStrike" kern="0" cap="none" spc="0" normalizeH="0" baseline="0" noProof="0" dirty="0">
              <a:ln>
                <a:noFill/>
              </a:ln>
              <a:solidFill>
                <a:srgbClr val="FFFFFF"/>
              </a:solidFill>
              <a:effectLst/>
              <a:uLnTx/>
              <a:uFillTx/>
              <a:latin typeface="Times New Roman" panose="02020603050405020304" pitchFamily="18" charset="0"/>
              <a:ea typeface="Merriweather"/>
              <a:cs typeface="Times New Roman" panose="02020603050405020304" pitchFamily="18" charset="0"/>
              <a:sym typeface="Merriweather"/>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0" i="0" u="none" strike="noStrike" kern="0" cap="none" spc="0" normalizeH="0" baseline="0" noProof="0" dirty="0">
                <a:ln>
                  <a:noFill/>
                </a:ln>
                <a:solidFill>
                  <a:srgbClr val="FFFFFF"/>
                </a:solidFill>
                <a:effectLst/>
                <a:uLnTx/>
                <a:uFillTx/>
                <a:latin typeface="Times New Roman" panose="02020603050405020304" pitchFamily="18" charset="0"/>
                <a:ea typeface="Merriweather"/>
                <a:cs typeface="Times New Roman" panose="02020603050405020304" pitchFamily="18" charset="0"/>
                <a:sym typeface="Merriweather"/>
              </a:rPr>
              <a:t>(RUN: Read, Underline, Name)</a:t>
            </a:r>
            <a:endParaRPr kumimoji="0" sz="2400" b="0" i="0" u="none" strike="noStrike" kern="0" cap="none" spc="0" normalizeH="0" baseline="0" noProof="0" dirty="0">
              <a:ln>
                <a:noFill/>
              </a:ln>
              <a:solidFill>
                <a:srgbClr val="FFFFFF"/>
              </a:solidFill>
              <a:effectLst/>
              <a:uLnTx/>
              <a:uFillTx/>
              <a:latin typeface="Times New Roman" panose="02020603050405020304" pitchFamily="18" charset="0"/>
              <a:ea typeface="Merriweather"/>
              <a:cs typeface="Times New Roman" panose="02020603050405020304" pitchFamily="18" charset="0"/>
              <a:sym typeface="Merriweather"/>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2400" b="0" i="0" u="none" strike="noStrike" kern="0" cap="none" spc="0" normalizeH="0" baseline="0" noProof="0" dirty="0">
              <a:ln>
                <a:noFill/>
              </a:ln>
              <a:solidFill>
                <a:srgbClr val="000000"/>
              </a:solidFill>
              <a:effectLst/>
              <a:uLnTx/>
              <a:uFillTx/>
              <a:latin typeface="Times New Roman" panose="02020603050405020304" pitchFamily="18" charset="0"/>
              <a:ea typeface="Merriweather"/>
              <a:cs typeface="Times New Roman" panose="02020603050405020304" pitchFamily="18" charset="0"/>
              <a:sym typeface="Merriweather"/>
            </a:endParaRPr>
          </a:p>
        </p:txBody>
      </p:sp>
      <p:pic>
        <p:nvPicPr>
          <p:cNvPr id="242" name="Google Shape;242;p15" descr="Shape, circle&#10;&#10;Description automatically generated"/>
          <p:cNvPicPr preferRelativeResize="0"/>
          <p:nvPr/>
        </p:nvPicPr>
        <p:blipFill rotWithShape="1">
          <a:blip r:embed="rId4">
            <a:alphaModFix/>
          </a:blip>
          <a:srcRect/>
          <a:stretch/>
        </p:blipFill>
        <p:spPr>
          <a:xfrm>
            <a:off x="11235018" y="5911317"/>
            <a:ext cx="866215" cy="8680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1000"/>
                                        <p:tgtEl>
                                          <p:spTgt spid="244"/>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36"/>
                                        </p:tgtEl>
                                        <p:attrNameLst>
                                          <p:attrName>style.visibility</p:attrName>
                                        </p:attrNameLst>
                                      </p:cBhvr>
                                      <p:to>
                                        <p:strVal val="visible"/>
                                      </p:to>
                                    </p:set>
                                    <p:anim calcmode="lin" valueType="num">
                                      <p:cBhvr additive="base">
                                        <p:cTn id="11" dur="1000"/>
                                        <p:tgtEl>
                                          <p:spTgt spid="236"/>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246"/>
                                        </p:tgtEl>
                                        <p:attrNameLst>
                                          <p:attrName>style.visibility</p:attrName>
                                        </p:attrNameLst>
                                      </p:cBhvr>
                                      <p:to>
                                        <p:strVal val="visible"/>
                                      </p:to>
                                    </p:set>
                                    <p:anim calcmode="lin" valueType="num">
                                      <p:cBhvr additive="base">
                                        <p:cTn id="16" dur="1000"/>
                                        <p:tgtEl>
                                          <p:spTgt spid="246"/>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45"/>
                                        </p:tgtEl>
                                        <p:attrNameLst>
                                          <p:attrName>style.visibility</p:attrName>
                                        </p:attrNameLst>
                                      </p:cBhvr>
                                      <p:to>
                                        <p:strVal val="visible"/>
                                      </p:to>
                                    </p:set>
                                    <p:anim calcmode="lin" valueType="num">
                                      <p:cBhvr additive="base">
                                        <p:cTn id="21" dur="1700"/>
                                        <p:tgtEl>
                                          <p:spTgt spid="24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a:extLst>
            <a:ext uri="{FF2B5EF4-FFF2-40B4-BE49-F238E27FC236}">
              <a16:creationId xmlns:a16="http://schemas.microsoft.com/office/drawing/2014/main" id="{63C2C1EB-09CE-82E3-0BF0-8286E7C41832}"/>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43787EE7-9B82-3840-44C8-21EF73EDA808}"/>
              </a:ext>
            </a:extLst>
          </p:cNvPr>
          <p:cNvSpPr txBox="1"/>
          <p:nvPr/>
        </p:nvSpPr>
        <p:spPr>
          <a:xfrm>
            <a:off x="646176" y="729513"/>
            <a:ext cx="3382946" cy="2308324"/>
          </a:xfrm>
          <a:prstGeom prst="rect">
            <a:avLst/>
          </a:prstGeom>
          <a:solidFill>
            <a:schemeClr val="accent6">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In the chat, give an example of a “Combining” word problem</a:t>
            </a:r>
            <a:endParaRPr kumimoji="0" lang="en-US" sz="3600" b="0" i="1" u="none" strike="noStrike" kern="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4" name="TextBox 13">
            <a:extLst>
              <a:ext uri="{FF2B5EF4-FFF2-40B4-BE49-F238E27FC236}">
                <a16:creationId xmlns:a16="http://schemas.microsoft.com/office/drawing/2014/main" id="{281E1934-9A50-105E-3CFC-8864A3403D70}"/>
              </a:ext>
            </a:extLst>
          </p:cNvPr>
          <p:cNvSpPr txBox="1"/>
          <p:nvPr/>
        </p:nvSpPr>
        <p:spPr>
          <a:xfrm>
            <a:off x="4619428" y="715958"/>
            <a:ext cx="3256604" cy="2308324"/>
          </a:xfrm>
          <a:prstGeom prst="rect">
            <a:avLst/>
          </a:prstGeom>
          <a:solidFill>
            <a:schemeClr val="accent6">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In the chat, give an example of a “Comparing” word problem</a:t>
            </a:r>
            <a:endParaRPr kumimoji="0" lang="en-US" sz="3600" b="0" i="1" u="none" strike="noStrike" kern="0" cap="none" spc="0" normalizeH="0" baseline="0" noProof="0" dirty="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5" name="TextBox 14">
            <a:extLst>
              <a:ext uri="{FF2B5EF4-FFF2-40B4-BE49-F238E27FC236}">
                <a16:creationId xmlns:a16="http://schemas.microsoft.com/office/drawing/2014/main" id="{899C0C44-2F22-E0E0-1333-23F9B395A950}"/>
              </a:ext>
            </a:extLst>
          </p:cNvPr>
          <p:cNvSpPr txBox="1"/>
          <p:nvPr/>
        </p:nvSpPr>
        <p:spPr>
          <a:xfrm>
            <a:off x="8466338" y="715958"/>
            <a:ext cx="3382946" cy="2308324"/>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In the chat, give an example of a “Change” word problem</a:t>
            </a:r>
            <a:endParaRPr kumimoji="0" lang="en-US" sz="3600" b="0" i="1" u="none" strike="noStrike" kern="0" cap="none" spc="0" normalizeH="0" baseline="0" noProof="0" dirty="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6" name="TextBox 15">
            <a:extLst>
              <a:ext uri="{FF2B5EF4-FFF2-40B4-BE49-F238E27FC236}">
                <a16:creationId xmlns:a16="http://schemas.microsoft.com/office/drawing/2014/main" id="{0354FB3D-83AC-1D5D-7C16-1EF5CE260C2A}"/>
              </a:ext>
            </a:extLst>
          </p:cNvPr>
          <p:cNvSpPr txBox="1"/>
          <p:nvPr/>
        </p:nvSpPr>
        <p:spPr>
          <a:xfrm>
            <a:off x="646176" y="3806608"/>
            <a:ext cx="3382946" cy="2308324"/>
          </a:xfrm>
          <a:prstGeom prst="rect">
            <a:avLst/>
          </a:prstGeom>
          <a:solidFill>
            <a:schemeClr val="accent5">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In the chat, give an example of a “Equal groups” word problem</a:t>
            </a:r>
            <a:endParaRPr kumimoji="0" lang="en-US" sz="3600" b="0" i="1" u="none" strike="noStrike" kern="0" cap="none" spc="0" normalizeH="0" baseline="0" noProof="0" dirty="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2" name="TextBox 1">
            <a:extLst>
              <a:ext uri="{FF2B5EF4-FFF2-40B4-BE49-F238E27FC236}">
                <a16:creationId xmlns:a16="http://schemas.microsoft.com/office/drawing/2014/main" id="{5CA23AF9-164E-BF1B-39B5-B0D591BD91B9}"/>
              </a:ext>
            </a:extLst>
          </p:cNvPr>
          <p:cNvSpPr txBox="1"/>
          <p:nvPr/>
        </p:nvSpPr>
        <p:spPr>
          <a:xfrm>
            <a:off x="4619428" y="3806608"/>
            <a:ext cx="3256604" cy="2308324"/>
          </a:xfrm>
          <a:prstGeom prst="rect">
            <a:avLst/>
          </a:prstGeom>
          <a:solidFill>
            <a:schemeClr val="accent5">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In the chat, give an example of a “Comparing” word problem</a:t>
            </a:r>
            <a:endParaRPr kumimoji="0" lang="en-US" sz="3600" b="0" i="1" u="none" strike="noStrike" kern="0" cap="none" spc="0" normalizeH="0" baseline="0" noProof="0" dirty="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3" name="TextBox 2">
            <a:extLst>
              <a:ext uri="{FF2B5EF4-FFF2-40B4-BE49-F238E27FC236}">
                <a16:creationId xmlns:a16="http://schemas.microsoft.com/office/drawing/2014/main" id="{A3CFACE5-0225-DA0D-608E-B9B127D54EF3}"/>
              </a:ext>
            </a:extLst>
          </p:cNvPr>
          <p:cNvSpPr txBox="1"/>
          <p:nvPr/>
        </p:nvSpPr>
        <p:spPr>
          <a:xfrm>
            <a:off x="8466338" y="3806608"/>
            <a:ext cx="3256604" cy="2308324"/>
          </a:xfrm>
          <a:prstGeom prst="rect">
            <a:avLst/>
          </a:prstGeom>
          <a:solidFill>
            <a:schemeClr val="accent5">
              <a:lumMod val="20000"/>
              <a:lumOff val="80000"/>
            </a:schemeClr>
          </a:solidFill>
        </p:spPr>
        <p:txBody>
          <a:bodyPr wrap="square" rtlCol="0">
            <a:spAutoFit/>
          </a:bodyPr>
          <a:lstStyle/>
          <a:p>
            <a:pPr algn="ctr"/>
            <a:r>
              <a:rPr kumimoji="0" lang="en-US" sz="3600" b="0" i="0" u="none" strike="noStrike" kern="0" cap="none" spc="0" normalizeH="0" baseline="0" noProof="0" dirty="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In the chat, give an example of a “Proportion” word problem</a:t>
            </a:r>
            <a:endParaRPr kumimoji="0" lang="en-US" sz="3600" b="0" i="1" u="none" strike="noStrike" kern="0" cap="none" spc="0" normalizeH="0" baseline="0" noProof="0" dirty="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4" name="TextBox 3">
            <a:extLst>
              <a:ext uri="{FF2B5EF4-FFF2-40B4-BE49-F238E27FC236}">
                <a16:creationId xmlns:a16="http://schemas.microsoft.com/office/drawing/2014/main" id="{8A38680E-B789-7A5A-A9CD-84691186B0DF}"/>
              </a:ext>
            </a:extLst>
          </p:cNvPr>
          <p:cNvSpPr txBox="1"/>
          <p:nvPr/>
        </p:nvSpPr>
        <p:spPr>
          <a:xfrm>
            <a:off x="3547872" y="0"/>
            <a:ext cx="5608320" cy="646331"/>
          </a:xfrm>
          <a:prstGeom prst="rect">
            <a:avLst/>
          </a:prstGeom>
          <a:noFill/>
        </p:spPr>
        <p:txBody>
          <a:bodyPr wrap="square" rtlCol="0">
            <a:spAutoFit/>
          </a:bodyPr>
          <a:lstStyle/>
          <a:p>
            <a:pPr algn="ctr"/>
            <a:r>
              <a:rPr lang="en-US" sz="3600" dirty="0">
                <a:solidFill>
                  <a:schemeClr val="accent6">
                    <a:lumMod val="50000"/>
                  </a:schemeClr>
                </a:solidFill>
                <a:latin typeface="Calibri Light" panose="020F0302020204030204" pitchFamily="34" charset="0"/>
                <a:ea typeface="Calibri Light" panose="020F0302020204030204" pitchFamily="34" charset="0"/>
                <a:cs typeface="Calibri Light" panose="020F0302020204030204" pitchFamily="34" charset="0"/>
              </a:rPr>
              <a:t>Addition and Subtraction</a:t>
            </a:r>
          </a:p>
        </p:txBody>
      </p:sp>
      <p:sp>
        <p:nvSpPr>
          <p:cNvPr id="5" name="TextBox 4">
            <a:extLst>
              <a:ext uri="{FF2B5EF4-FFF2-40B4-BE49-F238E27FC236}">
                <a16:creationId xmlns:a16="http://schemas.microsoft.com/office/drawing/2014/main" id="{9D02D59A-65BE-A271-3994-5A073DF9C0EF}"/>
              </a:ext>
            </a:extLst>
          </p:cNvPr>
          <p:cNvSpPr txBox="1"/>
          <p:nvPr/>
        </p:nvSpPr>
        <p:spPr>
          <a:xfrm>
            <a:off x="3785616" y="3051392"/>
            <a:ext cx="5132832" cy="646331"/>
          </a:xfrm>
          <a:prstGeom prst="rect">
            <a:avLst/>
          </a:prstGeom>
          <a:noFill/>
        </p:spPr>
        <p:txBody>
          <a:bodyPr wrap="square" rtlCol="0">
            <a:spAutoFit/>
          </a:bodyPr>
          <a:lstStyle/>
          <a:p>
            <a:r>
              <a:rPr lang="en-US" sz="3600" dirty="0">
                <a:solidFill>
                  <a:schemeClr val="accent5">
                    <a:lumMod val="20000"/>
                    <a:lumOff val="80000"/>
                  </a:schemeClr>
                </a:solidFill>
                <a:latin typeface="Calibri Light" panose="020F0302020204030204" pitchFamily="34" charset="0"/>
                <a:ea typeface="Calibri Light" panose="020F0302020204030204" pitchFamily="34" charset="0"/>
                <a:cs typeface="Calibri Light" panose="020F0302020204030204" pitchFamily="34" charset="0"/>
              </a:rPr>
              <a:t>Multiplication and Division</a:t>
            </a:r>
          </a:p>
        </p:txBody>
      </p:sp>
    </p:spTree>
    <p:extLst>
      <p:ext uri="{BB962C8B-B14F-4D97-AF65-F5344CB8AC3E}">
        <p14:creationId xmlns:p14="http://schemas.microsoft.com/office/powerpoint/2010/main" val="349770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heel(1)">
                                      <p:cBhvr>
                                        <p:cTn id="35" dur="20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2" grpId="0" animBg="1"/>
      <p:bldP spid="3"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gradFill>
          <a:gsLst>
            <a:gs pos="0">
              <a:srgbClr val="C9DAF8"/>
            </a:gs>
            <a:gs pos="100000">
              <a:srgbClr val="EAD1DC"/>
            </a:gs>
          </a:gsLst>
          <a:lin ang="5400012" scaled="0"/>
        </a:gradFill>
        <a:effectLst/>
      </p:bgPr>
    </p:bg>
    <p:spTree>
      <p:nvGrpSpPr>
        <p:cNvPr id="1" name="Shape 130"/>
        <p:cNvGrpSpPr/>
        <p:nvPr/>
      </p:nvGrpSpPr>
      <p:grpSpPr>
        <a:xfrm>
          <a:off x="0" y="0"/>
          <a:ext cx="0" cy="0"/>
          <a:chOff x="0" y="0"/>
          <a:chExt cx="0" cy="0"/>
        </a:xfrm>
      </p:grpSpPr>
      <p:sp>
        <p:nvSpPr>
          <p:cNvPr id="132" name="Google Shape;132;g2bfc79d1029_0_12"/>
          <p:cNvSpPr txBox="1"/>
          <p:nvPr/>
        </p:nvSpPr>
        <p:spPr>
          <a:xfrm>
            <a:off x="5793971" y="174808"/>
            <a:ext cx="6051664" cy="5985164"/>
          </a:xfrm>
          <a:prstGeom prst="diamond">
            <a:avLst/>
          </a:prstGeom>
          <a:gradFill flip="none" rotWithShape="1">
            <a:gsLst>
              <a:gs pos="0">
                <a:srgbClr val="48599F">
                  <a:tint val="66000"/>
                  <a:satMod val="160000"/>
                </a:srgbClr>
              </a:gs>
              <a:gs pos="50000">
                <a:srgbClr val="48599F">
                  <a:tint val="44500"/>
                  <a:satMod val="160000"/>
                </a:srgbClr>
              </a:gs>
              <a:gs pos="100000">
                <a:srgbClr val="48599F">
                  <a:tint val="23500"/>
                  <a:satMod val="160000"/>
                </a:srgbClr>
              </a:gs>
            </a:gsLst>
            <a:lin ang="2700000" scaled="1"/>
            <a:tileRect/>
          </a:gradFill>
          <a:ln w="76200" cap="flat" cmpd="sng">
            <a:solidFill>
              <a:srgbClr val="48599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sz="3600" b="1" i="0" u="none" strike="noStrike" kern="0" cap="none" spc="0" normalizeH="0" baseline="0" noProof="0" dirty="0">
              <a:ln>
                <a:solidFill>
                  <a:srgbClr val="48599F"/>
                </a:solidFill>
              </a:ln>
              <a:solidFill>
                <a:srgbClr val="000000"/>
              </a:solidFill>
              <a:effectLst/>
              <a:uLnTx/>
              <a:uFillTx/>
              <a:latin typeface="Times New Roman" panose="02020603050405020304" pitchFamily="18" charset="0"/>
              <a:ea typeface="Josefin Slab"/>
              <a:cs typeface="Times New Roman" panose="02020603050405020304" pitchFamily="18" charset="0"/>
              <a:sym typeface="Josefin Slab"/>
            </a:endParaRPr>
          </a:p>
        </p:txBody>
      </p:sp>
      <p:sp>
        <p:nvSpPr>
          <p:cNvPr id="133" name="Google Shape;133;g2bfc79d1029_0_12"/>
          <p:cNvSpPr/>
          <p:nvPr/>
        </p:nvSpPr>
        <p:spPr>
          <a:xfrm rot="567" flipH="1">
            <a:off x="514223" y="132497"/>
            <a:ext cx="6152121" cy="5586660"/>
          </a:xfrm>
          <a:prstGeom prst="cloudCallout">
            <a:avLst>
              <a:gd name="adj1" fmla="val -20833"/>
              <a:gd name="adj2" fmla="val 62500"/>
            </a:avLst>
          </a:prstGeom>
          <a:gradFill flip="none" rotWithShape="1">
            <a:gsLst>
              <a:gs pos="40000">
                <a:srgbClr val="3C50A6"/>
              </a:gs>
              <a:gs pos="63000">
                <a:srgbClr val="48599F">
                  <a:shade val="67500"/>
                  <a:satMod val="115000"/>
                </a:srgbClr>
              </a:gs>
              <a:gs pos="100000">
                <a:srgbClr val="48599F">
                  <a:shade val="100000"/>
                  <a:satMod val="115000"/>
                </a:srgbClr>
              </a:gs>
            </a:gsLst>
            <a:lin ang="18900000" scaled="1"/>
            <a:tileRect/>
          </a:gradFill>
          <a:ln w="3175"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Josefin Slab"/>
              <a:cs typeface="Times New Roman" panose="02020603050405020304" pitchFamily="18" charset="0"/>
              <a:sym typeface="Josefin Slab"/>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none" strike="noStrike" kern="0" cap="none" spc="0" normalizeH="0" baseline="0" noProof="0" dirty="0">
                <a:ln>
                  <a:noFill/>
                </a:ln>
                <a:solidFill>
                  <a:srgbClr val="FFFFFF"/>
                </a:solidFill>
                <a:effectLst/>
                <a:uLnTx/>
                <a:uFillTx/>
                <a:latin typeface="Times New Roman" panose="02020603050405020304" pitchFamily="18" charset="0"/>
                <a:ea typeface="Josefin Slab"/>
                <a:cs typeface="Times New Roman" panose="02020603050405020304" pitchFamily="18" charset="0"/>
                <a:sym typeface="Josefin Slab"/>
              </a:rPr>
              <a:t>What are your goals for your students as a math teacher?</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Josefin Slab"/>
            </a:endParaRPr>
          </a:p>
        </p:txBody>
      </p:sp>
      <p:pic>
        <p:nvPicPr>
          <p:cNvPr id="6" name="Picture 5">
            <a:extLst>
              <a:ext uri="{FF2B5EF4-FFF2-40B4-BE49-F238E27FC236}">
                <a16:creationId xmlns:a16="http://schemas.microsoft.com/office/drawing/2014/main" id="{7537CB1E-EA3E-607D-4885-29F574115AAB}"/>
              </a:ext>
            </a:extLst>
          </p:cNvPr>
          <p:cNvPicPr>
            <a:picLocks noChangeAspect="1"/>
          </p:cNvPicPr>
          <p:nvPr/>
        </p:nvPicPr>
        <p:blipFill>
          <a:blip r:embed="rId3"/>
          <a:srcRect l="3730" t="2280" r="3132" b="2145"/>
          <a:stretch/>
        </p:blipFill>
        <p:spPr>
          <a:xfrm>
            <a:off x="7643552" y="403207"/>
            <a:ext cx="2352501" cy="3333404"/>
          </a:xfrm>
          <a:prstGeom prst="rect">
            <a:avLst/>
          </a:prstGeom>
        </p:spPr>
      </p:pic>
      <p:sp>
        <p:nvSpPr>
          <p:cNvPr id="8" name="TextBox 7">
            <a:extLst>
              <a:ext uri="{FF2B5EF4-FFF2-40B4-BE49-F238E27FC236}">
                <a16:creationId xmlns:a16="http://schemas.microsoft.com/office/drawing/2014/main" id="{C7CD2375-5E23-BE7C-3D69-8EE195580AD4}"/>
              </a:ext>
            </a:extLst>
          </p:cNvPr>
          <p:cNvSpPr txBox="1"/>
          <p:nvPr/>
        </p:nvSpPr>
        <p:spPr>
          <a:xfrm>
            <a:off x="7342218" y="3819826"/>
            <a:ext cx="3085405"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Problem solvers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Self confidence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378395876"/>
      </p:ext>
    </p:extLst>
  </p:cSld>
  <p:clrMapOvr>
    <a:masterClrMapping/>
  </p:clrMapOvr>
  <mc:AlternateContent xmlns:mc="http://schemas.openxmlformats.org/markup-compatibility/2006" xmlns:p14="http://schemas.microsoft.com/office/powerpoint/2010/main">
    <mc:Choice Requires="p14">
      <p:transition spd="med">
        <p14:flip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1000"/>
                                        <p:tgtEl>
                                          <p:spTgt spid="132"/>
                                        </p:tgtEl>
                                        <p:attrNameLst>
                                          <p:attrName>ppt_x</p:attrName>
                                        </p:attrNameLst>
                                      </p:cBhvr>
                                      <p:tavLst>
                                        <p:tav tm="0">
                                          <p:val>
                                            <p:strVal val="#ppt_x+1"/>
                                          </p:val>
                                        </p:tav>
                                        <p:tav tm="100000">
                                          <p:val>
                                            <p:strVal val="#ppt_x"/>
                                          </p:val>
                                        </p:tav>
                                      </p:tavLst>
                                    </p:anim>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rgbClr val="D9EAD3"/>
        </a:solidFill>
        <a:effectLst/>
      </p:bgPr>
    </p:bg>
    <p:spTree>
      <p:nvGrpSpPr>
        <p:cNvPr id="1" name="Shape 181"/>
        <p:cNvGrpSpPr/>
        <p:nvPr/>
      </p:nvGrpSpPr>
      <p:grpSpPr>
        <a:xfrm>
          <a:off x="0" y="0"/>
          <a:ext cx="0" cy="0"/>
          <a:chOff x="0" y="0"/>
          <a:chExt cx="0" cy="0"/>
        </a:xfrm>
      </p:grpSpPr>
      <p:sp>
        <p:nvSpPr>
          <p:cNvPr id="182" name="Google Shape;182;p5"/>
          <p:cNvSpPr/>
          <p:nvPr/>
        </p:nvSpPr>
        <p:spPr>
          <a:xfrm>
            <a:off x="0" y="1"/>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183" name="Google Shape;183;p5"/>
          <p:cNvSpPr/>
          <p:nvPr/>
        </p:nvSpPr>
        <p:spPr>
          <a:xfrm>
            <a:off x="20374" y="0"/>
            <a:ext cx="121917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nvGrpSpPr>
          <p:cNvPr id="184" name="Google Shape;184;p5"/>
          <p:cNvGrpSpPr/>
          <p:nvPr/>
        </p:nvGrpSpPr>
        <p:grpSpPr>
          <a:xfrm>
            <a:off x="0" y="187075"/>
            <a:ext cx="4999447" cy="6239661"/>
            <a:chOff x="-19221" y="251144"/>
            <a:chExt cx="5217958" cy="6239661"/>
          </a:xfrm>
        </p:grpSpPr>
        <p:sp>
          <p:nvSpPr>
            <p:cNvPr id="185" name="Google Shape;185;p5"/>
            <p:cNvSpPr/>
            <p:nvPr/>
          </p:nvSpPr>
          <p:spPr>
            <a:xfrm>
              <a:off x="-19221" y="251144"/>
              <a:ext cx="5187198" cy="6239661"/>
            </a:xfrm>
            <a:custGeom>
              <a:avLst/>
              <a:gdLst/>
              <a:ahLst/>
              <a:cxnLst/>
              <a:rect l="l" t="t" r="r" b="b"/>
              <a:pathLst>
                <a:path w="5187198" h="6239661" extrusionOk="0">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186" name="Google Shape;186;p5"/>
            <p:cNvSpPr/>
            <p:nvPr/>
          </p:nvSpPr>
          <p:spPr>
            <a:xfrm>
              <a:off x="-19220" y="297400"/>
              <a:ext cx="5215811" cy="6107388"/>
            </a:xfrm>
            <a:custGeom>
              <a:avLst/>
              <a:gdLst/>
              <a:ahLst/>
              <a:cxnLst/>
              <a:rect l="l" t="t" r="r" b="b"/>
              <a:pathLst>
                <a:path w="5215811" h="6107388" extrusionOk="0">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187" name="Google Shape;187;p5"/>
            <p:cNvSpPr/>
            <p:nvPr/>
          </p:nvSpPr>
          <p:spPr>
            <a:xfrm>
              <a:off x="-19221" y="319367"/>
              <a:ext cx="5217956" cy="6100079"/>
            </a:xfrm>
            <a:custGeom>
              <a:avLst/>
              <a:gdLst/>
              <a:ahLst/>
              <a:cxnLst/>
              <a:rect l="l" t="t" r="r" b="b"/>
              <a:pathLst>
                <a:path w="5217956" h="6100079" extrusionOk="0">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188" name="Google Shape;188;p5"/>
            <p:cNvSpPr/>
            <p:nvPr/>
          </p:nvSpPr>
          <p:spPr>
            <a:xfrm>
              <a:off x="-19220" y="319367"/>
              <a:ext cx="5217957" cy="6100079"/>
            </a:xfrm>
            <a:custGeom>
              <a:avLst/>
              <a:gdLst/>
              <a:ahLst/>
              <a:cxnLst/>
              <a:rect l="l" t="t" r="r" b="b"/>
              <a:pathLst>
                <a:path w="5217957" h="6100079" extrusionOk="0">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sp>
        <p:nvSpPr>
          <p:cNvPr id="189" name="Google Shape;189;p5"/>
          <p:cNvSpPr txBox="1">
            <a:spLocks noGrp="1"/>
          </p:cNvSpPr>
          <p:nvPr>
            <p:ph type="body" idx="1"/>
          </p:nvPr>
        </p:nvSpPr>
        <p:spPr>
          <a:xfrm>
            <a:off x="5204513" y="99125"/>
            <a:ext cx="6117000" cy="1586516"/>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1600"/>
              </a:spcBef>
              <a:spcAft>
                <a:spcPts val="0"/>
              </a:spcAft>
              <a:buClr>
                <a:schemeClr val="dk1"/>
              </a:buClr>
              <a:buSzPts val="1800"/>
              <a:buFont typeface="Arial"/>
              <a:buNone/>
            </a:pPr>
            <a:r>
              <a:rPr lang="en-US" sz="30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rPr>
              <a:t>“Radical” because the problem is situated with the design and not the student</a:t>
            </a:r>
            <a:endParaRPr sz="30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192" name="Google Shape;192;p5"/>
          <p:cNvSpPr txBox="1"/>
          <p:nvPr/>
        </p:nvSpPr>
        <p:spPr>
          <a:xfrm>
            <a:off x="5177097" y="1630045"/>
            <a:ext cx="6370104" cy="4832569"/>
          </a:xfrm>
          <a:prstGeom prst="roundRect">
            <a:avLst/>
          </a:prstGeom>
          <a:gradFill flip="none" rotWithShape="1">
            <a:gsLst>
              <a:gs pos="0">
                <a:srgbClr val="00AA48">
                  <a:tint val="66000"/>
                  <a:satMod val="160000"/>
                </a:srgbClr>
              </a:gs>
              <a:gs pos="50000">
                <a:srgbClr val="00AA48">
                  <a:tint val="44500"/>
                  <a:satMod val="160000"/>
                </a:srgbClr>
              </a:gs>
              <a:gs pos="100000">
                <a:srgbClr val="00AA48">
                  <a:tint val="23500"/>
                  <a:satMod val="160000"/>
                </a:srgbClr>
              </a:gs>
            </a:gsLst>
            <a:lin ang="18900000" scaled="1"/>
            <a:tileRect/>
          </a:gra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“Every child has the right to make sense of math and use it in their world.”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Roles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Teacher as Designer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Student as Problem Solver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“We have created deficit mythologies”</a:t>
            </a:r>
            <a:endParaRPr kumimoji="0" sz="28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2" name="TextBox 1">
            <a:extLst>
              <a:ext uri="{FF2B5EF4-FFF2-40B4-BE49-F238E27FC236}">
                <a16:creationId xmlns:a16="http://schemas.microsoft.com/office/drawing/2014/main" id="{AB7B27F6-13D2-F595-09C2-8B89E20BD6EC}"/>
              </a:ext>
            </a:extLst>
          </p:cNvPr>
          <p:cNvSpPr txBox="1"/>
          <p:nvPr/>
        </p:nvSpPr>
        <p:spPr>
          <a:xfrm>
            <a:off x="800069" y="2132863"/>
            <a:ext cx="2849218" cy="230832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1000"/>
              </a:spcBef>
              <a:spcAft>
                <a:spcPts val="1600"/>
              </a:spcAft>
              <a:buClr>
                <a:srgbClr val="000000"/>
              </a:buClr>
              <a:buSzPts val="1100"/>
              <a:buFont typeface="Arial"/>
              <a:buNone/>
              <a:tabLst/>
              <a:defRPr/>
            </a:pPr>
            <a:r>
              <a:rPr kumimoji="0" lang="en-US" sz="36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Radical Shift in Mathematics Instruction</a:t>
            </a:r>
          </a:p>
        </p:txBody>
      </p:sp>
      <p:pic>
        <p:nvPicPr>
          <p:cNvPr id="190" name="Google Shape;190;p5" descr="Shape, circle&#10;&#10;Description automatically generated"/>
          <p:cNvPicPr preferRelativeResize="0"/>
          <p:nvPr/>
        </p:nvPicPr>
        <p:blipFill rotWithShape="1">
          <a:blip r:embed="rId3">
            <a:alphaModFix/>
          </a:blip>
          <a:srcRect/>
          <a:stretch/>
        </p:blipFill>
        <p:spPr>
          <a:xfrm>
            <a:off x="11235018" y="5911317"/>
            <a:ext cx="866215" cy="868026"/>
          </a:xfrm>
          <a:prstGeom prst="rect">
            <a:avLst/>
          </a:prstGeom>
          <a:noFill/>
          <a:ln>
            <a:noFill/>
          </a:ln>
          <a:effectLst>
            <a:softEdge rad="31750"/>
          </a:effectLst>
        </p:spPr>
      </p:pic>
    </p:spTree>
    <p:extLst>
      <p:ext uri="{BB962C8B-B14F-4D97-AF65-F5344CB8AC3E}">
        <p14:creationId xmlns:p14="http://schemas.microsoft.com/office/powerpoint/2010/main" val="338300155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2"/>
                                        </p:tgtEl>
                                        <p:attrNameLst>
                                          <p:attrName>style.visibility</p:attrName>
                                        </p:attrNameLst>
                                      </p:cBhvr>
                                      <p:to>
                                        <p:strVal val="visible"/>
                                      </p:to>
                                    </p:set>
                                    <p:animEffect transition="in" filter="fade">
                                      <p:cBhvr>
                                        <p:cTn id="11" dur="1000"/>
                                        <p:tgtEl>
                                          <p:spTgt spid="192"/>
                                        </p:tgtEl>
                                      </p:cBhvr>
                                    </p:animEffect>
                                  </p:childTnLst>
                                </p:cTn>
                              </p:par>
                              <p:par>
                                <p:cTn id="12" presetID="42" presetClass="entr" presetSubtype="0" fill="hold" nodeType="withEffect">
                                  <p:stCondLst>
                                    <p:cond delay="0"/>
                                  </p:stCondLst>
                                  <p:childTnLst>
                                    <p:set>
                                      <p:cBhvr>
                                        <p:cTn id="13" dur="1" fill="hold">
                                          <p:stCondLst>
                                            <p:cond delay="0"/>
                                          </p:stCondLst>
                                        </p:cTn>
                                        <p:tgtEl>
                                          <p:spTgt spid="192">
                                            <p:txEl>
                                              <p:pRg st="0" end="0"/>
                                            </p:txEl>
                                          </p:spTgt>
                                        </p:tgtEl>
                                        <p:attrNameLst>
                                          <p:attrName>style.visibility</p:attrName>
                                        </p:attrNameLst>
                                      </p:cBhvr>
                                      <p:to>
                                        <p:strVal val="visible"/>
                                      </p:to>
                                    </p:set>
                                    <p:animEffect transition="in" filter="fade">
                                      <p:cBhvr>
                                        <p:cTn id="14" dur="1000"/>
                                        <p:tgtEl>
                                          <p:spTgt spid="192">
                                            <p:txEl>
                                              <p:pRg st="0" end="0"/>
                                            </p:txEl>
                                          </p:spTgt>
                                        </p:tgtEl>
                                      </p:cBhvr>
                                    </p:animEffect>
                                    <p:anim calcmode="lin" valueType="num">
                                      <p:cBhvr>
                                        <p:cTn id="15" dur="1000" fill="hold"/>
                                        <p:tgtEl>
                                          <p:spTgt spid="19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9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2">
                                            <p:txEl>
                                              <p:pRg st="2" end="2"/>
                                            </p:txEl>
                                          </p:spTgt>
                                        </p:tgtEl>
                                        <p:attrNameLst>
                                          <p:attrName>style.visibility</p:attrName>
                                        </p:attrNameLst>
                                      </p:cBhvr>
                                      <p:to>
                                        <p:strVal val="visible"/>
                                      </p:to>
                                    </p:set>
                                    <p:animEffect transition="in" filter="fade">
                                      <p:cBhvr>
                                        <p:cTn id="21" dur="1000"/>
                                        <p:tgtEl>
                                          <p:spTgt spid="192">
                                            <p:txEl>
                                              <p:pRg st="2" end="2"/>
                                            </p:txEl>
                                          </p:spTgt>
                                        </p:tgtEl>
                                      </p:cBhvr>
                                    </p:animEffect>
                                    <p:anim calcmode="lin" valueType="num">
                                      <p:cBhvr>
                                        <p:cTn id="22" dur="1000" fill="hold"/>
                                        <p:tgtEl>
                                          <p:spTgt spid="19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92">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92">
                                            <p:txEl>
                                              <p:pRg st="3" end="3"/>
                                            </p:txEl>
                                          </p:spTgt>
                                        </p:tgtEl>
                                        <p:attrNameLst>
                                          <p:attrName>style.visibility</p:attrName>
                                        </p:attrNameLst>
                                      </p:cBhvr>
                                      <p:to>
                                        <p:strVal val="visible"/>
                                      </p:to>
                                    </p:set>
                                    <p:animEffect transition="in" filter="fade">
                                      <p:cBhvr>
                                        <p:cTn id="26" dur="1000"/>
                                        <p:tgtEl>
                                          <p:spTgt spid="192">
                                            <p:txEl>
                                              <p:pRg st="3" end="3"/>
                                            </p:txEl>
                                          </p:spTgt>
                                        </p:tgtEl>
                                      </p:cBhvr>
                                    </p:animEffect>
                                    <p:anim calcmode="lin" valueType="num">
                                      <p:cBhvr>
                                        <p:cTn id="27" dur="1000" fill="hold"/>
                                        <p:tgtEl>
                                          <p:spTgt spid="19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92">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92">
                                            <p:txEl>
                                              <p:pRg st="4" end="4"/>
                                            </p:txEl>
                                          </p:spTgt>
                                        </p:tgtEl>
                                        <p:attrNameLst>
                                          <p:attrName>style.visibility</p:attrName>
                                        </p:attrNameLst>
                                      </p:cBhvr>
                                      <p:to>
                                        <p:strVal val="visible"/>
                                      </p:to>
                                    </p:set>
                                    <p:animEffect transition="in" filter="fade">
                                      <p:cBhvr>
                                        <p:cTn id="31" dur="1000"/>
                                        <p:tgtEl>
                                          <p:spTgt spid="192">
                                            <p:txEl>
                                              <p:pRg st="4" end="4"/>
                                            </p:txEl>
                                          </p:spTgt>
                                        </p:tgtEl>
                                      </p:cBhvr>
                                    </p:animEffect>
                                    <p:anim calcmode="lin" valueType="num">
                                      <p:cBhvr>
                                        <p:cTn id="32" dur="1000" fill="hold"/>
                                        <p:tgtEl>
                                          <p:spTgt spid="19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9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2">
                                            <p:txEl>
                                              <p:pRg st="6" end="6"/>
                                            </p:txEl>
                                          </p:spTgt>
                                        </p:tgtEl>
                                        <p:attrNameLst>
                                          <p:attrName>style.visibility</p:attrName>
                                        </p:attrNameLst>
                                      </p:cBhvr>
                                      <p:to>
                                        <p:strVal val="visible"/>
                                      </p:to>
                                    </p:set>
                                    <p:animEffect transition="in" filter="circle(in)">
                                      <p:cBhvr>
                                        <p:cTn id="38" dur="2000"/>
                                        <p:tgtEl>
                                          <p:spTgt spid="19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gradFill>
          <a:gsLst>
            <a:gs pos="0">
              <a:srgbClr val="70AD47">
                <a:alpha val="20000"/>
              </a:srgbClr>
            </a:gs>
            <a:gs pos="100000">
              <a:srgbClr val="CFE2F3"/>
            </a:gs>
          </a:gsLst>
          <a:lin ang="12001174" scaled="0"/>
        </a:gradFill>
        <a:effectLst/>
      </p:bgPr>
    </p:bg>
    <p:spTree>
      <p:nvGrpSpPr>
        <p:cNvPr id="1" name="Shape 197"/>
        <p:cNvGrpSpPr/>
        <p:nvPr/>
      </p:nvGrpSpPr>
      <p:grpSpPr>
        <a:xfrm>
          <a:off x="0" y="0"/>
          <a:ext cx="0" cy="0"/>
          <a:chOff x="0" y="0"/>
          <a:chExt cx="0" cy="0"/>
        </a:xfrm>
      </p:grpSpPr>
      <p:sp>
        <p:nvSpPr>
          <p:cNvPr id="198" name="Google Shape;198;g2c024c769fe_0_31"/>
          <p:cNvSpPr/>
          <p:nvPr/>
        </p:nvSpPr>
        <p:spPr>
          <a:xfrm>
            <a:off x="146759" y="1411320"/>
            <a:ext cx="4247804" cy="4963600"/>
          </a:xfrm>
          <a:prstGeom prst="cloud">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Times New Roman"/>
              <a:buNone/>
              <a:tabLst/>
              <a:defRPr/>
            </a:pPr>
            <a:endParaRPr kumimoji="0" sz="32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199" name="Google Shape;199;g2c024c769fe_0_31"/>
          <p:cNvSpPr txBox="1"/>
          <p:nvPr/>
        </p:nvSpPr>
        <p:spPr>
          <a:xfrm>
            <a:off x="2670531" y="710220"/>
            <a:ext cx="6708534" cy="701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400"/>
              <a:buFont typeface="Times New Roman"/>
              <a:buNone/>
              <a:tabLst/>
              <a:defRPr/>
            </a:pPr>
            <a:r>
              <a:rPr kumimoji="0" lang="en-US" sz="32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Universal Design for Learning</a:t>
            </a:r>
            <a:endParaRPr kumimoji="0"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200" name="Google Shape;200;g2c024c769fe_0_31"/>
          <p:cNvSpPr/>
          <p:nvPr/>
        </p:nvSpPr>
        <p:spPr>
          <a:xfrm>
            <a:off x="7538281" y="1187933"/>
            <a:ext cx="4518909" cy="5110998"/>
          </a:xfrm>
          <a:prstGeom prst="cloud">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32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201" name="Google Shape;201;g2c024c769fe_0_31"/>
          <p:cNvSpPr txBox="1"/>
          <p:nvPr/>
        </p:nvSpPr>
        <p:spPr>
          <a:xfrm>
            <a:off x="430068" y="2347588"/>
            <a:ext cx="3285600" cy="701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300"/>
              <a:buFont typeface="Arial"/>
              <a:buNone/>
              <a:tabLst/>
              <a:defRPr/>
            </a:pPr>
            <a:r>
              <a:rPr kumimoji="0" lang="en-US" sz="3600" b="0" i="0" u="none" strike="noStrike" kern="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Engagement</a:t>
            </a:r>
            <a:endParaRPr kumimoji="0" sz="3600" b="0" i="0" u="none" strike="noStrike" kern="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202" name="Google Shape;202;g2c024c769fe_0_31"/>
          <p:cNvSpPr txBox="1"/>
          <p:nvPr/>
        </p:nvSpPr>
        <p:spPr>
          <a:xfrm>
            <a:off x="8378746" y="1756057"/>
            <a:ext cx="3133825" cy="1292631"/>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300"/>
              <a:buFont typeface="Arial"/>
              <a:buNone/>
              <a:tabLst/>
              <a:defRPr/>
            </a:pPr>
            <a:r>
              <a:rPr kumimoji="0" lang="en-US" sz="3600" b="0" i="0" u="none" strike="noStrike" kern="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Action &amp; Expression</a:t>
            </a:r>
            <a:endParaRPr kumimoji="0" sz="3600" b="0" i="0" u="none" strike="noStrike" kern="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203" name="Google Shape;203;g2c024c769fe_0_31"/>
          <p:cNvSpPr txBox="1"/>
          <p:nvPr/>
        </p:nvSpPr>
        <p:spPr>
          <a:xfrm>
            <a:off x="531132" y="2698138"/>
            <a:ext cx="3139334" cy="2945600"/>
          </a:xfrm>
          <a:prstGeom prst="rect">
            <a:avLst/>
          </a:prstGeom>
          <a:noFill/>
          <a:ln>
            <a:noFill/>
          </a:ln>
        </p:spPr>
        <p:txBody>
          <a:bodyPr spcFirstLastPara="1" wrap="square" lIns="91425" tIns="91425" rIns="91425" bIns="91425" anchor="ctr" anchorCtr="0">
            <a:noAutofit/>
          </a:bodyPr>
          <a:lstStyle/>
          <a:p>
            <a:pPr marL="463550" marR="0" lvl="0" indent="-457200" algn="l" defTabSz="914400" rtl="0" eaLnBrk="1" fontAlgn="auto" latinLnBrk="0" hangingPunct="1">
              <a:lnSpc>
                <a:spcPct val="100000"/>
              </a:lnSpc>
              <a:spcBef>
                <a:spcPts val="0"/>
              </a:spcBef>
              <a:spcAft>
                <a:spcPts val="0"/>
              </a:spcAft>
              <a:buClr>
                <a:srgbClr val="595959"/>
              </a:buClr>
              <a:buSzPts val="3500"/>
              <a:buFont typeface="Wingdings" panose="05000000000000000000" pitchFamily="2" charset="2"/>
              <a:buChar char="§"/>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Meaningful</a:t>
            </a:r>
          </a:p>
          <a:p>
            <a:pPr marL="463550" marR="0" lvl="0" indent="-457200" algn="l" defTabSz="914400" rtl="0" eaLnBrk="1" fontAlgn="auto" latinLnBrk="0" hangingPunct="1">
              <a:lnSpc>
                <a:spcPct val="100000"/>
              </a:lnSpc>
              <a:spcBef>
                <a:spcPts val="0"/>
              </a:spcBef>
              <a:spcAft>
                <a:spcPts val="0"/>
              </a:spcAft>
              <a:buClr>
                <a:srgbClr val="595959"/>
              </a:buClr>
              <a:buSzPts val="3500"/>
              <a:buFont typeface="Wingdings" panose="05000000000000000000" pitchFamily="2" charset="2"/>
              <a:buChar char="§"/>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Supportive Environment</a:t>
            </a:r>
            <a:endParaRPr kumimoji="0"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204" name="Google Shape;204;g2c024c769fe_0_31"/>
          <p:cNvSpPr txBox="1"/>
          <p:nvPr/>
        </p:nvSpPr>
        <p:spPr>
          <a:xfrm>
            <a:off x="8368436" y="2913340"/>
            <a:ext cx="3548577" cy="2635399"/>
          </a:xfrm>
          <a:prstGeom prst="rect">
            <a:avLst/>
          </a:prstGeom>
          <a:noFill/>
          <a:ln>
            <a:noFill/>
          </a:ln>
        </p:spPr>
        <p:txBody>
          <a:bodyPr spcFirstLastPara="1" wrap="square" lIns="91425" tIns="91425" rIns="91425" bIns="91425" anchor="ctr" anchorCtr="0">
            <a:noAutofit/>
          </a:bodyPr>
          <a:lstStyle/>
          <a:p>
            <a:pPr marL="463550" marR="0" lvl="0" indent="-457200" algn="l" defTabSz="914400" rtl="0" eaLnBrk="1" fontAlgn="auto" latinLnBrk="0" hangingPunct="1">
              <a:lnSpc>
                <a:spcPct val="100000"/>
              </a:lnSpc>
              <a:spcBef>
                <a:spcPts val="0"/>
              </a:spcBef>
              <a:spcAft>
                <a:spcPts val="0"/>
              </a:spcAft>
              <a:buClr>
                <a:srgbClr val="595959"/>
              </a:buClr>
              <a:buSzPts val="3500"/>
              <a:buFont typeface="Wingdings" panose="05000000000000000000" pitchFamily="2" charset="2"/>
              <a:buChar char="§"/>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Equitable Feedback</a:t>
            </a:r>
          </a:p>
          <a:p>
            <a:pPr marL="463550" marR="0" lvl="0" indent="-457200" algn="l" defTabSz="914400" rtl="0" eaLnBrk="1" fontAlgn="auto" latinLnBrk="0" hangingPunct="1">
              <a:lnSpc>
                <a:spcPct val="100000"/>
              </a:lnSpc>
              <a:spcBef>
                <a:spcPts val="0"/>
              </a:spcBef>
              <a:spcAft>
                <a:spcPts val="0"/>
              </a:spcAft>
              <a:buClr>
                <a:srgbClr val="595959"/>
              </a:buClr>
              <a:buSzPts val="3500"/>
              <a:buFont typeface="Wingdings" panose="05000000000000000000" pitchFamily="2" charset="2"/>
              <a:buChar char="§"/>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Self as Math Learner</a:t>
            </a:r>
            <a:endParaRPr kumimoji="0"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pic>
        <p:nvPicPr>
          <p:cNvPr id="2" name="Picture 1">
            <a:extLst>
              <a:ext uri="{FF2B5EF4-FFF2-40B4-BE49-F238E27FC236}">
                <a16:creationId xmlns:a16="http://schemas.microsoft.com/office/drawing/2014/main" id="{3D042C2A-2856-7548-DC9C-D98DCF76B6B8}"/>
              </a:ext>
            </a:extLst>
          </p:cNvPr>
          <p:cNvPicPr>
            <a:picLocks noChangeAspect="1"/>
          </p:cNvPicPr>
          <p:nvPr/>
        </p:nvPicPr>
        <p:blipFill>
          <a:blip r:embed="rId3"/>
          <a:stretch>
            <a:fillRect/>
          </a:stretch>
        </p:blipFill>
        <p:spPr>
          <a:xfrm>
            <a:off x="3870572" y="1299627"/>
            <a:ext cx="4308453" cy="4963599"/>
          </a:xfrm>
          <a:prstGeom prst="rect">
            <a:avLst/>
          </a:prstGeom>
        </p:spPr>
      </p:pic>
      <p:sp>
        <p:nvSpPr>
          <p:cNvPr id="3" name="TextBox 2">
            <a:extLst>
              <a:ext uri="{FF2B5EF4-FFF2-40B4-BE49-F238E27FC236}">
                <a16:creationId xmlns:a16="http://schemas.microsoft.com/office/drawing/2014/main" id="{19030A52-F9B1-0E82-E71B-D01216EB1680}"/>
              </a:ext>
            </a:extLst>
          </p:cNvPr>
          <p:cNvSpPr txBox="1"/>
          <p:nvPr/>
        </p:nvSpPr>
        <p:spPr>
          <a:xfrm>
            <a:off x="4651051" y="2402357"/>
            <a:ext cx="314638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Representation</a:t>
            </a:r>
          </a:p>
        </p:txBody>
      </p:sp>
      <p:sp>
        <p:nvSpPr>
          <p:cNvPr id="4" name="TextBox 3">
            <a:extLst>
              <a:ext uri="{FF2B5EF4-FFF2-40B4-BE49-F238E27FC236}">
                <a16:creationId xmlns:a16="http://schemas.microsoft.com/office/drawing/2014/main" id="{0CCB267D-21B4-D67D-B1F8-34AC3AEB462A}"/>
              </a:ext>
            </a:extLst>
          </p:cNvPr>
          <p:cNvSpPr txBox="1"/>
          <p:nvPr/>
        </p:nvSpPr>
        <p:spPr>
          <a:xfrm>
            <a:off x="4594284" y="3386108"/>
            <a:ext cx="2600186" cy="1569660"/>
          </a:xfrm>
          <a:prstGeom prst="rect">
            <a:avLst/>
          </a:prstGeom>
          <a:noFill/>
        </p:spPr>
        <p:txBody>
          <a:bodyPr wrap="square" rtlCol="0">
            <a:spAutoFit/>
          </a:bodyPr>
          <a:lstStyle/>
          <a:p>
            <a:pPr marL="463550" marR="0" lvl="0" indent="-457200" algn="l" defTabSz="914400" rtl="0" eaLnBrk="1" fontAlgn="auto" latinLnBrk="0" hangingPunct="1">
              <a:lnSpc>
                <a:spcPct val="100000"/>
              </a:lnSpc>
              <a:spcBef>
                <a:spcPts val="0"/>
              </a:spcBef>
              <a:spcAft>
                <a:spcPts val="0"/>
              </a:spcAft>
              <a:buClr>
                <a:srgbClr val="595959"/>
              </a:buClr>
              <a:buSzPts val="3500"/>
              <a:buFont typeface="Wingdings" panose="05000000000000000000" pitchFamily="2" charset="2"/>
              <a:buChar char="§"/>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Multimodal</a:t>
            </a:r>
          </a:p>
          <a:p>
            <a:pPr marL="463550" marR="0" lvl="0" indent="-457200" algn="l" defTabSz="914400" rtl="0" eaLnBrk="1" fontAlgn="auto" latinLnBrk="0" hangingPunct="1">
              <a:lnSpc>
                <a:spcPct val="100000"/>
              </a:lnSpc>
              <a:spcBef>
                <a:spcPts val="0"/>
              </a:spcBef>
              <a:spcAft>
                <a:spcPts val="0"/>
              </a:spcAft>
              <a:buClr>
                <a:srgbClr val="595959"/>
              </a:buClr>
              <a:buSzPts val="3500"/>
              <a:buFont typeface="Wingdings" panose="05000000000000000000" pitchFamily="2" charset="2"/>
              <a:buChar char="§"/>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Investing in Core Ideas</a:t>
            </a:r>
          </a:p>
        </p:txBody>
      </p:sp>
    </p:spTree>
    <p:extLst>
      <p:ext uri="{BB962C8B-B14F-4D97-AF65-F5344CB8AC3E}">
        <p14:creationId xmlns:p14="http://schemas.microsoft.com/office/powerpoint/2010/main" val="125404268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8"/>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201">
                                            <p:txEl>
                                              <p:pRg st="0" end="0"/>
                                            </p:txEl>
                                          </p:spTgt>
                                        </p:tgtEl>
                                        <p:attrNameLst>
                                          <p:attrName>style.visibility</p:attrName>
                                        </p:attrNameLst>
                                      </p:cBhvr>
                                      <p:to>
                                        <p:strVal val="visible"/>
                                      </p:to>
                                    </p:set>
                                    <p:anim calcmode="lin" valueType="num">
                                      <p:cBhvr additive="base">
                                        <p:cTn id="9" dur="500" fill="hold"/>
                                        <p:tgtEl>
                                          <p:spTgt spid="201">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20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3"/>
                                        </p:tgtEl>
                                        <p:attrNameLst>
                                          <p:attrName>style.visibility</p:attrName>
                                        </p:attrNameLst>
                                      </p:cBhvr>
                                      <p:to>
                                        <p:strVal val="visible"/>
                                      </p:to>
                                    </p:set>
                                    <p:animEffect transition="in" filter="barn(inVertical)">
                                      <p:cBhvr>
                                        <p:cTn id="15" dur="500"/>
                                        <p:tgtEl>
                                          <p:spTgt spid="20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00"/>
                                        </p:tgtEl>
                                        <p:attrNameLst>
                                          <p:attrName>style.visibility</p:attrName>
                                        </p:attrNameLst>
                                      </p:cBhvr>
                                      <p:to>
                                        <p:strVal val="visible"/>
                                      </p:to>
                                    </p:set>
                                    <p:animEffect transition="in" filter="wheel(1)">
                                      <p:cBhvr>
                                        <p:cTn id="37" dur="2000"/>
                                        <p:tgtEl>
                                          <p:spTgt spid="200"/>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02"/>
                                        </p:tgtEl>
                                        <p:attrNameLst>
                                          <p:attrName>style.visibility</p:attrName>
                                        </p:attrNameLst>
                                      </p:cBhvr>
                                      <p:to>
                                        <p:strVal val="visible"/>
                                      </p:to>
                                    </p:set>
                                    <p:animEffect transition="in" filter="fade">
                                      <p:cBhvr>
                                        <p:cTn id="40" dur="1000"/>
                                        <p:tgtEl>
                                          <p:spTgt spid="202"/>
                                        </p:tgtEl>
                                      </p:cBhvr>
                                    </p:animEffect>
                                    <p:anim calcmode="lin" valueType="num">
                                      <p:cBhvr>
                                        <p:cTn id="41" dur="1000" fill="hold"/>
                                        <p:tgtEl>
                                          <p:spTgt spid="202"/>
                                        </p:tgtEl>
                                        <p:attrNameLst>
                                          <p:attrName>ppt_x</p:attrName>
                                        </p:attrNameLst>
                                      </p:cBhvr>
                                      <p:tavLst>
                                        <p:tav tm="0">
                                          <p:val>
                                            <p:strVal val="#ppt_x"/>
                                          </p:val>
                                        </p:tav>
                                        <p:tav tm="100000">
                                          <p:val>
                                            <p:strVal val="#ppt_x"/>
                                          </p:val>
                                        </p:tav>
                                      </p:tavLst>
                                    </p:anim>
                                    <p:anim calcmode="lin" valueType="num">
                                      <p:cBhvr>
                                        <p:cTn id="42" dur="1000" fill="hold"/>
                                        <p:tgtEl>
                                          <p:spTgt spid="20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4"/>
                                        </p:tgtEl>
                                        <p:attrNameLst>
                                          <p:attrName>style.visibility</p:attrName>
                                        </p:attrNameLst>
                                      </p:cBhvr>
                                      <p:to>
                                        <p:strVal val="visible"/>
                                      </p:to>
                                    </p:set>
                                    <p:anim calcmode="lin" valueType="num">
                                      <p:cBhvr additive="base">
                                        <p:cTn id="47" dur="500" fill="hold"/>
                                        <p:tgtEl>
                                          <p:spTgt spid="204"/>
                                        </p:tgtEl>
                                        <p:attrNameLst>
                                          <p:attrName>ppt_x</p:attrName>
                                        </p:attrNameLst>
                                      </p:cBhvr>
                                      <p:tavLst>
                                        <p:tav tm="0">
                                          <p:val>
                                            <p:strVal val="#ppt_x"/>
                                          </p:val>
                                        </p:tav>
                                        <p:tav tm="100000">
                                          <p:val>
                                            <p:strVal val="#ppt_x"/>
                                          </p:val>
                                        </p:tav>
                                      </p:tavLst>
                                    </p:anim>
                                    <p:anim calcmode="lin" valueType="num">
                                      <p:cBhvr additive="base">
                                        <p:cTn id="48" dur="500" fill="hold"/>
                                        <p:tgtEl>
                                          <p:spTgt spid="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P spid="200" grpId="0" animBg="1"/>
      <p:bldP spid="202" grpId="0"/>
      <p:bldP spid="203" grpId="0"/>
      <p:bldP spid="204"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1"/>
        <p:cNvGrpSpPr/>
        <p:nvPr/>
      </p:nvGrpSpPr>
      <p:grpSpPr>
        <a:xfrm>
          <a:off x="0" y="0"/>
          <a:ext cx="0" cy="0"/>
          <a:chOff x="0" y="0"/>
          <a:chExt cx="0" cy="0"/>
        </a:xfrm>
      </p:grpSpPr>
      <p:sp>
        <p:nvSpPr>
          <p:cNvPr id="261" name="Google Shape;261;p17"/>
          <p:cNvSpPr/>
          <p:nvPr/>
        </p:nvSpPr>
        <p:spPr>
          <a:xfrm>
            <a:off x="2538225" y="1651361"/>
            <a:ext cx="3540996" cy="3214728"/>
          </a:xfrm>
          <a:prstGeom prst="cloud">
            <a:avLst/>
          </a:prstGeom>
          <a:gradFill>
            <a:gsLst>
              <a:gs pos="0">
                <a:srgbClr val="DBD4EB"/>
              </a:gs>
              <a:gs pos="100000">
                <a:schemeClr val="lt2"/>
              </a:gs>
            </a:gsLst>
            <a:path path="circle">
              <a:fillToRect t="100000" r="100000"/>
            </a:path>
            <a:tileRect l="-100000" b="-100000"/>
          </a:gra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Times New Roman"/>
              <a:buNone/>
            </a:pPr>
            <a:endParaRPr sz="4100" b="0" i="0" u="none" strike="noStrike" cap="none">
              <a:solidFill>
                <a:srgbClr val="000000"/>
              </a:solidFill>
              <a:latin typeface="Mate SC"/>
              <a:ea typeface="Mate SC"/>
              <a:cs typeface="Mate SC"/>
              <a:sym typeface="Mate SC"/>
            </a:endParaRPr>
          </a:p>
        </p:txBody>
      </p:sp>
      <p:sp>
        <p:nvSpPr>
          <p:cNvPr id="252" name="Google Shape;252;p17"/>
          <p:cNvSpPr/>
          <p:nvPr/>
        </p:nvSpPr>
        <p:spPr>
          <a:xfrm>
            <a:off x="0" y="1"/>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3" name="Google Shape;253;p17"/>
          <p:cNvSpPr/>
          <p:nvPr/>
        </p:nvSpPr>
        <p:spPr>
          <a:xfrm>
            <a:off x="-74395" y="5275"/>
            <a:ext cx="121917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endParaRPr sz="800" b="0" i="0" u="none" strike="noStrike" cap="none">
              <a:solidFill>
                <a:srgbClr val="FFFFFF"/>
              </a:solidFill>
              <a:latin typeface="Josefin Slab"/>
              <a:ea typeface="Josefin Slab"/>
              <a:cs typeface="Josefin Slab"/>
              <a:sym typeface="Josefin Slab"/>
            </a:endParaRPr>
          </a:p>
        </p:txBody>
      </p:sp>
      <p:grpSp>
        <p:nvGrpSpPr>
          <p:cNvPr id="254" name="Google Shape;254;p17"/>
          <p:cNvGrpSpPr/>
          <p:nvPr/>
        </p:nvGrpSpPr>
        <p:grpSpPr>
          <a:xfrm>
            <a:off x="6919861" y="5275"/>
            <a:ext cx="5271116" cy="6858000"/>
            <a:chOff x="4897348" y="-5799"/>
            <a:chExt cx="7294653" cy="6858000"/>
          </a:xfrm>
        </p:grpSpPr>
        <p:sp>
          <p:nvSpPr>
            <p:cNvPr id="255" name="Google Shape;255;p17"/>
            <p:cNvSpPr/>
            <p:nvPr/>
          </p:nvSpPr>
          <p:spPr>
            <a:xfrm>
              <a:off x="4897348" y="-5798"/>
              <a:ext cx="7294652" cy="6857999"/>
            </a:xfrm>
            <a:custGeom>
              <a:avLst/>
              <a:gdLst/>
              <a:ahLst/>
              <a:cxnLst/>
              <a:rect l="l" t="t" r="r" b="b"/>
              <a:pathLst>
                <a:path w="7294652" h="6857999" extrusionOk="0">
                  <a:moveTo>
                    <a:pt x="7294652" y="6063030"/>
                  </a:moveTo>
                  <a:lnTo>
                    <a:pt x="7294652" y="6857999"/>
                  </a:lnTo>
                  <a:lnTo>
                    <a:pt x="6248575" y="6857999"/>
                  </a:lnTo>
                  <a:lnTo>
                    <a:pt x="6477898" y="6700973"/>
                  </a:lnTo>
                  <a:cubicBezTo>
                    <a:pt x="6534790" y="6659378"/>
                    <a:pt x="6591336" y="6616237"/>
                    <a:pt x="6647884" y="6572752"/>
                  </a:cubicBezTo>
                  <a:cubicBezTo>
                    <a:pt x="6704432" y="6529268"/>
                    <a:pt x="6761151" y="6485095"/>
                    <a:pt x="6817698" y="6440235"/>
                  </a:cubicBezTo>
                  <a:lnTo>
                    <a:pt x="7161451" y="6165232"/>
                  </a:lnTo>
                  <a:close/>
                  <a:moveTo>
                    <a:pt x="1673436" y="0"/>
                  </a:moveTo>
                  <a:lnTo>
                    <a:pt x="2394951" y="0"/>
                  </a:lnTo>
                  <a:lnTo>
                    <a:pt x="2244659" y="100763"/>
                  </a:lnTo>
                  <a:cubicBezTo>
                    <a:pt x="2071051" y="224086"/>
                    <a:pt x="1903860" y="356975"/>
                    <a:pt x="1743903" y="498975"/>
                  </a:cubicBezTo>
                  <a:cubicBezTo>
                    <a:pt x="1533218" y="689638"/>
                    <a:pt x="1339146" y="897902"/>
                    <a:pt x="1163821" y="1121514"/>
                  </a:cubicBezTo>
                  <a:cubicBezTo>
                    <a:pt x="988284" y="1344764"/>
                    <a:pt x="834608" y="1584376"/>
                    <a:pt x="704911" y="1837036"/>
                  </a:cubicBezTo>
                  <a:cubicBezTo>
                    <a:pt x="573950" y="2089059"/>
                    <a:pt x="469577" y="2354041"/>
                    <a:pt x="393472" y="2627669"/>
                  </a:cubicBezTo>
                  <a:cubicBezTo>
                    <a:pt x="318269" y="2902842"/>
                    <a:pt x="280119" y="3186833"/>
                    <a:pt x="280032" y="3472097"/>
                  </a:cubicBezTo>
                  <a:cubicBezTo>
                    <a:pt x="280349" y="3610956"/>
                    <a:pt x="296380" y="3749334"/>
                    <a:pt x="327813" y="3884602"/>
                  </a:cubicBezTo>
                  <a:cubicBezTo>
                    <a:pt x="360878" y="4018046"/>
                    <a:pt x="408244" y="4147540"/>
                    <a:pt x="469096" y="4270809"/>
                  </a:cubicBezTo>
                  <a:cubicBezTo>
                    <a:pt x="499175" y="4332511"/>
                    <a:pt x="532347" y="4393012"/>
                    <a:pt x="567581" y="4452482"/>
                  </a:cubicBezTo>
                  <a:cubicBezTo>
                    <a:pt x="602815" y="4511953"/>
                    <a:pt x="641144" y="4570562"/>
                    <a:pt x="680677" y="4628484"/>
                  </a:cubicBezTo>
                  <a:cubicBezTo>
                    <a:pt x="760771" y="4743985"/>
                    <a:pt x="849802" y="4856048"/>
                    <a:pt x="941928" y="4968628"/>
                  </a:cubicBezTo>
                  <a:cubicBezTo>
                    <a:pt x="1034055" y="5081206"/>
                    <a:pt x="1130994" y="5193958"/>
                    <a:pt x="1224665" y="5311349"/>
                  </a:cubicBezTo>
                  <a:cubicBezTo>
                    <a:pt x="1271987" y="5369787"/>
                    <a:pt x="1318853" y="5429429"/>
                    <a:pt x="1365259" y="5490273"/>
                  </a:cubicBezTo>
                  <a:lnTo>
                    <a:pt x="1432808" y="5577931"/>
                  </a:lnTo>
                  <a:cubicBezTo>
                    <a:pt x="1454979" y="5605947"/>
                    <a:pt x="1476121" y="5634821"/>
                    <a:pt x="1498980" y="5662148"/>
                  </a:cubicBezTo>
                  <a:cubicBezTo>
                    <a:pt x="1676323" y="5880038"/>
                    <a:pt x="1866158" y="6087441"/>
                    <a:pt x="2067548" y="6283312"/>
                  </a:cubicBezTo>
                  <a:cubicBezTo>
                    <a:pt x="2166203" y="6379907"/>
                    <a:pt x="2266974" y="6473064"/>
                    <a:pt x="2369879" y="6562782"/>
                  </a:cubicBezTo>
                  <a:cubicBezTo>
                    <a:pt x="2473005" y="6652331"/>
                    <a:pt x="2577677" y="6738957"/>
                    <a:pt x="2686645" y="6820598"/>
                  </a:cubicBezTo>
                  <a:lnTo>
                    <a:pt x="2738907" y="6857999"/>
                  </a:lnTo>
                  <a:lnTo>
                    <a:pt x="1731787" y="6857999"/>
                  </a:lnTo>
                  <a:lnTo>
                    <a:pt x="1607949" y="6732770"/>
                  </a:lnTo>
                  <a:cubicBezTo>
                    <a:pt x="1501232" y="6617903"/>
                    <a:pt x="1401421" y="6496799"/>
                    <a:pt x="1309057" y="6370109"/>
                  </a:cubicBezTo>
                  <a:cubicBezTo>
                    <a:pt x="1217103" y="6244469"/>
                    <a:pt x="1129618" y="6116590"/>
                    <a:pt x="1048147" y="5986138"/>
                  </a:cubicBezTo>
                  <a:cubicBezTo>
                    <a:pt x="1027179" y="5953825"/>
                    <a:pt x="1007414" y="5920996"/>
                    <a:pt x="987131" y="5888512"/>
                  </a:cubicBezTo>
                  <a:lnTo>
                    <a:pt x="928866" y="5793463"/>
                  </a:lnTo>
                  <a:cubicBezTo>
                    <a:pt x="891568" y="5732276"/>
                    <a:pt x="852725" y="5671260"/>
                    <a:pt x="813708" y="5609556"/>
                  </a:cubicBezTo>
                  <a:lnTo>
                    <a:pt x="574972" y="5231598"/>
                  </a:lnTo>
                  <a:cubicBezTo>
                    <a:pt x="495221" y="5103551"/>
                    <a:pt x="416158" y="4971549"/>
                    <a:pt x="342424" y="4834048"/>
                  </a:cubicBezTo>
                  <a:cubicBezTo>
                    <a:pt x="305641" y="4765298"/>
                    <a:pt x="270236" y="4695343"/>
                    <a:pt x="237579" y="4623500"/>
                  </a:cubicBezTo>
                  <a:cubicBezTo>
                    <a:pt x="204922" y="4551655"/>
                    <a:pt x="175187" y="4478607"/>
                    <a:pt x="148373" y="4404356"/>
                  </a:cubicBezTo>
                  <a:cubicBezTo>
                    <a:pt x="121561" y="4330107"/>
                    <a:pt x="99046" y="4252934"/>
                    <a:pt x="79623" y="4175762"/>
                  </a:cubicBezTo>
                  <a:cubicBezTo>
                    <a:pt x="70514" y="4136916"/>
                    <a:pt x="61577" y="4098245"/>
                    <a:pt x="54185" y="4059229"/>
                  </a:cubicBezTo>
                  <a:lnTo>
                    <a:pt x="43013" y="4000790"/>
                  </a:lnTo>
                  <a:lnTo>
                    <a:pt x="33734" y="3942180"/>
                  </a:lnTo>
                  <a:cubicBezTo>
                    <a:pt x="10461" y="3786581"/>
                    <a:pt x="-801" y="3629416"/>
                    <a:pt x="45" y="3472097"/>
                  </a:cubicBezTo>
                  <a:cubicBezTo>
                    <a:pt x="863" y="3164748"/>
                    <a:pt x="32824" y="2858275"/>
                    <a:pt x="95436" y="2557372"/>
                  </a:cubicBezTo>
                  <a:cubicBezTo>
                    <a:pt x="157549" y="2255281"/>
                    <a:pt x="253728" y="1961216"/>
                    <a:pt x="382126" y="1680799"/>
                  </a:cubicBezTo>
                  <a:cubicBezTo>
                    <a:pt x="639940" y="1120482"/>
                    <a:pt x="1015492" y="619117"/>
                    <a:pt x="1457043" y="192176"/>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6" name="Google Shape;256;p17"/>
            <p:cNvSpPr/>
            <p:nvPr/>
          </p:nvSpPr>
          <p:spPr>
            <a:xfrm>
              <a:off x="4900650" y="-5799"/>
              <a:ext cx="7291350" cy="6858000"/>
            </a:xfrm>
            <a:custGeom>
              <a:avLst/>
              <a:gdLst/>
              <a:ahLst/>
              <a:cxnLst/>
              <a:rect l="l" t="t" r="r" b="b"/>
              <a:pathLst>
                <a:path w="7291350" h="6858000" extrusionOk="0">
                  <a:moveTo>
                    <a:pt x="7291350" y="5718699"/>
                  </a:moveTo>
                  <a:lnTo>
                    <a:pt x="7291350" y="6806115"/>
                  </a:lnTo>
                  <a:lnTo>
                    <a:pt x="7224124" y="6858000"/>
                  </a:lnTo>
                  <a:lnTo>
                    <a:pt x="5607142" y="6858000"/>
                  </a:lnTo>
                  <a:lnTo>
                    <a:pt x="5736072" y="6801170"/>
                  </a:lnTo>
                  <a:cubicBezTo>
                    <a:pt x="6122313" y="6616106"/>
                    <a:pt x="6503069" y="6332805"/>
                    <a:pt x="6949826" y="5983707"/>
                  </a:cubicBezTo>
                  <a:cubicBezTo>
                    <a:pt x="7041094" y="5912378"/>
                    <a:pt x="7132358" y="5842426"/>
                    <a:pt x="7220703" y="5773675"/>
                  </a:cubicBezTo>
                  <a:close/>
                  <a:moveTo>
                    <a:pt x="7218419" y="0"/>
                  </a:moveTo>
                  <a:lnTo>
                    <a:pt x="7291350" y="0"/>
                  </a:lnTo>
                  <a:lnTo>
                    <a:pt x="7291350" y="50138"/>
                  </a:lnTo>
                  <a:close/>
                  <a:moveTo>
                    <a:pt x="1797607" y="0"/>
                  </a:moveTo>
                  <a:lnTo>
                    <a:pt x="3385676" y="0"/>
                  </a:lnTo>
                  <a:lnTo>
                    <a:pt x="3360567" y="11552"/>
                  </a:lnTo>
                  <a:cubicBezTo>
                    <a:pt x="2968013" y="202286"/>
                    <a:pt x="2600620" y="442170"/>
                    <a:pt x="2267395" y="725831"/>
                  </a:cubicBezTo>
                  <a:cubicBezTo>
                    <a:pt x="1824986" y="1104820"/>
                    <a:pt x="1477279" y="1536057"/>
                    <a:pt x="1234074" y="2007171"/>
                  </a:cubicBezTo>
                  <a:cubicBezTo>
                    <a:pt x="985368" y="2488770"/>
                    <a:pt x="859383" y="2990476"/>
                    <a:pt x="859383" y="3498372"/>
                  </a:cubicBezTo>
                  <a:cubicBezTo>
                    <a:pt x="859383" y="4010222"/>
                    <a:pt x="1060651" y="4308942"/>
                    <a:pt x="1479513" y="4883182"/>
                  </a:cubicBezTo>
                  <a:cubicBezTo>
                    <a:pt x="1580577" y="5021714"/>
                    <a:pt x="1685078" y="5164888"/>
                    <a:pt x="1791985" y="5322671"/>
                  </a:cubicBezTo>
                  <a:cubicBezTo>
                    <a:pt x="2283419" y="6046950"/>
                    <a:pt x="2796809" y="6521439"/>
                    <a:pt x="3397295" y="6784567"/>
                  </a:cubicBezTo>
                  <a:lnTo>
                    <a:pt x="3590446" y="6858000"/>
                  </a:lnTo>
                  <a:lnTo>
                    <a:pt x="1970757" y="6858000"/>
                  </a:lnTo>
                  <a:lnTo>
                    <a:pt x="1735872" y="6627685"/>
                  </a:lnTo>
                  <a:cubicBezTo>
                    <a:pt x="1502484" y="6382823"/>
                    <a:pt x="1285774" y="6107254"/>
                    <a:pt x="1080932" y="5805127"/>
                  </a:cubicBezTo>
                  <a:cubicBezTo>
                    <a:pt x="556365" y="5032027"/>
                    <a:pt x="0" y="4501616"/>
                    <a:pt x="0" y="3498372"/>
                  </a:cubicBezTo>
                  <a:cubicBezTo>
                    <a:pt x="0" y="2160829"/>
                    <a:pt x="685186" y="949872"/>
                    <a:pt x="1708174" y="7330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7" name="Google Shape;257;p17"/>
            <p:cNvSpPr/>
            <p:nvPr/>
          </p:nvSpPr>
          <p:spPr>
            <a:xfrm>
              <a:off x="4922894" y="-5799"/>
              <a:ext cx="7269107" cy="6858000"/>
            </a:xfrm>
            <a:custGeom>
              <a:avLst/>
              <a:gdLst/>
              <a:ahLst/>
              <a:cxnLst/>
              <a:rect l="l" t="t" r="r" b="b"/>
              <a:pathLst>
                <a:path w="7269107" h="6858000" extrusionOk="0">
                  <a:moveTo>
                    <a:pt x="7269107" y="5518449"/>
                  </a:moveTo>
                  <a:lnTo>
                    <a:pt x="7269107" y="6823281"/>
                  </a:lnTo>
                  <a:lnTo>
                    <a:pt x="7224122" y="6858000"/>
                  </a:lnTo>
                  <a:lnTo>
                    <a:pt x="4927054" y="6858000"/>
                  </a:lnTo>
                  <a:lnTo>
                    <a:pt x="4982167" y="6852876"/>
                  </a:lnTo>
                  <a:cubicBezTo>
                    <a:pt x="5236517" y="6821036"/>
                    <a:pt x="5483373" y="6740566"/>
                    <a:pt x="5743768" y="6606245"/>
                  </a:cubicBezTo>
                  <a:cubicBezTo>
                    <a:pt x="6099551" y="6422337"/>
                    <a:pt x="6452586" y="6154209"/>
                    <a:pt x="6843778" y="5848440"/>
                  </a:cubicBezTo>
                  <a:cubicBezTo>
                    <a:pt x="6935559" y="5776768"/>
                    <a:pt x="7026997" y="5706642"/>
                    <a:pt x="7115515" y="5637891"/>
                  </a:cubicBezTo>
                  <a:close/>
                  <a:moveTo>
                    <a:pt x="6870111" y="0"/>
                  </a:moveTo>
                  <a:lnTo>
                    <a:pt x="7269107" y="0"/>
                  </a:lnTo>
                  <a:lnTo>
                    <a:pt x="7269107" y="243137"/>
                  </a:lnTo>
                  <a:lnTo>
                    <a:pt x="7089989" y="119955"/>
                  </a:lnTo>
                  <a:cubicBezTo>
                    <a:pt x="7045081" y="92581"/>
                    <a:pt x="6999384" y="66425"/>
                    <a:pt x="6952948" y="41521"/>
                  </a:cubicBezTo>
                  <a:close/>
                  <a:moveTo>
                    <a:pt x="1797606" y="0"/>
                  </a:moveTo>
                  <a:lnTo>
                    <a:pt x="3815328" y="0"/>
                  </a:lnTo>
                  <a:lnTo>
                    <a:pt x="3627371" y="77142"/>
                  </a:lnTo>
                  <a:cubicBezTo>
                    <a:pt x="3175548" y="273822"/>
                    <a:pt x="2754868" y="536281"/>
                    <a:pt x="2379115" y="856285"/>
                  </a:cubicBezTo>
                  <a:cubicBezTo>
                    <a:pt x="1959736" y="1215679"/>
                    <a:pt x="1616497" y="1640901"/>
                    <a:pt x="1386699" y="2086062"/>
                  </a:cubicBezTo>
                  <a:cubicBezTo>
                    <a:pt x="1151572" y="2543083"/>
                    <a:pt x="1031258" y="3018150"/>
                    <a:pt x="1031258" y="3498372"/>
                  </a:cubicBezTo>
                  <a:cubicBezTo>
                    <a:pt x="1031258" y="3957455"/>
                    <a:pt x="1211213" y="4223692"/>
                    <a:pt x="1618904" y="4781604"/>
                  </a:cubicBezTo>
                  <a:cubicBezTo>
                    <a:pt x="1720826" y="4921339"/>
                    <a:pt x="1826186" y="5065887"/>
                    <a:pt x="1934812" y="5225904"/>
                  </a:cubicBezTo>
                  <a:cubicBezTo>
                    <a:pt x="2318957" y="5792064"/>
                    <a:pt x="2713069" y="6194600"/>
                    <a:pt x="3140010" y="6456196"/>
                  </a:cubicBezTo>
                  <a:cubicBezTo>
                    <a:pt x="3479423" y="6664512"/>
                    <a:pt x="3855769" y="6792387"/>
                    <a:pt x="4281662" y="6843305"/>
                  </a:cubicBezTo>
                  <a:lnTo>
                    <a:pt x="4449058" y="6858000"/>
                  </a:lnTo>
                  <a:lnTo>
                    <a:pt x="1970756" y="6858000"/>
                  </a:lnTo>
                  <a:lnTo>
                    <a:pt x="1735871" y="6627685"/>
                  </a:lnTo>
                  <a:cubicBezTo>
                    <a:pt x="1502482" y="6382823"/>
                    <a:pt x="1285773" y="6107254"/>
                    <a:pt x="1080930" y="5805127"/>
                  </a:cubicBezTo>
                  <a:cubicBezTo>
                    <a:pt x="556364" y="5032027"/>
                    <a:pt x="0" y="4501616"/>
                    <a:pt x="0" y="3498372"/>
                  </a:cubicBezTo>
                  <a:cubicBezTo>
                    <a:pt x="0" y="2160829"/>
                    <a:pt x="685185" y="949872"/>
                    <a:pt x="1708172" y="73302"/>
                  </a:cubicBezTo>
                  <a:close/>
                </a:path>
              </a:pathLst>
            </a:custGeom>
            <a:gradFill>
              <a:gsLst>
                <a:gs pos="0">
                  <a:srgbClr val="FFFFFF">
                    <a:alpha val="9019"/>
                  </a:srgbClr>
                </a:gs>
                <a:gs pos="2000">
                  <a:srgbClr val="FFFFFF">
                    <a:alpha val="9019"/>
                  </a:srgbClr>
                </a:gs>
                <a:gs pos="5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pic>
        <p:nvPicPr>
          <p:cNvPr id="258" name="Google Shape;258;p17" descr="Diagram&#10;&#10;Description automatically generated"/>
          <p:cNvPicPr preferRelativeResize="0"/>
          <p:nvPr/>
        </p:nvPicPr>
        <p:blipFill rotWithShape="1">
          <a:blip r:embed="rId3">
            <a:alphaModFix/>
          </a:blip>
          <a:srcRect/>
          <a:stretch/>
        </p:blipFill>
        <p:spPr>
          <a:xfrm>
            <a:off x="11285057" y="6028311"/>
            <a:ext cx="832238" cy="779643"/>
          </a:xfrm>
          <a:prstGeom prst="rect">
            <a:avLst/>
          </a:prstGeom>
          <a:noFill/>
          <a:ln>
            <a:noFill/>
          </a:ln>
        </p:spPr>
      </p:pic>
      <p:sp>
        <p:nvSpPr>
          <p:cNvPr id="259" name="Google Shape;259;p17"/>
          <p:cNvSpPr txBox="1"/>
          <p:nvPr/>
        </p:nvSpPr>
        <p:spPr>
          <a:xfrm>
            <a:off x="7946875" y="1095100"/>
            <a:ext cx="4244100" cy="4220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100"/>
              <a:buFont typeface="Arial"/>
              <a:buNone/>
            </a:pPr>
            <a:r>
              <a:rPr lang="en-US" sz="54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rPr>
              <a:t>What </a:t>
            </a:r>
          </a:p>
          <a:p>
            <a:pPr marL="0" marR="0" lvl="0" indent="0" algn="ctr" rtl="0">
              <a:lnSpc>
                <a:spcPct val="100000"/>
              </a:lnSpc>
              <a:spcBef>
                <a:spcPts val="0"/>
              </a:spcBef>
              <a:spcAft>
                <a:spcPts val="0"/>
              </a:spcAft>
              <a:buClr>
                <a:srgbClr val="000000"/>
              </a:buClr>
              <a:buSzPts val="5100"/>
              <a:buFont typeface="Arial"/>
              <a:buNone/>
            </a:pPr>
            <a:r>
              <a:rPr lang="en-US" sz="54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rPr>
              <a:t>is Dysgraphia??</a:t>
            </a:r>
            <a:endParaRPr sz="54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endParaRPr>
          </a:p>
          <a:p>
            <a:pPr marL="0" marR="0" lvl="0" indent="0" algn="ctr" rtl="0">
              <a:lnSpc>
                <a:spcPct val="100000"/>
              </a:lnSpc>
              <a:spcBef>
                <a:spcPts val="0"/>
              </a:spcBef>
              <a:spcAft>
                <a:spcPts val="0"/>
              </a:spcAft>
              <a:buClr>
                <a:srgbClr val="000000"/>
              </a:buClr>
              <a:buSzPts val="5100"/>
              <a:buFont typeface="Arial"/>
              <a:buNone/>
            </a:pPr>
            <a:r>
              <a:rPr lang="en-US" sz="2100" b="1"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rPr>
              <a:t>Lack of consensus</a:t>
            </a:r>
            <a:endParaRPr sz="2100" b="1"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260" name="Google Shape;260;p17"/>
          <p:cNvSpPr/>
          <p:nvPr/>
        </p:nvSpPr>
        <p:spPr>
          <a:xfrm>
            <a:off x="-4156" y="160322"/>
            <a:ext cx="3788532" cy="3214728"/>
          </a:xfrm>
          <a:prstGeom prst="cloud">
            <a:avLst/>
          </a:prstGeom>
          <a:gradFill>
            <a:gsLst>
              <a:gs pos="0">
                <a:srgbClr val="DBD4EB"/>
              </a:gs>
              <a:gs pos="100000">
                <a:schemeClr val="lt2"/>
              </a:gs>
            </a:gsLst>
            <a:path path="circle">
              <a:fillToRect t="100000" r="100000"/>
            </a:path>
            <a:tileRect l="-100000" b="-100000"/>
          </a:gra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Times New Roman"/>
              <a:buNone/>
            </a:pPr>
            <a:endParaRPr sz="4100" b="0" i="0" u="none" strike="noStrike" cap="none">
              <a:solidFill>
                <a:srgbClr val="000000"/>
              </a:solidFill>
              <a:latin typeface="Mate SC"/>
              <a:ea typeface="Mate SC"/>
              <a:cs typeface="Mate SC"/>
              <a:sym typeface="Mate SC"/>
            </a:endParaRPr>
          </a:p>
        </p:txBody>
      </p:sp>
      <p:sp>
        <p:nvSpPr>
          <p:cNvPr id="262" name="Google Shape;262;p17"/>
          <p:cNvSpPr/>
          <p:nvPr/>
        </p:nvSpPr>
        <p:spPr>
          <a:xfrm>
            <a:off x="-4874" y="3025608"/>
            <a:ext cx="4244076" cy="3485268"/>
          </a:xfrm>
          <a:prstGeom prst="cloud">
            <a:avLst/>
          </a:prstGeom>
          <a:gradFill>
            <a:gsLst>
              <a:gs pos="0">
                <a:srgbClr val="DBD4EB"/>
              </a:gs>
              <a:gs pos="100000">
                <a:schemeClr val="lt2"/>
              </a:gs>
            </a:gsLst>
            <a:path path="circle">
              <a:fillToRect t="100000" r="100000"/>
            </a:path>
            <a:tileRect l="-100000" b="-100000"/>
          </a:gra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4400"/>
              <a:buFont typeface="Times New Roman"/>
              <a:buNone/>
            </a:pPr>
            <a:endParaRPr sz="4100" b="0" i="0" u="none" strike="noStrike" cap="none">
              <a:solidFill>
                <a:srgbClr val="000000"/>
              </a:solidFill>
              <a:latin typeface="Mate SC"/>
              <a:ea typeface="Mate SC"/>
              <a:cs typeface="Mate SC"/>
              <a:sym typeface="Mate SC"/>
            </a:endParaRPr>
          </a:p>
        </p:txBody>
      </p:sp>
      <p:sp>
        <p:nvSpPr>
          <p:cNvPr id="263" name="Google Shape;263;p17"/>
          <p:cNvSpPr txBox="1"/>
          <p:nvPr/>
        </p:nvSpPr>
        <p:spPr>
          <a:xfrm>
            <a:off x="847725" y="871500"/>
            <a:ext cx="1928700" cy="1452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Mate SC"/>
              </a:rPr>
              <a:t>Visual Spatial</a:t>
            </a:r>
            <a:endParaRPr sz="40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265" name="Google Shape;265;p17"/>
          <p:cNvSpPr txBox="1"/>
          <p:nvPr/>
        </p:nvSpPr>
        <p:spPr>
          <a:xfrm>
            <a:off x="661313" y="3802173"/>
            <a:ext cx="2787600" cy="154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Mate SC"/>
              </a:rPr>
              <a:t>Language</a:t>
            </a:r>
            <a:endParaRPr sz="40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lvl="0" indent="0" algn="ctr" rtl="0">
              <a:spcBef>
                <a:spcPts val="0"/>
              </a:spcBef>
              <a:spcAft>
                <a:spcPts val="0"/>
              </a:spcAft>
              <a:buClr>
                <a:schemeClr val="dk1"/>
              </a:buClr>
              <a:buSzPts val="1100"/>
              <a:buFont typeface="Arial"/>
              <a:buNone/>
            </a:pPr>
            <a:r>
              <a:rPr lang="en-US" sz="40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Mate SC"/>
              </a:rPr>
              <a:t>Processing</a:t>
            </a:r>
            <a:endParaRPr sz="40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 name="Picture 2">
            <a:extLst>
              <a:ext uri="{FF2B5EF4-FFF2-40B4-BE49-F238E27FC236}">
                <a16:creationId xmlns:a16="http://schemas.microsoft.com/office/drawing/2014/main" id="{AA1D48AB-BD6D-639E-F0F9-C280C564D004}"/>
              </a:ext>
            </a:extLst>
          </p:cNvPr>
          <p:cNvPicPr>
            <a:picLocks noChangeAspect="1"/>
          </p:cNvPicPr>
          <p:nvPr/>
        </p:nvPicPr>
        <p:blipFill>
          <a:blip r:embed="rId4"/>
          <a:stretch>
            <a:fillRect/>
          </a:stretch>
        </p:blipFill>
        <p:spPr>
          <a:xfrm>
            <a:off x="2541571" y="1357056"/>
            <a:ext cx="3554276" cy="3218967"/>
          </a:xfrm>
          <a:prstGeom prst="rect">
            <a:avLst/>
          </a:prstGeom>
        </p:spPr>
      </p:pic>
      <p:pic>
        <p:nvPicPr>
          <p:cNvPr id="4" name="Picture 3">
            <a:extLst>
              <a:ext uri="{FF2B5EF4-FFF2-40B4-BE49-F238E27FC236}">
                <a16:creationId xmlns:a16="http://schemas.microsoft.com/office/drawing/2014/main" id="{4DA5D19E-7E95-8AFA-12A9-F79F1BDA5AEE}"/>
              </a:ext>
            </a:extLst>
          </p:cNvPr>
          <p:cNvPicPr>
            <a:picLocks noChangeAspect="1"/>
          </p:cNvPicPr>
          <p:nvPr/>
        </p:nvPicPr>
        <p:blipFill>
          <a:blip r:embed="rId4"/>
          <a:stretch>
            <a:fillRect/>
          </a:stretch>
        </p:blipFill>
        <p:spPr>
          <a:xfrm>
            <a:off x="4302084" y="39241"/>
            <a:ext cx="3554276" cy="3218967"/>
          </a:xfrm>
          <a:prstGeom prst="rect">
            <a:avLst/>
          </a:prstGeom>
        </p:spPr>
      </p:pic>
      <p:sp>
        <p:nvSpPr>
          <p:cNvPr id="264" name="Google Shape;264;p17"/>
          <p:cNvSpPr txBox="1"/>
          <p:nvPr/>
        </p:nvSpPr>
        <p:spPr>
          <a:xfrm>
            <a:off x="3240346" y="2365227"/>
            <a:ext cx="1928700" cy="138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40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Mate SC"/>
              </a:rPr>
              <a:t>Fine Motor</a:t>
            </a:r>
            <a:endParaRPr sz="40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93BF3ECD-A490-72CA-5ED9-8BFFA5279A49}"/>
              </a:ext>
            </a:extLst>
          </p:cNvPr>
          <p:cNvSpPr txBox="1"/>
          <p:nvPr/>
        </p:nvSpPr>
        <p:spPr>
          <a:xfrm>
            <a:off x="5185120" y="1167577"/>
            <a:ext cx="1990932" cy="707886"/>
          </a:xfrm>
          <a:prstGeom prst="rect">
            <a:avLst/>
          </a:prstGeom>
          <a:noFill/>
        </p:spPr>
        <p:txBody>
          <a:bodyPr wrap="square" rtlCol="0">
            <a:spAutoFit/>
          </a:bodyPr>
          <a:lstStyle/>
          <a:p>
            <a:r>
              <a:rPr lang="en-US" sz="4000" dirty="0">
                <a:latin typeface="Calibri Light" panose="020F0302020204030204" pitchFamily="34" charset="0"/>
                <a:ea typeface="Calibri Light" panose="020F0302020204030204" pitchFamily="34" charset="0"/>
                <a:cs typeface="Calibri Light" panose="020F0302020204030204" pitchFamily="34" charset="0"/>
              </a:rPr>
              <a:t>Spelling</a:t>
            </a:r>
          </a:p>
        </p:txBody>
      </p:sp>
      <p:pic>
        <p:nvPicPr>
          <p:cNvPr id="6" name="Picture 5">
            <a:extLst>
              <a:ext uri="{FF2B5EF4-FFF2-40B4-BE49-F238E27FC236}">
                <a16:creationId xmlns:a16="http://schemas.microsoft.com/office/drawing/2014/main" id="{B41804C0-2EE8-D9F3-EE85-E04D64A036AF}"/>
              </a:ext>
            </a:extLst>
          </p:cNvPr>
          <p:cNvPicPr>
            <a:picLocks noChangeAspect="1"/>
          </p:cNvPicPr>
          <p:nvPr/>
        </p:nvPicPr>
        <p:blipFill>
          <a:blip r:embed="rId4"/>
          <a:stretch>
            <a:fillRect/>
          </a:stretch>
        </p:blipFill>
        <p:spPr>
          <a:xfrm>
            <a:off x="3621776" y="3705716"/>
            <a:ext cx="3554276" cy="3218967"/>
          </a:xfrm>
          <a:prstGeom prst="rect">
            <a:avLst/>
          </a:prstGeom>
        </p:spPr>
      </p:pic>
      <p:sp>
        <p:nvSpPr>
          <p:cNvPr id="7" name="TextBox 6">
            <a:extLst>
              <a:ext uri="{FF2B5EF4-FFF2-40B4-BE49-F238E27FC236}">
                <a16:creationId xmlns:a16="http://schemas.microsoft.com/office/drawing/2014/main" id="{D71091CA-5E42-F66D-9A7B-1A46810A9A03}"/>
              </a:ext>
            </a:extLst>
          </p:cNvPr>
          <p:cNvSpPr txBox="1"/>
          <p:nvPr/>
        </p:nvSpPr>
        <p:spPr>
          <a:xfrm>
            <a:off x="3854481" y="4533146"/>
            <a:ext cx="308886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Executive Functioning</a:t>
            </a:r>
          </a:p>
        </p:txBody>
      </p:sp>
    </p:spTree>
  </p:cSld>
  <p:clrMapOvr>
    <a:masterClrMapping/>
  </p:clrMapOvr>
  <mc:AlternateContent xmlns:mc="http://schemas.openxmlformats.org/markup-compatibility/2006" xmlns:p14="http://schemas.microsoft.com/office/powerpoint/2010/main">
    <mc:Choice Requires="p14">
      <p:transition spd="slow" p14:dur="24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64"/>
                                        </p:tgtEl>
                                        <p:attrNameLst>
                                          <p:attrName>style.visibility</p:attrName>
                                        </p:attrNameLst>
                                      </p:cBhvr>
                                      <p:to>
                                        <p:strVal val="visible"/>
                                      </p:to>
                                    </p:set>
                                    <p:anim calcmode="lin" valueType="num">
                                      <p:cBhvr additive="base">
                                        <p:cTn id="11" dur="500" fill="hold"/>
                                        <p:tgtEl>
                                          <p:spTgt spid="264"/>
                                        </p:tgtEl>
                                        <p:attrNameLst>
                                          <p:attrName>ppt_x</p:attrName>
                                        </p:attrNameLst>
                                      </p:cBhvr>
                                      <p:tavLst>
                                        <p:tav tm="0">
                                          <p:val>
                                            <p:strVal val="#ppt_x"/>
                                          </p:val>
                                        </p:tav>
                                        <p:tav tm="100000">
                                          <p:val>
                                            <p:strVal val="#ppt_x"/>
                                          </p:val>
                                        </p:tav>
                                      </p:tavLst>
                                    </p:anim>
                                    <p:anim calcmode="lin" valueType="num">
                                      <p:cBhvr additive="base">
                                        <p:cTn id="12" dur="500" fill="hold"/>
                                        <p:tgtEl>
                                          <p:spTgt spid="26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3"/>
                                        </p:tgtEl>
                                        <p:attrNameLst>
                                          <p:attrName>style.visibility</p:attrName>
                                        </p:attrNameLst>
                                      </p:cBhvr>
                                      <p:to>
                                        <p:strVal val="visible"/>
                                      </p:to>
                                    </p:set>
                                    <p:anim calcmode="lin" valueType="num">
                                      <p:cBhvr additive="base">
                                        <p:cTn id="17" dur="500" fill="hold"/>
                                        <p:tgtEl>
                                          <p:spTgt spid="263"/>
                                        </p:tgtEl>
                                        <p:attrNameLst>
                                          <p:attrName>ppt_x</p:attrName>
                                        </p:attrNameLst>
                                      </p:cBhvr>
                                      <p:tavLst>
                                        <p:tav tm="0">
                                          <p:val>
                                            <p:strVal val="#ppt_x"/>
                                          </p:val>
                                        </p:tav>
                                        <p:tav tm="100000">
                                          <p:val>
                                            <p:strVal val="#ppt_x"/>
                                          </p:val>
                                        </p:tav>
                                      </p:tavLst>
                                    </p:anim>
                                    <p:anim calcmode="lin" valueType="num">
                                      <p:cBhvr additive="base">
                                        <p:cTn id="18" dur="500" fill="hold"/>
                                        <p:tgtEl>
                                          <p:spTgt spid="26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65"/>
                                        </p:tgtEl>
                                        <p:attrNameLst>
                                          <p:attrName>style.visibility</p:attrName>
                                        </p:attrNameLst>
                                      </p:cBhvr>
                                      <p:to>
                                        <p:strVal val="visible"/>
                                      </p:to>
                                    </p:set>
                                    <p:anim calcmode="lin" valueType="num">
                                      <p:cBhvr additive="base">
                                        <p:cTn id="23" dur="500" fill="hold"/>
                                        <p:tgtEl>
                                          <p:spTgt spid="265"/>
                                        </p:tgtEl>
                                        <p:attrNameLst>
                                          <p:attrName>ppt_x</p:attrName>
                                        </p:attrNameLst>
                                      </p:cBhvr>
                                      <p:tavLst>
                                        <p:tav tm="0">
                                          <p:val>
                                            <p:strVal val="#ppt_x"/>
                                          </p:val>
                                        </p:tav>
                                        <p:tav tm="100000">
                                          <p:val>
                                            <p:strVal val="#ppt_x"/>
                                          </p:val>
                                        </p:tav>
                                      </p:tavLst>
                                    </p:anim>
                                    <p:anim calcmode="lin" valueType="num">
                                      <p:cBhvr additive="base">
                                        <p:cTn id="24" dur="500" fill="hold"/>
                                        <p:tgtEl>
                                          <p:spTgt spid="26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p:bldP spid="265" grpId="0"/>
      <p:bldP spid="264" grpId="0"/>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riting – South Williamsport Area School District">
            <a:extLst>
              <a:ext uri="{FF2B5EF4-FFF2-40B4-BE49-F238E27FC236}">
                <a16:creationId xmlns:a16="http://schemas.microsoft.com/office/drawing/2014/main" id="{BF42DFED-47FC-F835-CC40-A66E7C563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64886" cy="6868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753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16"/>
        <p:cNvGrpSpPr/>
        <p:nvPr/>
      </p:nvGrpSpPr>
      <p:grpSpPr>
        <a:xfrm>
          <a:off x="0" y="0"/>
          <a:ext cx="0" cy="0"/>
          <a:chOff x="0" y="0"/>
          <a:chExt cx="0" cy="0"/>
        </a:xfrm>
      </p:grpSpPr>
      <p:sp>
        <p:nvSpPr>
          <p:cNvPr id="117" name="Google Shape;117;p2"/>
          <p:cNvSpPr/>
          <p:nvPr/>
        </p:nvSpPr>
        <p:spPr>
          <a:xfrm>
            <a:off x="0" y="0"/>
            <a:ext cx="12192000" cy="6858000"/>
          </a:xfrm>
          <a:prstGeom prst="rect">
            <a:avLst/>
          </a:prstGeom>
          <a:solidFill>
            <a:srgbClr val="D9EA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2"/>
          <p:cNvSpPr/>
          <p:nvPr/>
        </p:nvSpPr>
        <p:spPr>
          <a:xfrm>
            <a:off x="0" y="0"/>
            <a:ext cx="5779911" cy="6858000"/>
          </a:xfrm>
          <a:prstGeom prst="rect">
            <a:avLst/>
          </a:prstGeom>
          <a:gradFill>
            <a:gsLst>
              <a:gs pos="0">
                <a:schemeClr val="accent1"/>
              </a:gs>
              <a:gs pos="100000">
                <a:schemeClr val="accent2"/>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2"/>
          <p:cNvSpPr txBox="1">
            <a:spLocks noGrp="1"/>
          </p:cNvSpPr>
          <p:nvPr>
            <p:ph type="title"/>
          </p:nvPr>
        </p:nvSpPr>
        <p:spPr>
          <a:xfrm>
            <a:off x="775375" y="381925"/>
            <a:ext cx="4421400" cy="5974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8000"/>
              <a:buFont typeface="Arial"/>
              <a:buNone/>
            </a:pPr>
            <a:r>
              <a:rPr lang="en-US" sz="8000"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sym typeface="Josefin Sans"/>
              </a:rPr>
              <a:t>Opening Prayer</a:t>
            </a:r>
            <a:endParaRPr dirty="0">
              <a:latin typeface="Calibri Light" panose="020F0302020204030204" pitchFamily="34" charset="0"/>
              <a:ea typeface="Calibri Light" panose="020F0302020204030204" pitchFamily="34" charset="0"/>
              <a:cs typeface="Calibri Light" panose="020F0302020204030204" pitchFamily="34" charset="0"/>
              <a:sym typeface="Josefin Sans"/>
            </a:endParaRPr>
          </a:p>
        </p:txBody>
      </p:sp>
      <p:grpSp>
        <p:nvGrpSpPr>
          <p:cNvPr id="120" name="Google Shape;120;p2"/>
          <p:cNvGrpSpPr/>
          <p:nvPr/>
        </p:nvGrpSpPr>
        <p:grpSpPr>
          <a:xfrm>
            <a:off x="613892" y="554152"/>
            <a:ext cx="574177" cy="1075866"/>
            <a:chOff x="613892" y="554152"/>
            <a:chExt cx="574177" cy="1075866"/>
          </a:xfrm>
        </p:grpSpPr>
        <p:sp>
          <p:nvSpPr>
            <p:cNvPr id="121" name="Google Shape;121;p2"/>
            <p:cNvSpPr/>
            <p:nvPr/>
          </p:nvSpPr>
          <p:spPr>
            <a:xfrm>
              <a:off x="633061" y="554152"/>
              <a:ext cx="171515" cy="171515"/>
            </a:xfrm>
            <a:custGeom>
              <a:avLst/>
              <a:gdLst/>
              <a:ahLst/>
              <a:cxnLst/>
              <a:rect l="l" t="t" r="r" b="b"/>
              <a:pathLst>
                <a:path w="171515" h="171515" extrusionOk="0">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2"/>
            <p:cNvSpPr/>
            <p:nvPr/>
          </p:nvSpPr>
          <p:spPr>
            <a:xfrm>
              <a:off x="1075643" y="837005"/>
              <a:ext cx="112426" cy="112426"/>
            </a:xfrm>
            <a:custGeom>
              <a:avLst/>
              <a:gdLst/>
              <a:ahLst/>
              <a:cxnLst/>
              <a:rect l="l" t="t" r="r" b="b"/>
              <a:pathLst>
                <a:path w="112426" h="112426" extrusionOk="0">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2"/>
            <p:cNvSpPr/>
            <p:nvPr/>
          </p:nvSpPr>
          <p:spPr>
            <a:xfrm>
              <a:off x="613892" y="1472473"/>
              <a:ext cx="157545" cy="157545"/>
            </a:xfrm>
            <a:custGeom>
              <a:avLst/>
              <a:gdLst/>
              <a:ahLst/>
              <a:cxnLst/>
              <a:rect l="l" t="t" r="r" b="b"/>
              <a:pathLst>
                <a:path w="157545" h="157545" extrusionOk="0">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24" name="Google Shape;124;p2"/>
          <p:cNvSpPr txBox="1">
            <a:spLocks noGrp="1"/>
          </p:cNvSpPr>
          <p:nvPr>
            <p:ph type="body" idx="1"/>
          </p:nvPr>
        </p:nvSpPr>
        <p:spPr>
          <a:xfrm>
            <a:off x="5987025" y="207725"/>
            <a:ext cx="5879100" cy="6430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600"/>
              <a:buNone/>
            </a:pPr>
            <a:r>
              <a:rPr lang="en-US" sz="30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Josefin Slab"/>
              </a:rPr>
              <a:t>Lord God, your spirit of wisdom fills the earth and teaches us your ways.</a:t>
            </a:r>
            <a:endParaRPr sz="3200" dirty="0">
              <a:latin typeface="Calibri Light" panose="020F0302020204030204" pitchFamily="34" charset="0"/>
              <a:ea typeface="Calibri Light" panose="020F0302020204030204" pitchFamily="34" charset="0"/>
              <a:cs typeface="Calibri Light" panose="020F0302020204030204" pitchFamily="34" charset="0"/>
              <a:sym typeface="Josefin Slab"/>
            </a:endParaRPr>
          </a:p>
          <a:p>
            <a:pPr marL="0" lvl="0" indent="0" algn="l" rtl="0">
              <a:lnSpc>
                <a:spcPct val="90000"/>
              </a:lnSpc>
              <a:spcBef>
                <a:spcPts val="1000"/>
              </a:spcBef>
              <a:spcAft>
                <a:spcPts val="0"/>
              </a:spcAft>
              <a:buClr>
                <a:schemeClr val="dk1"/>
              </a:buClr>
              <a:buSzPts val="2600"/>
              <a:buNone/>
            </a:pPr>
            <a:endParaRPr sz="30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Josefin Slab"/>
            </a:endParaRPr>
          </a:p>
          <a:p>
            <a:pPr marL="0" lvl="0" indent="0" algn="l" rtl="0">
              <a:lnSpc>
                <a:spcPct val="90000"/>
              </a:lnSpc>
              <a:spcBef>
                <a:spcPts val="1000"/>
              </a:spcBef>
              <a:spcAft>
                <a:spcPts val="0"/>
              </a:spcAft>
              <a:buClr>
                <a:schemeClr val="dk1"/>
              </a:buClr>
              <a:buSzPts val="2600"/>
              <a:buNone/>
            </a:pPr>
            <a:r>
              <a:rPr lang="en-US" sz="30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Josefin Slab"/>
              </a:rPr>
              <a:t>Look upon these teachers. Let them strive to share their knowledge with gentle patience and endeavor always to bring the truth to eager minds.</a:t>
            </a:r>
            <a:endParaRPr sz="3200" dirty="0">
              <a:latin typeface="Calibri Light" panose="020F0302020204030204" pitchFamily="34" charset="0"/>
              <a:ea typeface="Calibri Light" panose="020F0302020204030204" pitchFamily="34" charset="0"/>
              <a:cs typeface="Calibri Light" panose="020F0302020204030204" pitchFamily="34" charset="0"/>
              <a:sym typeface="Josefin Slab"/>
            </a:endParaRPr>
          </a:p>
          <a:p>
            <a:pPr marL="0" lvl="0" indent="0" algn="l" rtl="0">
              <a:lnSpc>
                <a:spcPct val="90000"/>
              </a:lnSpc>
              <a:spcBef>
                <a:spcPts val="1000"/>
              </a:spcBef>
              <a:spcAft>
                <a:spcPts val="0"/>
              </a:spcAft>
              <a:buClr>
                <a:schemeClr val="dk1"/>
              </a:buClr>
              <a:buSzPts val="2600"/>
              <a:buNone/>
            </a:pPr>
            <a:endParaRPr sz="30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Josefin Slab"/>
            </a:endParaRPr>
          </a:p>
          <a:p>
            <a:pPr marL="0" lvl="0" indent="0" algn="l" rtl="0">
              <a:lnSpc>
                <a:spcPct val="90000"/>
              </a:lnSpc>
              <a:spcBef>
                <a:spcPts val="1000"/>
              </a:spcBef>
              <a:spcAft>
                <a:spcPts val="0"/>
              </a:spcAft>
              <a:buClr>
                <a:schemeClr val="dk1"/>
              </a:buClr>
              <a:buSzPts val="2600"/>
              <a:buNone/>
            </a:pPr>
            <a:r>
              <a:rPr lang="en-US" sz="30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Josefin Slab"/>
              </a:rPr>
              <a:t>Grant that they may follow Jesus Christ, the way, the truth, and the life, forever and ever. </a:t>
            </a:r>
            <a:endParaRPr sz="30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Josefin Slab"/>
            </a:endParaRPr>
          </a:p>
          <a:p>
            <a:pPr marL="0" lvl="0" indent="0" algn="l" rtl="0">
              <a:lnSpc>
                <a:spcPct val="90000"/>
              </a:lnSpc>
              <a:spcBef>
                <a:spcPts val="1000"/>
              </a:spcBef>
              <a:spcAft>
                <a:spcPts val="1600"/>
              </a:spcAft>
              <a:buClr>
                <a:schemeClr val="dk1"/>
              </a:buClr>
              <a:buSzPts val="2600"/>
              <a:buNone/>
            </a:pPr>
            <a:r>
              <a:rPr lang="en-US" sz="30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Josefin Slab"/>
              </a:rPr>
              <a:t>Amen.</a:t>
            </a:r>
            <a:endParaRPr sz="3200" dirty="0">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cxnSp>
        <p:nvCxnSpPr>
          <p:cNvPr id="125" name="Google Shape;125;p2"/>
          <p:cNvCxnSpPr/>
          <p:nvPr/>
        </p:nvCxnSpPr>
        <p:spPr>
          <a:xfrm>
            <a:off x="11866137" y="3619269"/>
            <a:ext cx="0" cy="3238800"/>
          </a:xfrm>
          <a:prstGeom prst="straightConnector1">
            <a:avLst/>
          </a:prstGeom>
          <a:noFill/>
          <a:ln w="25400" cap="sq" cmpd="sng">
            <a:solidFill>
              <a:schemeClr val="accent1"/>
            </a:solidFill>
            <a:prstDash val="solid"/>
            <a:bevel/>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0C0D6"/>
        </a:solidFill>
        <a:effectLst/>
      </p:bgPr>
    </p:bg>
    <p:spTree>
      <p:nvGrpSpPr>
        <p:cNvPr id="1" name=""/>
        <p:cNvGrpSpPr/>
        <p:nvPr/>
      </p:nvGrpSpPr>
      <p:grpSpPr>
        <a:xfrm>
          <a:off x="0" y="0"/>
          <a:ext cx="0" cy="0"/>
          <a:chOff x="0" y="0"/>
          <a:chExt cx="0" cy="0"/>
        </a:xfrm>
      </p:grpSpPr>
      <p:pic>
        <p:nvPicPr>
          <p:cNvPr id="3074" name="Picture 2" descr="How Empowering Writers' Instruction Reinforces Reading Development">
            <a:extLst>
              <a:ext uri="{FF2B5EF4-FFF2-40B4-BE49-F238E27FC236}">
                <a16:creationId xmlns:a16="http://schemas.microsoft.com/office/drawing/2014/main" id="{57392D7B-6139-1862-3920-A6C1ACD3A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231" y="0"/>
            <a:ext cx="92535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4519F9-7B52-F451-0200-28DCCFEC983E}"/>
              </a:ext>
            </a:extLst>
          </p:cNvPr>
          <p:cNvSpPr txBox="1"/>
          <p:nvPr/>
        </p:nvSpPr>
        <p:spPr>
          <a:xfrm>
            <a:off x="1818752" y="914400"/>
            <a:ext cx="3004260" cy="1569660"/>
          </a:xfrm>
          <a:prstGeom prst="rect">
            <a:avLst/>
          </a:prstGeom>
          <a:noFill/>
        </p:spPr>
        <p:txBody>
          <a:bodyPr wrap="square" rtlCol="0">
            <a:spAutoFit/>
          </a:bodyPr>
          <a:lstStyle/>
          <a:p>
            <a:r>
              <a:rPr lang="en-US" sz="3200" dirty="0">
                <a:latin typeface="Calibri Light" panose="020F0302020204030204" pitchFamily="34" charset="0"/>
                <a:ea typeface="Calibri Light" panose="020F0302020204030204" pitchFamily="34" charset="0"/>
                <a:cs typeface="Calibri Light" panose="020F0302020204030204" pitchFamily="34" charset="0"/>
              </a:rPr>
              <a:t>“The Not-So Simple View of Writing”</a:t>
            </a:r>
          </a:p>
        </p:txBody>
      </p:sp>
    </p:spTree>
    <p:extLst>
      <p:ext uri="{BB962C8B-B14F-4D97-AF65-F5344CB8AC3E}">
        <p14:creationId xmlns:p14="http://schemas.microsoft.com/office/powerpoint/2010/main" val="361998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86C05E-3344-CFC1-5718-85C8F659EA8D}"/>
              </a:ext>
            </a:extLst>
          </p:cNvPr>
          <p:cNvPicPr>
            <a:picLocks noChangeAspect="1"/>
          </p:cNvPicPr>
          <p:nvPr/>
        </p:nvPicPr>
        <p:blipFill>
          <a:blip r:embed="rId2"/>
          <a:stretch>
            <a:fillRect/>
          </a:stretch>
        </p:blipFill>
        <p:spPr>
          <a:xfrm>
            <a:off x="4389895" y="830002"/>
            <a:ext cx="5190759" cy="4896545"/>
          </a:xfrm>
          <a:prstGeom prst="rect">
            <a:avLst/>
          </a:prstGeom>
          <a:ln w="228600" cap="sq" cmpd="thickThin">
            <a:solidFill>
              <a:srgbClr val="000000"/>
            </a:solidFill>
            <a:prstDash val="solid"/>
            <a:miter lim="800000"/>
          </a:ln>
          <a:effectLst>
            <a:innerShdw blurRad="76200">
              <a:srgbClr val="000000"/>
            </a:innerShdw>
          </a:effectLst>
        </p:spPr>
      </p:pic>
      <p:sp>
        <p:nvSpPr>
          <p:cNvPr id="12" name="TextBox 11">
            <a:extLst>
              <a:ext uri="{FF2B5EF4-FFF2-40B4-BE49-F238E27FC236}">
                <a16:creationId xmlns:a16="http://schemas.microsoft.com/office/drawing/2014/main" id="{51F90E48-B62C-8176-05C0-6A989A131520}"/>
              </a:ext>
            </a:extLst>
          </p:cNvPr>
          <p:cNvSpPr txBox="1"/>
          <p:nvPr/>
        </p:nvSpPr>
        <p:spPr>
          <a:xfrm>
            <a:off x="1256043" y="2124112"/>
            <a:ext cx="2371412" cy="2308324"/>
          </a:xfrm>
          <a:prstGeom prst="rect">
            <a:avLst/>
          </a:prstGeom>
          <a:solidFill>
            <a:schemeClr val="accent6">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Impact on Fluency and Motivation</a:t>
            </a:r>
          </a:p>
        </p:txBody>
      </p:sp>
    </p:spTree>
    <p:extLst>
      <p:ext uri="{BB962C8B-B14F-4D97-AF65-F5344CB8AC3E}">
        <p14:creationId xmlns:p14="http://schemas.microsoft.com/office/powerpoint/2010/main" val="3922924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197">
          <a:extLst>
            <a:ext uri="{FF2B5EF4-FFF2-40B4-BE49-F238E27FC236}">
              <a16:creationId xmlns:a16="http://schemas.microsoft.com/office/drawing/2014/main" id="{2CE59404-642F-3C44-C01F-CED77A82BA43}"/>
            </a:ext>
          </a:extLst>
        </p:cNvPr>
        <p:cNvGrpSpPr/>
        <p:nvPr/>
      </p:nvGrpSpPr>
      <p:grpSpPr>
        <a:xfrm>
          <a:off x="0" y="0"/>
          <a:ext cx="0" cy="0"/>
          <a:chOff x="0" y="0"/>
          <a:chExt cx="0" cy="0"/>
        </a:xfrm>
      </p:grpSpPr>
      <p:sp>
        <p:nvSpPr>
          <p:cNvPr id="198" name="Google Shape;198;g2c024c769fe_0_31">
            <a:extLst>
              <a:ext uri="{FF2B5EF4-FFF2-40B4-BE49-F238E27FC236}">
                <a16:creationId xmlns:a16="http://schemas.microsoft.com/office/drawing/2014/main" id="{1A21B30E-5AE6-39A8-1A54-914A6067AAD1}"/>
              </a:ext>
            </a:extLst>
          </p:cNvPr>
          <p:cNvSpPr/>
          <p:nvPr/>
        </p:nvSpPr>
        <p:spPr>
          <a:xfrm>
            <a:off x="146759" y="1411320"/>
            <a:ext cx="5540608" cy="4963600"/>
          </a:xfrm>
          <a:prstGeom prst="cloud">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Times New Roman"/>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Mate SC"/>
              <a:cs typeface="Times New Roman" panose="02020603050405020304" pitchFamily="18" charset="0"/>
              <a:sym typeface="Mate SC"/>
            </a:endParaRPr>
          </a:p>
        </p:txBody>
      </p:sp>
      <p:sp>
        <p:nvSpPr>
          <p:cNvPr id="199" name="Google Shape;199;g2c024c769fe_0_31">
            <a:extLst>
              <a:ext uri="{FF2B5EF4-FFF2-40B4-BE49-F238E27FC236}">
                <a16:creationId xmlns:a16="http://schemas.microsoft.com/office/drawing/2014/main" id="{3B509656-F9AF-BC75-B86C-519B997824B6}"/>
              </a:ext>
            </a:extLst>
          </p:cNvPr>
          <p:cNvSpPr txBox="1"/>
          <p:nvPr/>
        </p:nvSpPr>
        <p:spPr>
          <a:xfrm>
            <a:off x="3263384" y="710220"/>
            <a:ext cx="6708534" cy="701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400"/>
              <a:buFont typeface="Times New Roman"/>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ate SC"/>
                <a:cs typeface="Times New Roman" panose="02020603050405020304" pitchFamily="18" charset="0"/>
                <a:sym typeface="Mate SC"/>
              </a:rPr>
              <a:t>Skill Building vs Accommodations</a:t>
            </a:r>
            <a:endParaRPr kumimoji="0" sz="3200" b="0" i="0" u="none" strike="noStrike" kern="0" cap="none" spc="0" normalizeH="0" baseline="0" noProof="0" dirty="0">
              <a:ln>
                <a:noFill/>
              </a:ln>
              <a:solidFill>
                <a:srgbClr val="595959"/>
              </a:solidFill>
              <a:effectLst/>
              <a:uLnTx/>
              <a:uFillTx/>
              <a:latin typeface="Times New Roman" panose="02020603050405020304" pitchFamily="18" charset="0"/>
              <a:cs typeface="Times New Roman" panose="02020603050405020304" pitchFamily="18" charset="0"/>
              <a:sym typeface="Arial"/>
            </a:endParaRPr>
          </a:p>
        </p:txBody>
      </p:sp>
      <p:sp>
        <p:nvSpPr>
          <p:cNvPr id="201" name="Google Shape;201;g2c024c769fe_0_31">
            <a:extLst>
              <a:ext uri="{FF2B5EF4-FFF2-40B4-BE49-F238E27FC236}">
                <a16:creationId xmlns:a16="http://schemas.microsoft.com/office/drawing/2014/main" id="{9716B887-48B1-C4AB-6C40-379EEDB30DC6}"/>
              </a:ext>
            </a:extLst>
          </p:cNvPr>
          <p:cNvSpPr txBox="1"/>
          <p:nvPr/>
        </p:nvSpPr>
        <p:spPr>
          <a:xfrm>
            <a:off x="1393152" y="2402357"/>
            <a:ext cx="3285600" cy="701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300"/>
              <a:buFont typeface="Arial"/>
              <a:buNone/>
              <a:tabLst/>
              <a:defRPr/>
            </a:pPr>
            <a:r>
              <a:rPr kumimoji="0" lang="en-US" sz="3600" b="0" i="0" u="none" strike="noStrike" kern="0" cap="none" spc="0" normalizeH="0" baseline="0" noProof="0" dirty="0">
                <a:ln>
                  <a:noFill/>
                </a:ln>
                <a:solidFill>
                  <a:srgbClr val="FFFFFF"/>
                </a:solidFill>
                <a:effectLst/>
                <a:uLnTx/>
                <a:uFillTx/>
                <a:latin typeface="Times New Roman" panose="02020603050405020304" pitchFamily="18" charset="0"/>
                <a:ea typeface="Josefin Slab"/>
                <a:cs typeface="Times New Roman" panose="02020603050405020304" pitchFamily="18" charset="0"/>
                <a:sym typeface="Josefin Slab"/>
              </a:rPr>
              <a:t>Skill Building</a:t>
            </a:r>
            <a:endParaRPr kumimoji="0" sz="3600" b="0" i="0" u="none" strike="noStrike" kern="0" cap="none" spc="0" normalizeH="0" baseline="0" noProof="0" dirty="0">
              <a:ln>
                <a:noFill/>
              </a:ln>
              <a:solidFill>
                <a:srgbClr val="FFFFFF"/>
              </a:solidFill>
              <a:effectLst/>
              <a:uLnTx/>
              <a:uFillTx/>
              <a:latin typeface="Times New Roman" panose="02020603050405020304" pitchFamily="18" charset="0"/>
              <a:ea typeface="Josefin Slab"/>
              <a:cs typeface="Times New Roman" panose="02020603050405020304" pitchFamily="18" charset="0"/>
              <a:sym typeface="Josefin Slab"/>
            </a:endParaRPr>
          </a:p>
        </p:txBody>
      </p:sp>
      <p:sp>
        <p:nvSpPr>
          <p:cNvPr id="203" name="Google Shape;203;g2c024c769fe_0_31">
            <a:extLst>
              <a:ext uri="{FF2B5EF4-FFF2-40B4-BE49-F238E27FC236}">
                <a16:creationId xmlns:a16="http://schemas.microsoft.com/office/drawing/2014/main" id="{FF7E7CED-2977-40F8-9A96-90FB707F94DE}"/>
              </a:ext>
            </a:extLst>
          </p:cNvPr>
          <p:cNvSpPr txBox="1"/>
          <p:nvPr/>
        </p:nvSpPr>
        <p:spPr>
          <a:xfrm>
            <a:off x="531132" y="2903974"/>
            <a:ext cx="4442802" cy="2739764"/>
          </a:xfrm>
          <a:prstGeom prst="rect">
            <a:avLst/>
          </a:prstGeom>
          <a:noFill/>
          <a:ln>
            <a:noFill/>
          </a:ln>
        </p:spPr>
        <p:txBody>
          <a:bodyPr spcFirstLastPara="1" wrap="square" lIns="91425" tIns="91425" rIns="91425" bIns="91425" anchor="ctr" anchorCtr="0">
            <a:noAutofit/>
          </a:bodyPr>
          <a:lstStyle/>
          <a:p>
            <a:pPr marL="463550" marR="0" lvl="0" indent="-457200" algn="l" defTabSz="914400" rtl="0" eaLnBrk="1" fontAlgn="auto" latinLnBrk="0" hangingPunct="1">
              <a:lnSpc>
                <a:spcPct val="100000"/>
              </a:lnSpc>
              <a:spcBef>
                <a:spcPts val="0"/>
              </a:spcBef>
              <a:spcAft>
                <a:spcPts val="0"/>
              </a:spcAft>
              <a:buClr>
                <a:srgbClr val="595959"/>
              </a:buClr>
              <a:buSzPts val="3500"/>
              <a:buFont typeface="Wingdings" panose="05000000000000000000" pitchFamily="2" charset="2"/>
              <a:buChar char="§"/>
              <a:tabLst/>
              <a:defRPr/>
            </a:pPr>
            <a:r>
              <a:rPr kumimoji="0" lang="en-US" sz="3200" b="0" i="0" u="none" strike="noStrike" kern="0" cap="none" spc="0" normalizeH="0" baseline="0" noProof="0" dirty="0">
                <a:ln>
                  <a:noFill/>
                </a:ln>
                <a:solidFill>
                  <a:srgbClr val="595959"/>
                </a:solidFill>
                <a:effectLst/>
                <a:uLnTx/>
                <a:uFillTx/>
                <a:latin typeface="Times New Roman" panose="02020603050405020304" pitchFamily="18" charset="0"/>
                <a:ea typeface="Mate SC"/>
                <a:cs typeface="Times New Roman" panose="02020603050405020304" pitchFamily="18" charset="0"/>
                <a:sym typeface="Mate SC"/>
              </a:rPr>
              <a:t>Identify the area of need</a:t>
            </a:r>
          </a:p>
          <a:p>
            <a:pPr marL="463550" marR="0" lvl="0" indent="-457200" algn="l" defTabSz="914400" rtl="0" eaLnBrk="1" fontAlgn="auto" latinLnBrk="0" hangingPunct="1">
              <a:lnSpc>
                <a:spcPct val="100000"/>
              </a:lnSpc>
              <a:spcBef>
                <a:spcPts val="0"/>
              </a:spcBef>
              <a:spcAft>
                <a:spcPts val="0"/>
              </a:spcAft>
              <a:buClr>
                <a:srgbClr val="595959"/>
              </a:buClr>
              <a:buSzPts val="3500"/>
              <a:buFont typeface="Wingdings" panose="05000000000000000000" pitchFamily="2" charset="2"/>
              <a:buChar char="§"/>
              <a:tabLst/>
              <a:defRPr/>
            </a:pPr>
            <a:r>
              <a:rPr kumimoji="0" lang="en-US" sz="3200" b="0" i="0" u="none" strike="noStrike" kern="0" cap="none" spc="0" normalizeH="0" baseline="0" noProof="0" dirty="0">
                <a:ln>
                  <a:noFill/>
                </a:ln>
                <a:solidFill>
                  <a:srgbClr val="595959"/>
                </a:solidFill>
                <a:effectLst/>
                <a:uLnTx/>
                <a:uFillTx/>
                <a:latin typeface="Times New Roman" panose="02020603050405020304" pitchFamily="18" charset="0"/>
                <a:ea typeface="Mate SC"/>
                <a:cs typeface="Times New Roman" panose="02020603050405020304" pitchFamily="18" charset="0"/>
                <a:sym typeface="Mate SC"/>
              </a:rPr>
              <a:t>Implement strategic</a:t>
            </a:r>
            <a:r>
              <a:rPr kumimoji="0" lang="en-US" sz="3200" b="0" i="0" u="none" strike="noStrike" kern="0" cap="none" spc="0" normalizeH="0" noProof="0" dirty="0">
                <a:ln>
                  <a:noFill/>
                </a:ln>
                <a:solidFill>
                  <a:srgbClr val="595959"/>
                </a:solidFill>
                <a:effectLst/>
                <a:uLnTx/>
                <a:uFillTx/>
                <a:latin typeface="Times New Roman" panose="02020603050405020304" pitchFamily="18" charset="0"/>
                <a:ea typeface="Mate SC"/>
                <a:cs typeface="Times New Roman" panose="02020603050405020304" pitchFamily="18" charset="0"/>
                <a:sym typeface="Mate SC"/>
              </a:rPr>
              <a:t> activities to strengthen</a:t>
            </a:r>
            <a:endParaRPr kumimoji="0" sz="3200" b="0" i="0" u="none" strike="noStrike" kern="0" cap="none" spc="0" normalizeH="0" baseline="0" noProof="0" dirty="0">
              <a:ln>
                <a:noFill/>
              </a:ln>
              <a:solidFill>
                <a:srgbClr val="595959"/>
              </a:solidFill>
              <a:effectLst/>
              <a:uLnTx/>
              <a:uFillTx/>
              <a:latin typeface="Times New Roman" panose="02020603050405020304" pitchFamily="18" charset="0"/>
              <a:ea typeface="Mate SC"/>
              <a:cs typeface="Times New Roman" panose="02020603050405020304" pitchFamily="18" charset="0"/>
              <a:sym typeface="Mate SC"/>
            </a:endParaRPr>
          </a:p>
        </p:txBody>
      </p:sp>
      <p:pic>
        <p:nvPicPr>
          <p:cNvPr id="2" name="Picture 1">
            <a:extLst>
              <a:ext uri="{FF2B5EF4-FFF2-40B4-BE49-F238E27FC236}">
                <a16:creationId xmlns:a16="http://schemas.microsoft.com/office/drawing/2014/main" id="{91FF4897-CFD4-8FEF-BD17-B7F03BCDB5DC}"/>
              </a:ext>
            </a:extLst>
          </p:cNvPr>
          <p:cNvPicPr>
            <a:picLocks noChangeAspect="1"/>
          </p:cNvPicPr>
          <p:nvPr/>
        </p:nvPicPr>
        <p:blipFill>
          <a:blip r:embed="rId3"/>
          <a:stretch>
            <a:fillRect/>
          </a:stretch>
        </p:blipFill>
        <p:spPr>
          <a:xfrm>
            <a:off x="6712300" y="1327513"/>
            <a:ext cx="5077480" cy="4963599"/>
          </a:xfrm>
          <a:prstGeom prst="rect">
            <a:avLst/>
          </a:prstGeom>
        </p:spPr>
      </p:pic>
      <p:sp>
        <p:nvSpPr>
          <p:cNvPr id="3" name="TextBox 2">
            <a:extLst>
              <a:ext uri="{FF2B5EF4-FFF2-40B4-BE49-F238E27FC236}">
                <a16:creationId xmlns:a16="http://schemas.microsoft.com/office/drawing/2014/main" id="{2184B415-5E22-9BEE-93DF-F49C86690572}"/>
              </a:ext>
            </a:extLst>
          </p:cNvPr>
          <p:cNvSpPr txBox="1"/>
          <p:nvPr/>
        </p:nvSpPr>
        <p:spPr>
          <a:xfrm>
            <a:off x="7819805" y="2402357"/>
            <a:ext cx="35247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Accommodations</a:t>
            </a:r>
          </a:p>
        </p:txBody>
      </p:sp>
      <p:sp>
        <p:nvSpPr>
          <p:cNvPr id="4" name="TextBox 3">
            <a:extLst>
              <a:ext uri="{FF2B5EF4-FFF2-40B4-BE49-F238E27FC236}">
                <a16:creationId xmlns:a16="http://schemas.microsoft.com/office/drawing/2014/main" id="{7896815F-4191-3EAA-2453-86CD9C1F9F68}"/>
              </a:ext>
            </a:extLst>
          </p:cNvPr>
          <p:cNvSpPr txBox="1"/>
          <p:nvPr/>
        </p:nvSpPr>
        <p:spPr>
          <a:xfrm>
            <a:off x="7819805" y="3008673"/>
            <a:ext cx="3343914" cy="2554545"/>
          </a:xfrm>
          <a:prstGeom prst="rect">
            <a:avLst/>
          </a:prstGeom>
          <a:noFill/>
        </p:spPr>
        <p:txBody>
          <a:bodyPr wrap="square" rtlCol="0">
            <a:spAutoFit/>
          </a:bodyPr>
          <a:lstStyle/>
          <a:p>
            <a:pPr marL="463550" marR="0" lvl="0" indent="-457200" algn="l" defTabSz="914400" rtl="0" eaLnBrk="1" fontAlgn="auto" latinLnBrk="0" hangingPunct="1">
              <a:lnSpc>
                <a:spcPct val="100000"/>
              </a:lnSpc>
              <a:spcBef>
                <a:spcPts val="0"/>
              </a:spcBef>
              <a:spcAft>
                <a:spcPts val="0"/>
              </a:spcAft>
              <a:buClr>
                <a:srgbClr val="595959"/>
              </a:buClr>
              <a:buSzPts val="3500"/>
              <a:buFont typeface="Wingdings" panose="05000000000000000000" pitchFamily="2" charset="2"/>
              <a:buChar char="§"/>
              <a:tabLst/>
              <a:defRPr/>
            </a:pPr>
            <a:r>
              <a:rPr kumimoji="0" lang="en-US" sz="3200" b="0" i="0" u="none" strike="noStrike" kern="0" cap="none" spc="0" normalizeH="0" baseline="0" noProof="0" dirty="0">
                <a:ln>
                  <a:noFill/>
                </a:ln>
                <a:solidFill>
                  <a:srgbClr val="595959"/>
                </a:solidFill>
                <a:effectLst/>
                <a:uLnTx/>
                <a:uFillTx/>
                <a:latin typeface="Times New Roman" panose="02020603050405020304" pitchFamily="18" charset="0"/>
                <a:ea typeface="Mate SC"/>
                <a:cs typeface="Times New Roman" panose="02020603050405020304" pitchFamily="18" charset="0"/>
                <a:sym typeface="Mate SC"/>
              </a:rPr>
              <a:t>Increases fluency</a:t>
            </a:r>
          </a:p>
          <a:p>
            <a:pPr marL="463550" marR="0" lvl="0" indent="-457200" algn="l" defTabSz="914400" rtl="0" eaLnBrk="1" fontAlgn="auto" latinLnBrk="0" hangingPunct="1">
              <a:lnSpc>
                <a:spcPct val="100000"/>
              </a:lnSpc>
              <a:spcBef>
                <a:spcPts val="0"/>
              </a:spcBef>
              <a:spcAft>
                <a:spcPts val="0"/>
              </a:spcAft>
              <a:buClr>
                <a:srgbClr val="595959"/>
              </a:buClr>
              <a:buSzPts val="3500"/>
              <a:buFont typeface="Wingdings" panose="05000000000000000000" pitchFamily="2" charset="2"/>
              <a:buChar char="§"/>
              <a:tabLst/>
              <a:defRPr/>
            </a:pPr>
            <a:r>
              <a:rPr lang="en-US" sz="3200" dirty="0">
                <a:solidFill>
                  <a:srgbClr val="595959"/>
                </a:solidFill>
                <a:latin typeface="Times New Roman" panose="02020603050405020304" pitchFamily="18" charset="0"/>
                <a:ea typeface="Mate SC"/>
                <a:cs typeface="Times New Roman" panose="02020603050405020304" pitchFamily="18" charset="0"/>
                <a:sym typeface="Mate SC"/>
              </a:rPr>
              <a:t>Levels the playing field</a:t>
            </a:r>
          </a:p>
          <a:p>
            <a:pPr marL="463550" marR="0" lvl="0" indent="-457200" algn="l" defTabSz="914400" rtl="0" eaLnBrk="1" fontAlgn="auto" latinLnBrk="0" hangingPunct="1">
              <a:lnSpc>
                <a:spcPct val="100000"/>
              </a:lnSpc>
              <a:spcBef>
                <a:spcPts val="0"/>
              </a:spcBef>
              <a:spcAft>
                <a:spcPts val="0"/>
              </a:spcAft>
              <a:buClr>
                <a:srgbClr val="595959"/>
              </a:buClr>
              <a:buSzPts val="3500"/>
              <a:buFont typeface="Wingdings" panose="05000000000000000000" pitchFamily="2" charset="2"/>
              <a:buChar char="§"/>
              <a:tabLst/>
              <a:defRPr/>
            </a:pPr>
            <a:r>
              <a:rPr kumimoji="0" lang="en-US" sz="3200" b="0" i="0" u="none" strike="noStrike" kern="0" cap="none" spc="0" normalizeH="0" baseline="0" noProof="0" dirty="0">
                <a:ln>
                  <a:noFill/>
                </a:ln>
                <a:solidFill>
                  <a:srgbClr val="595959"/>
                </a:solidFill>
                <a:effectLst/>
                <a:uLnTx/>
                <a:uFillTx/>
                <a:latin typeface="Times New Roman" panose="02020603050405020304" pitchFamily="18" charset="0"/>
                <a:ea typeface="Mate SC"/>
                <a:cs typeface="Times New Roman" panose="02020603050405020304" pitchFamily="18" charset="0"/>
                <a:sym typeface="Mate SC"/>
              </a:rPr>
              <a:t>More time</a:t>
            </a:r>
          </a:p>
        </p:txBody>
      </p:sp>
      <p:pic>
        <p:nvPicPr>
          <p:cNvPr id="5" name="Picture 4">
            <a:extLst>
              <a:ext uri="{FF2B5EF4-FFF2-40B4-BE49-F238E27FC236}">
                <a16:creationId xmlns:a16="http://schemas.microsoft.com/office/drawing/2014/main" id="{137D7FA9-0C9D-A587-6BDF-AC24F20D8C19}"/>
              </a:ext>
            </a:extLst>
          </p:cNvPr>
          <p:cNvPicPr>
            <a:picLocks noChangeAspect="1"/>
          </p:cNvPicPr>
          <p:nvPr/>
        </p:nvPicPr>
        <p:blipFill>
          <a:blip r:embed="rId4"/>
          <a:stretch>
            <a:fillRect/>
          </a:stretch>
        </p:blipFill>
        <p:spPr>
          <a:xfrm>
            <a:off x="4973934" y="2825185"/>
            <a:ext cx="2368336" cy="2121364"/>
          </a:xfrm>
          <a:prstGeom prst="rect">
            <a:avLst/>
          </a:prstGeom>
        </p:spPr>
      </p:pic>
      <p:sp>
        <p:nvSpPr>
          <p:cNvPr id="6" name="TextBox 5">
            <a:extLst>
              <a:ext uri="{FF2B5EF4-FFF2-40B4-BE49-F238E27FC236}">
                <a16:creationId xmlns:a16="http://schemas.microsoft.com/office/drawing/2014/main" id="{48078272-6091-024A-3EBD-276B4BE64157}"/>
              </a:ext>
            </a:extLst>
          </p:cNvPr>
          <p:cNvSpPr txBox="1"/>
          <p:nvPr/>
        </p:nvSpPr>
        <p:spPr>
          <a:xfrm>
            <a:off x="5232504" y="3024482"/>
            <a:ext cx="1851195" cy="1569660"/>
          </a:xfrm>
          <a:prstGeom prst="rect">
            <a:avLst/>
          </a:prstGeom>
          <a:noFill/>
        </p:spPr>
        <p:txBody>
          <a:bodyPr wrap="square" rtlCol="0">
            <a:spAutoFit/>
          </a:bodyPr>
          <a:lstStyle/>
          <a:p>
            <a:pPr algn="ctr"/>
            <a:r>
              <a:rPr lang="en-US" sz="2400" dirty="0">
                <a:latin typeface="Calibri Light" panose="020F0302020204030204" pitchFamily="34" charset="0"/>
                <a:ea typeface="Calibri Light" panose="020F0302020204030204" pitchFamily="34" charset="0"/>
                <a:cs typeface="Calibri Light" panose="020F0302020204030204" pitchFamily="34" charset="0"/>
              </a:rPr>
              <a:t>Not </a:t>
            </a:r>
          </a:p>
          <a:p>
            <a:pPr algn="ctr"/>
            <a:r>
              <a:rPr lang="en-US" sz="2400" dirty="0">
                <a:latin typeface="Calibri Light" panose="020F0302020204030204" pitchFamily="34" charset="0"/>
                <a:ea typeface="Calibri Light" panose="020F0302020204030204" pitchFamily="34" charset="0"/>
                <a:cs typeface="Calibri Light" panose="020F0302020204030204" pitchFamily="34" charset="0"/>
              </a:rPr>
              <a:t>either/or</a:t>
            </a:r>
          </a:p>
          <a:p>
            <a:pPr algn="ctr"/>
            <a:r>
              <a:rPr lang="en-US" sz="2400" dirty="0">
                <a:latin typeface="Calibri Light" panose="020F0302020204030204" pitchFamily="34" charset="0"/>
                <a:ea typeface="Calibri Light" panose="020F0302020204030204" pitchFamily="34" charset="0"/>
                <a:cs typeface="Calibri Light" panose="020F0302020204030204" pitchFamily="34" charset="0"/>
              </a:rPr>
              <a:t>It’s BOTH/AND</a:t>
            </a:r>
          </a:p>
        </p:txBody>
      </p:sp>
    </p:spTree>
    <p:extLst>
      <p:ext uri="{BB962C8B-B14F-4D97-AF65-F5344CB8AC3E}">
        <p14:creationId xmlns:p14="http://schemas.microsoft.com/office/powerpoint/2010/main" val="427603915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8"/>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201">
                                            <p:txEl>
                                              <p:pRg st="0" end="0"/>
                                            </p:txEl>
                                          </p:spTgt>
                                        </p:tgtEl>
                                        <p:attrNameLst>
                                          <p:attrName>style.visibility</p:attrName>
                                        </p:attrNameLst>
                                      </p:cBhvr>
                                      <p:to>
                                        <p:strVal val="visible"/>
                                      </p:to>
                                    </p:set>
                                    <p:anim calcmode="lin" valueType="num">
                                      <p:cBhvr additive="base">
                                        <p:cTn id="9" dur="500" fill="hold"/>
                                        <p:tgtEl>
                                          <p:spTgt spid="201">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20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3"/>
                                        </p:tgtEl>
                                        <p:attrNameLst>
                                          <p:attrName>style.visibility</p:attrName>
                                        </p:attrNameLst>
                                      </p:cBhvr>
                                      <p:to>
                                        <p:strVal val="visible"/>
                                      </p:to>
                                    </p:set>
                                    <p:animEffect transition="in" filter="barn(inVertical)">
                                      <p:cBhvr>
                                        <p:cTn id="15" dur="500"/>
                                        <p:tgtEl>
                                          <p:spTgt spid="20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P spid="20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a:extLst>
            <a:ext uri="{FF2B5EF4-FFF2-40B4-BE49-F238E27FC236}">
              <a16:creationId xmlns:a16="http://schemas.microsoft.com/office/drawing/2014/main" id="{9D346822-E042-0829-562B-8DC2ED6E4A4B}"/>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F284BAB2-2DBD-6FC9-F660-12E1398A2476}"/>
              </a:ext>
            </a:extLst>
          </p:cNvPr>
          <p:cNvSpPr txBox="1"/>
          <p:nvPr/>
        </p:nvSpPr>
        <p:spPr>
          <a:xfrm>
            <a:off x="4622241" y="506327"/>
            <a:ext cx="2947517" cy="1200329"/>
          </a:xfrm>
          <a:prstGeom prst="rect">
            <a:avLst/>
          </a:prstGeom>
          <a:solidFill>
            <a:schemeClr val="accent6">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Visual Spatial Deficits</a:t>
            </a:r>
          </a:p>
        </p:txBody>
      </p:sp>
      <p:sp>
        <p:nvSpPr>
          <p:cNvPr id="3" name="TextBox 2">
            <a:extLst>
              <a:ext uri="{FF2B5EF4-FFF2-40B4-BE49-F238E27FC236}">
                <a16:creationId xmlns:a16="http://schemas.microsoft.com/office/drawing/2014/main" id="{33FB7957-FADC-0B8A-85D9-6182D9935D17}"/>
              </a:ext>
            </a:extLst>
          </p:cNvPr>
          <p:cNvSpPr txBox="1"/>
          <p:nvPr/>
        </p:nvSpPr>
        <p:spPr>
          <a:xfrm>
            <a:off x="3222173" y="1959428"/>
            <a:ext cx="3078144" cy="3108543"/>
          </a:xfrm>
          <a:prstGeom prst="rect">
            <a:avLst/>
          </a:prstGeom>
          <a:solidFill>
            <a:schemeClr val="bg1"/>
          </a:solidFill>
        </p:spPr>
        <p:txBody>
          <a:bodyPr wrap="square" rtlCol="0">
            <a:spAutoFit/>
          </a:bodyPr>
          <a:lstStyle/>
          <a:p>
            <a:pPr algn="ctr"/>
            <a:r>
              <a:rPr lang="en-US" sz="2800" dirty="0">
                <a:latin typeface="Calibri Light" panose="020F0302020204030204" pitchFamily="34" charset="0"/>
                <a:ea typeface="Calibri Light" panose="020F0302020204030204" pitchFamily="34" charset="0"/>
                <a:cs typeface="Calibri Light" panose="020F0302020204030204" pitchFamily="34" charset="0"/>
              </a:rPr>
              <a:t>Skill Builders</a:t>
            </a:r>
          </a:p>
          <a:p>
            <a:pPr algn="ctr"/>
            <a:endParaRPr lang="en-US" sz="2800" dirty="0">
              <a:latin typeface="Calibri Light" panose="020F0302020204030204" pitchFamily="34" charset="0"/>
              <a:ea typeface="Calibri Light" panose="020F0302020204030204" pitchFamily="34" charset="0"/>
              <a:cs typeface="Calibri Light" panose="020F0302020204030204" pitchFamily="34" charset="0"/>
            </a:endParaRPr>
          </a:p>
          <a:p>
            <a:pPr marL="457200" indent="-457200">
              <a:buFont typeface="Wingdings" panose="05000000000000000000" pitchFamily="2" charset="2"/>
              <a:buChar char="Ø"/>
            </a:pPr>
            <a:r>
              <a:rPr lang="en-US" sz="2800" dirty="0">
                <a:latin typeface="Calibri Light" panose="020F0302020204030204" pitchFamily="34" charset="0"/>
                <a:ea typeface="Calibri Light" panose="020F0302020204030204" pitchFamily="34" charset="0"/>
                <a:cs typeface="Calibri Light" panose="020F0302020204030204" pitchFamily="34" charset="0"/>
              </a:rPr>
              <a:t>Mazes</a:t>
            </a:r>
          </a:p>
          <a:p>
            <a:pPr marL="457200" indent="-457200">
              <a:buFont typeface="Wingdings" panose="05000000000000000000" pitchFamily="2" charset="2"/>
              <a:buChar char="Ø"/>
            </a:pPr>
            <a:r>
              <a:rPr lang="en-US" sz="2800" dirty="0">
                <a:latin typeface="Calibri Light" panose="020F0302020204030204" pitchFamily="34" charset="0"/>
                <a:ea typeface="Calibri Light" panose="020F0302020204030204" pitchFamily="34" charset="0"/>
                <a:cs typeface="Calibri Light" panose="020F0302020204030204" pitchFamily="34" charset="0"/>
              </a:rPr>
              <a:t>Dot to dot</a:t>
            </a:r>
          </a:p>
          <a:p>
            <a:pPr marL="457200" indent="-457200">
              <a:buFont typeface="Wingdings" panose="05000000000000000000" pitchFamily="2" charset="2"/>
              <a:buChar char="Ø"/>
            </a:pPr>
            <a:r>
              <a:rPr lang="en-US" sz="2800" dirty="0">
                <a:latin typeface="Calibri Light" panose="020F0302020204030204" pitchFamily="34" charset="0"/>
                <a:ea typeface="Calibri Light" panose="020F0302020204030204" pitchFamily="34" charset="0"/>
                <a:cs typeface="Calibri Light" panose="020F0302020204030204" pitchFamily="34" charset="0"/>
              </a:rPr>
              <a:t>Air writing</a:t>
            </a:r>
          </a:p>
          <a:p>
            <a:pPr marL="457200" indent="-457200">
              <a:buFont typeface="Wingdings" panose="05000000000000000000" pitchFamily="2" charset="2"/>
              <a:buChar char="Ø"/>
            </a:pPr>
            <a:r>
              <a:rPr lang="en-US" sz="2800" dirty="0">
                <a:latin typeface="Calibri Light" panose="020F0302020204030204" pitchFamily="34" charset="0"/>
                <a:ea typeface="Calibri Light" panose="020F0302020204030204" pitchFamily="34" charset="0"/>
                <a:cs typeface="Calibri Light" panose="020F0302020204030204" pitchFamily="34" charset="0"/>
              </a:rPr>
              <a:t>Tracing</a:t>
            </a:r>
          </a:p>
          <a:p>
            <a:endParaRPr lang="en-US" sz="28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A34FA0A1-D31F-1A0E-EB7B-E7D5634D21BD}"/>
              </a:ext>
            </a:extLst>
          </p:cNvPr>
          <p:cNvSpPr txBox="1"/>
          <p:nvPr/>
        </p:nvSpPr>
        <p:spPr>
          <a:xfrm>
            <a:off x="6497866" y="1959428"/>
            <a:ext cx="3305906" cy="3108543"/>
          </a:xfrm>
          <a:prstGeom prst="rect">
            <a:avLst/>
          </a:prstGeom>
          <a:solidFill>
            <a:srgbClr val="60C0D6"/>
          </a:solidFill>
        </p:spPr>
        <p:txBody>
          <a:bodyPr wrap="square" rtlCol="0">
            <a:spAutoFit/>
          </a:bodyPr>
          <a:lstStyle/>
          <a:p>
            <a:pPr algn="ctr"/>
            <a:r>
              <a:rPr lang="en-US" sz="2800" dirty="0">
                <a:latin typeface="Calibri Light" panose="020F0302020204030204" pitchFamily="34" charset="0"/>
                <a:ea typeface="Calibri Light" panose="020F0302020204030204" pitchFamily="34" charset="0"/>
                <a:cs typeface="Calibri Light" panose="020F0302020204030204" pitchFamily="34" charset="0"/>
              </a:rPr>
              <a:t>Accommodations</a:t>
            </a:r>
          </a:p>
          <a:p>
            <a:pPr algn="ctr"/>
            <a:endParaRPr lang="en-US" sz="2800" dirty="0">
              <a:latin typeface="Calibri Light" panose="020F0302020204030204" pitchFamily="34" charset="0"/>
              <a:ea typeface="Calibri Light" panose="020F0302020204030204" pitchFamily="34" charset="0"/>
              <a:cs typeface="Calibri Light" panose="020F0302020204030204" pitchFamily="34" charset="0"/>
            </a:endParaRPr>
          </a:p>
          <a:p>
            <a:pPr marL="457200" indent="-457200">
              <a:buFont typeface="Wingdings" panose="05000000000000000000" pitchFamily="2" charset="2"/>
              <a:buChar char="v"/>
            </a:pPr>
            <a:r>
              <a:rPr lang="en-US" sz="2800" dirty="0">
                <a:latin typeface="Calibri Light" panose="020F0302020204030204" pitchFamily="34" charset="0"/>
                <a:ea typeface="Calibri Light" panose="020F0302020204030204" pitchFamily="34" charset="0"/>
                <a:cs typeface="Calibri Light" panose="020F0302020204030204" pitchFamily="34" charset="0"/>
              </a:rPr>
              <a:t>Raised line paper</a:t>
            </a:r>
          </a:p>
          <a:p>
            <a:pPr marL="457200" indent="-457200">
              <a:buFont typeface="Wingdings" panose="05000000000000000000" pitchFamily="2" charset="2"/>
              <a:buChar char="v"/>
            </a:pPr>
            <a:r>
              <a:rPr lang="en-US" sz="2800" dirty="0">
                <a:latin typeface="Calibri Light" panose="020F0302020204030204" pitchFamily="34" charset="0"/>
                <a:ea typeface="Calibri Light" panose="020F0302020204030204" pitchFamily="34" charset="0"/>
                <a:cs typeface="Calibri Light" panose="020F0302020204030204" pitchFamily="34" charset="0"/>
              </a:rPr>
              <a:t>Graph/grid paper</a:t>
            </a:r>
          </a:p>
          <a:p>
            <a:pPr marL="457200" indent="-457200">
              <a:buFont typeface="Wingdings" panose="05000000000000000000" pitchFamily="2" charset="2"/>
              <a:buChar char="v"/>
            </a:pPr>
            <a:r>
              <a:rPr lang="en-US" sz="2800" dirty="0">
                <a:latin typeface="Calibri Light" panose="020F0302020204030204" pitchFamily="34" charset="0"/>
                <a:ea typeface="Calibri Light" panose="020F0302020204030204" pitchFamily="34" charset="0"/>
                <a:cs typeface="Calibri Light" panose="020F0302020204030204" pitchFamily="34" charset="0"/>
              </a:rPr>
              <a:t>Visual models</a:t>
            </a:r>
          </a:p>
          <a:p>
            <a:pPr marL="457200" indent="-457200">
              <a:buFont typeface="Wingdings" panose="05000000000000000000" pitchFamily="2" charset="2"/>
              <a:buChar char="v"/>
            </a:pPr>
            <a:r>
              <a:rPr lang="en-US" sz="2800" dirty="0">
                <a:latin typeface="Calibri Light" panose="020F0302020204030204" pitchFamily="34" charset="0"/>
                <a:ea typeface="Calibri Light" panose="020F0302020204030204" pitchFamily="34" charset="0"/>
                <a:cs typeface="Calibri Light" panose="020F0302020204030204" pitchFamily="34" charset="0"/>
              </a:rPr>
              <a:t>Guided boxes</a:t>
            </a:r>
          </a:p>
          <a:p>
            <a:pPr marL="457200" indent="-457200">
              <a:buFont typeface="Wingdings" panose="05000000000000000000" pitchFamily="2" charset="2"/>
              <a:buChar char="v"/>
            </a:pPr>
            <a:r>
              <a:rPr lang="en-US" sz="2800" dirty="0">
                <a:latin typeface="Calibri Light" panose="020F0302020204030204" pitchFamily="34" charset="0"/>
                <a:ea typeface="Calibri Light" panose="020F0302020204030204" pitchFamily="34" charset="0"/>
                <a:cs typeface="Calibri Light" panose="020F0302020204030204" pitchFamily="34" charset="0"/>
              </a:rPr>
              <a:t>Highlighter strips</a:t>
            </a:r>
          </a:p>
        </p:txBody>
      </p:sp>
      <p:pic>
        <p:nvPicPr>
          <p:cNvPr id="5122" name="Picture 2" descr="Free Printable Maze - Tim's Printables">
            <a:extLst>
              <a:ext uri="{FF2B5EF4-FFF2-40B4-BE49-F238E27FC236}">
                <a16:creationId xmlns:a16="http://schemas.microsoft.com/office/drawing/2014/main" id="{447EE0EC-73BB-F3AB-96AD-23BEDBDD8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1240" y="5192995"/>
            <a:ext cx="2402001" cy="1542421"/>
          </a:xfrm>
          <a:prstGeom prst="roundRect">
            <a:avLst/>
          </a:prstGeom>
          <a:noFill/>
          <a:ln w="76200">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5124" name="Picture 4" descr="Dot to dot puzzle for children. Connect dots game. caterpillar illustration Stock Vector Image ...">
            <a:extLst>
              <a:ext uri="{FF2B5EF4-FFF2-40B4-BE49-F238E27FC236}">
                <a16:creationId xmlns:a16="http://schemas.microsoft.com/office/drawing/2014/main" id="{B9E2B502-BE8E-AD1E-FF86-0B5DF38A2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153" y="3513699"/>
            <a:ext cx="2458822" cy="2758273"/>
          </a:xfrm>
          <a:prstGeom prst="roundRect">
            <a:avLst/>
          </a:prstGeom>
          <a:noFill/>
          <a:ln w="76200">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5126" name="Picture 6" descr="Air writing stock photo. Image of girl, background, beautiful - 95393690">
            <a:extLst>
              <a:ext uri="{FF2B5EF4-FFF2-40B4-BE49-F238E27FC236}">
                <a16:creationId xmlns:a16="http://schemas.microsoft.com/office/drawing/2014/main" id="{D973A504-C92A-EC60-5E23-738963DE21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370" r="15632" b="15597"/>
          <a:stretch/>
        </p:blipFill>
        <p:spPr bwMode="auto">
          <a:xfrm>
            <a:off x="333153" y="773722"/>
            <a:ext cx="2402000" cy="2211752"/>
          </a:xfrm>
          <a:prstGeom prst="roundRect">
            <a:avLst/>
          </a:prstGeom>
          <a:noFill/>
          <a:ln w="76200">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5128" name="Picture 8" descr="Handwriting practice for kids. Trace the shapes worksheet. Tracing practice for preschool ...">
            <a:extLst>
              <a:ext uri="{FF2B5EF4-FFF2-40B4-BE49-F238E27FC236}">
                <a16:creationId xmlns:a16="http://schemas.microsoft.com/office/drawing/2014/main" id="{470D41AD-C4CF-0B70-0E0B-F71DB148F7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1321" y="3484467"/>
            <a:ext cx="2048654" cy="2479738"/>
          </a:xfrm>
          <a:prstGeom prst="roundRect">
            <a:avLst/>
          </a:prstGeom>
          <a:noFill/>
          <a:ln w="76200">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5130" name="Picture 10" descr="Handwriting Boxes Worksheets – AlphabetWorksheetsFree.com">
            <a:extLst>
              <a:ext uri="{FF2B5EF4-FFF2-40B4-BE49-F238E27FC236}">
                <a16:creationId xmlns:a16="http://schemas.microsoft.com/office/drawing/2014/main" id="{EB86BC63-108D-0992-C1CC-F2DBE6DB846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5883" b="20000"/>
          <a:stretch/>
        </p:blipFill>
        <p:spPr bwMode="auto">
          <a:xfrm>
            <a:off x="6838584" y="5269372"/>
            <a:ext cx="2624470" cy="1466044"/>
          </a:xfrm>
          <a:prstGeom prst="rect">
            <a:avLst/>
          </a:prstGeom>
          <a:noFill/>
          <a:ln w="76200">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5132" name="Picture 12" descr="Image result for image of elementary grid paper">
            <a:extLst>
              <a:ext uri="{FF2B5EF4-FFF2-40B4-BE49-F238E27FC236}">
                <a16:creationId xmlns:a16="http://schemas.microsoft.com/office/drawing/2014/main" id="{D08D3309-527D-3A0C-3ED8-C1B88B2EE1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2321" y="806470"/>
            <a:ext cx="1926654" cy="2146255"/>
          </a:xfrm>
          <a:prstGeom prst="roundRect">
            <a:avLst/>
          </a:prstGeom>
          <a:noFill/>
          <a:ln w="76200">
            <a:solidFill>
              <a:schemeClr val="accent6">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49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fade">
                                      <p:cBhvr>
                                        <p:cTn id="17" dur="500"/>
                                        <p:tgtEl>
                                          <p:spTgt spid="512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5126"/>
                                        </p:tgtEl>
                                        <p:attrNameLst>
                                          <p:attrName>style.visibility</p:attrName>
                                        </p:attrNameLst>
                                      </p:cBhvr>
                                      <p:to>
                                        <p:strVal val="visible"/>
                                      </p:to>
                                    </p:set>
                                    <p:anim calcmode="lin" valueType="num">
                                      <p:cBhvr additive="base">
                                        <p:cTn id="22" dur="500" fill="hold"/>
                                        <p:tgtEl>
                                          <p:spTgt spid="5126"/>
                                        </p:tgtEl>
                                        <p:attrNameLst>
                                          <p:attrName>ppt_x</p:attrName>
                                        </p:attrNameLst>
                                      </p:cBhvr>
                                      <p:tavLst>
                                        <p:tav tm="0">
                                          <p:val>
                                            <p:strVal val="#ppt_x"/>
                                          </p:val>
                                        </p:tav>
                                        <p:tav tm="100000">
                                          <p:val>
                                            <p:strVal val="#ppt_x"/>
                                          </p:val>
                                        </p:tav>
                                      </p:tavLst>
                                    </p:anim>
                                    <p:anim calcmode="lin" valueType="num">
                                      <p:cBhvr additive="base">
                                        <p:cTn id="23" dur="500" fill="hold"/>
                                        <p:tgtEl>
                                          <p:spTgt spid="5126"/>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5128"/>
                                        </p:tgtEl>
                                        <p:attrNameLst>
                                          <p:attrName>style.visibility</p:attrName>
                                        </p:attrNameLst>
                                      </p:cBhvr>
                                      <p:to>
                                        <p:strVal val="visible"/>
                                      </p:to>
                                    </p:set>
                                    <p:anim calcmode="lin" valueType="num">
                                      <p:cBhvr additive="base">
                                        <p:cTn id="28" dur="500" fill="hold"/>
                                        <p:tgtEl>
                                          <p:spTgt spid="5128"/>
                                        </p:tgtEl>
                                        <p:attrNameLst>
                                          <p:attrName>ppt_x</p:attrName>
                                        </p:attrNameLst>
                                      </p:cBhvr>
                                      <p:tavLst>
                                        <p:tav tm="0">
                                          <p:val>
                                            <p:strVal val="1+#ppt_w/2"/>
                                          </p:val>
                                        </p:tav>
                                        <p:tav tm="100000">
                                          <p:val>
                                            <p:strVal val="#ppt_x"/>
                                          </p:val>
                                        </p:tav>
                                      </p:tavLst>
                                    </p:anim>
                                    <p:anim calcmode="lin" valueType="num">
                                      <p:cBhvr additive="base">
                                        <p:cTn id="29" dur="500" fill="hold"/>
                                        <p:tgtEl>
                                          <p:spTgt spid="512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3" fill="hold" nodeType="clickEffect">
                                  <p:stCondLst>
                                    <p:cond delay="0"/>
                                  </p:stCondLst>
                                  <p:childTnLst>
                                    <p:set>
                                      <p:cBhvr>
                                        <p:cTn id="39" dur="1" fill="hold">
                                          <p:stCondLst>
                                            <p:cond delay="0"/>
                                          </p:stCondLst>
                                        </p:cTn>
                                        <p:tgtEl>
                                          <p:spTgt spid="5132"/>
                                        </p:tgtEl>
                                        <p:attrNameLst>
                                          <p:attrName>style.visibility</p:attrName>
                                        </p:attrNameLst>
                                      </p:cBhvr>
                                      <p:to>
                                        <p:strVal val="visible"/>
                                      </p:to>
                                    </p:set>
                                    <p:anim calcmode="lin" valueType="num">
                                      <p:cBhvr additive="base">
                                        <p:cTn id="40" dur="500" fill="hold"/>
                                        <p:tgtEl>
                                          <p:spTgt spid="5132"/>
                                        </p:tgtEl>
                                        <p:attrNameLst>
                                          <p:attrName>ppt_x</p:attrName>
                                        </p:attrNameLst>
                                      </p:cBhvr>
                                      <p:tavLst>
                                        <p:tav tm="0">
                                          <p:val>
                                            <p:strVal val="1+#ppt_w/2"/>
                                          </p:val>
                                        </p:tav>
                                        <p:tav tm="100000">
                                          <p:val>
                                            <p:strVal val="#ppt_x"/>
                                          </p:val>
                                        </p:tav>
                                      </p:tavLst>
                                    </p:anim>
                                    <p:anim calcmode="lin" valueType="num">
                                      <p:cBhvr additive="base">
                                        <p:cTn id="41" dur="500" fill="hold"/>
                                        <p:tgtEl>
                                          <p:spTgt spid="5132"/>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6" fill="hold" nodeType="clickEffect">
                                  <p:stCondLst>
                                    <p:cond delay="0"/>
                                  </p:stCondLst>
                                  <p:childTnLst>
                                    <p:set>
                                      <p:cBhvr>
                                        <p:cTn id="45" dur="1" fill="hold">
                                          <p:stCondLst>
                                            <p:cond delay="0"/>
                                          </p:stCondLst>
                                        </p:cTn>
                                        <p:tgtEl>
                                          <p:spTgt spid="5130"/>
                                        </p:tgtEl>
                                        <p:attrNameLst>
                                          <p:attrName>style.visibility</p:attrName>
                                        </p:attrNameLst>
                                      </p:cBhvr>
                                      <p:to>
                                        <p:strVal val="visible"/>
                                      </p:to>
                                    </p:set>
                                    <p:anim calcmode="lin" valueType="num">
                                      <p:cBhvr additive="base">
                                        <p:cTn id="46" dur="500" fill="hold"/>
                                        <p:tgtEl>
                                          <p:spTgt spid="5130"/>
                                        </p:tgtEl>
                                        <p:attrNameLst>
                                          <p:attrName>ppt_x</p:attrName>
                                        </p:attrNameLst>
                                      </p:cBhvr>
                                      <p:tavLst>
                                        <p:tav tm="0">
                                          <p:val>
                                            <p:strVal val="1+#ppt_w/2"/>
                                          </p:val>
                                        </p:tav>
                                        <p:tav tm="100000">
                                          <p:val>
                                            <p:strVal val="#ppt_x"/>
                                          </p:val>
                                        </p:tav>
                                      </p:tavLst>
                                    </p:anim>
                                    <p:anim calcmode="lin" valueType="num">
                                      <p:cBhvr additive="base">
                                        <p:cTn id="47" dur="500" fill="hold"/>
                                        <p:tgtEl>
                                          <p:spTgt spid="51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a:extLst>
            <a:ext uri="{FF2B5EF4-FFF2-40B4-BE49-F238E27FC236}">
              <a16:creationId xmlns:a16="http://schemas.microsoft.com/office/drawing/2014/main" id="{BF5FEF83-7B57-A808-D897-58CBC2ED63D7}"/>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810C6CB7-3647-7CE8-9BE1-EBC2DD8ECCD6}"/>
              </a:ext>
            </a:extLst>
          </p:cNvPr>
          <p:cNvSpPr txBox="1"/>
          <p:nvPr/>
        </p:nvSpPr>
        <p:spPr>
          <a:xfrm>
            <a:off x="4352541" y="293178"/>
            <a:ext cx="3798278" cy="646331"/>
          </a:xfrm>
          <a:prstGeom prst="rect">
            <a:avLst/>
          </a:prstGeom>
          <a:solidFill>
            <a:schemeClr val="accent5">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Fine Motor Deficits</a:t>
            </a:r>
          </a:p>
        </p:txBody>
      </p:sp>
      <p:sp>
        <p:nvSpPr>
          <p:cNvPr id="3" name="TextBox 2">
            <a:extLst>
              <a:ext uri="{FF2B5EF4-FFF2-40B4-BE49-F238E27FC236}">
                <a16:creationId xmlns:a16="http://schemas.microsoft.com/office/drawing/2014/main" id="{A92B36D7-2C0D-727B-D195-0A5F974A11D5}"/>
              </a:ext>
            </a:extLst>
          </p:cNvPr>
          <p:cNvSpPr txBox="1"/>
          <p:nvPr/>
        </p:nvSpPr>
        <p:spPr>
          <a:xfrm>
            <a:off x="3118089" y="1113022"/>
            <a:ext cx="3078144" cy="3539430"/>
          </a:xfrm>
          <a:prstGeom prst="rect">
            <a:avLst/>
          </a:prstGeom>
          <a:solidFill>
            <a:schemeClr val="bg1"/>
          </a:solidFill>
        </p:spPr>
        <p:txBody>
          <a:bodyPr wrap="square" rtlCol="0">
            <a:spAutoFit/>
          </a:bodyPr>
          <a:lstStyle/>
          <a:p>
            <a:pPr algn="ctr"/>
            <a:r>
              <a:rPr lang="en-US" sz="2800" dirty="0">
                <a:latin typeface="Calibri Light" panose="020F0302020204030204" pitchFamily="34" charset="0"/>
                <a:ea typeface="Calibri Light" panose="020F0302020204030204" pitchFamily="34" charset="0"/>
                <a:cs typeface="Calibri Light" panose="020F0302020204030204" pitchFamily="34" charset="0"/>
              </a:rPr>
              <a:t>Skill Builders</a:t>
            </a:r>
          </a:p>
          <a:p>
            <a:pPr algn="ctr"/>
            <a:endParaRPr lang="en-US" sz="2800" dirty="0">
              <a:latin typeface="Calibri Light" panose="020F0302020204030204" pitchFamily="34" charset="0"/>
              <a:ea typeface="Calibri Light" panose="020F0302020204030204" pitchFamily="34" charset="0"/>
              <a:cs typeface="Calibri Light" panose="020F0302020204030204" pitchFamily="34" charset="0"/>
            </a:endParaRPr>
          </a:p>
          <a:p>
            <a:pPr marL="457200" indent="-457200">
              <a:buFont typeface="Wingdings" panose="05000000000000000000" pitchFamily="2" charset="2"/>
              <a:buChar char="§"/>
            </a:pPr>
            <a:r>
              <a:rPr lang="en-US" sz="2800" dirty="0">
                <a:latin typeface="Calibri Light" panose="020F0302020204030204" pitchFamily="34" charset="0"/>
                <a:ea typeface="Calibri Light" panose="020F0302020204030204" pitchFamily="34" charset="0"/>
                <a:cs typeface="Calibri Light" panose="020F0302020204030204" pitchFamily="34" charset="0"/>
              </a:rPr>
              <a:t>Pinching</a:t>
            </a:r>
          </a:p>
          <a:p>
            <a:pPr marL="457200" indent="-457200">
              <a:buFont typeface="Wingdings" panose="05000000000000000000" pitchFamily="2" charset="2"/>
              <a:buChar char="§"/>
            </a:pPr>
            <a:r>
              <a:rPr lang="en-US" sz="2800" dirty="0">
                <a:latin typeface="Calibri Light" panose="020F0302020204030204" pitchFamily="34" charset="0"/>
                <a:ea typeface="Calibri Light" panose="020F0302020204030204" pitchFamily="34" charset="0"/>
                <a:cs typeface="Calibri Light" panose="020F0302020204030204" pitchFamily="34" charset="0"/>
              </a:rPr>
              <a:t>Finger pushups</a:t>
            </a:r>
          </a:p>
          <a:p>
            <a:pPr marL="457200" indent="-457200">
              <a:buFont typeface="Wingdings" panose="05000000000000000000" pitchFamily="2" charset="2"/>
              <a:buChar char="§"/>
            </a:pPr>
            <a:r>
              <a:rPr lang="en-US" sz="2800" dirty="0">
                <a:latin typeface="Calibri Light" panose="020F0302020204030204" pitchFamily="34" charset="0"/>
                <a:ea typeface="Calibri Light" panose="020F0302020204030204" pitchFamily="34" charset="0"/>
                <a:cs typeface="Calibri Light" panose="020F0302020204030204" pitchFamily="34" charset="0"/>
              </a:rPr>
              <a:t>String games</a:t>
            </a:r>
          </a:p>
          <a:p>
            <a:pPr marL="457200" indent="-457200">
              <a:buFont typeface="Wingdings" panose="05000000000000000000" pitchFamily="2" charset="2"/>
              <a:buChar char="§"/>
            </a:pPr>
            <a:r>
              <a:rPr lang="en-US" sz="2800" dirty="0">
                <a:latin typeface="Calibri Light" panose="020F0302020204030204" pitchFamily="34" charset="0"/>
                <a:ea typeface="Calibri Light" panose="020F0302020204030204" pitchFamily="34" charset="0"/>
                <a:cs typeface="Calibri Light" panose="020F0302020204030204" pitchFamily="34" charset="0"/>
              </a:rPr>
              <a:t>Putty</a:t>
            </a:r>
          </a:p>
          <a:p>
            <a:pPr marL="457200" indent="-457200">
              <a:buFont typeface="Wingdings" panose="05000000000000000000" pitchFamily="2" charset="2"/>
              <a:buChar char="§"/>
            </a:pPr>
            <a:r>
              <a:rPr lang="en-US" sz="2800" dirty="0">
                <a:latin typeface="Calibri Light" panose="020F0302020204030204" pitchFamily="34" charset="0"/>
                <a:ea typeface="Calibri Light" panose="020F0302020204030204" pitchFamily="34" charset="0"/>
                <a:cs typeface="Calibri Light" panose="020F0302020204030204" pitchFamily="34" charset="0"/>
              </a:rPr>
              <a:t>Threading</a:t>
            </a:r>
          </a:p>
          <a:p>
            <a:pPr marL="457200" indent="-457200">
              <a:buFont typeface="Wingdings" panose="05000000000000000000" pitchFamily="2" charset="2"/>
              <a:buChar char="§"/>
            </a:pPr>
            <a:r>
              <a:rPr lang="en-US" sz="2800" dirty="0">
                <a:latin typeface="Calibri Light" panose="020F0302020204030204" pitchFamily="34" charset="0"/>
                <a:ea typeface="Calibri Light" panose="020F0302020204030204" pitchFamily="34" charset="0"/>
                <a:cs typeface="Calibri Light" panose="020F0302020204030204" pitchFamily="34" charset="0"/>
              </a:rPr>
              <a:t>Fastening</a:t>
            </a:r>
          </a:p>
        </p:txBody>
      </p:sp>
      <p:sp>
        <p:nvSpPr>
          <p:cNvPr id="4" name="TextBox 3">
            <a:extLst>
              <a:ext uri="{FF2B5EF4-FFF2-40B4-BE49-F238E27FC236}">
                <a16:creationId xmlns:a16="http://schemas.microsoft.com/office/drawing/2014/main" id="{CD3175BA-B641-A864-D86B-8106DD166694}"/>
              </a:ext>
            </a:extLst>
          </p:cNvPr>
          <p:cNvSpPr txBox="1"/>
          <p:nvPr/>
        </p:nvSpPr>
        <p:spPr>
          <a:xfrm>
            <a:off x="6268086" y="1131288"/>
            <a:ext cx="3623691" cy="3539430"/>
          </a:xfrm>
          <a:prstGeom prst="rect">
            <a:avLst/>
          </a:prstGeom>
          <a:solidFill>
            <a:srgbClr val="60C0D6"/>
          </a:solidFill>
        </p:spPr>
        <p:txBody>
          <a:bodyPr wrap="square" rtlCol="0">
            <a:spAutoFit/>
          </a:bodyPr>
          <a:lstStyle/>
          <a:p>
            <a:pPr algn="ctr"/>
            <a:r>
              <a:rPr lang="en-US" sz="2800" dirty="0">
                <a:latin typeface="Calibri Light" panose="020F0302020204030204" pitchFamily="34" charset="0"/>
                <a:ea typeface="Calibri Light" panose="020F0302020204030204" pitchFamily="34" charset="0"/>
                <a:cs typeface="Calibri Light" panose="020F0302020204030204" pitchFamily="34" charset="0"/>
              </a:rPr>
              <a:t>Accommodations</a:t>
            </a:r>
          </a:p>
          <a:p>
            <a:pPr algn="ctr"/>
            <a:endParaRPr lang="en-US" sz="2800" dirty="0">
              <a:latin typeface="Calibri Light" panose="020F0302020204030204" pitchFamily="34" charset="0"/>
              <a:ea typeface="Calibri Light" panose="020F0302020204030204" pitchFamily="34" charset="0"/>
              <a:cs typeface="Calibri Light" panose="020F0302020204030204" pitchFamily="34" charset="0"/>
            </a:endParaRPr>
          </a:p>
          <a:p>
            <a:pPr marL="457200" indent="-457200">
              <a:buFont typeface="Wingdings" panose="05000000000000000000" pitchFamily="2" charset="2"/>
              <a:buChar char="q"/>
            </a:pPr>
            <a:r>
              <a:rPr lang="en-US" sz="2800" dirty="0">
                <a:latin typeface="Calibri Light" panose="020F0302020204030204" pitchFamily="34" charset="0"/>
                <a:ea typeface="Calibri Light" panose="020F0302020204030204" pitchFamily="34" charset="0"/>
                <a:cs typeface="Calibri Light" panose="020F0302020204030204" pitchFamily="34" charset="0"/>
              </a:rPr>
              <a:t>Pencil grip</a:t>
            </a:r>
          </a:p>
          <a:p>
            <a:pPr marL="457200" indent="-457200">
              <a:buFont typeface="Wingdings" panose="05000000000000000000" pitchFamily="2" charset="2"/>
              <a:buChar char="q"/>
            </a:pPr>
            <a:r>
              <a:rPr lang="en-US" sz="2800" dirty="0">
                <a:latin typeface="Calibri Light" panose="020F0302020204030204" pitchFamily="34" charset="0"/>
                <a:ea typeface="Calibri Light" panose="020F0302020204030204" pitchFamily="34" charset="0"/>
                <a:cs typeface="Calibri Light" panose="020F0302020204030204" pitchFamily="34" charset="0"/>
              </a:rPr>
              <a:t>Slant board</a:t>
            </a:r>
          </a:p>
          <a:p>
            <a:pPr marL="457200" indent="-457200">
              <a:buFont typeface="Wingdings" panose="05000000000000000000" pitchFamily="2" charset="2"/>
              <a:buChar char="q"/>
            </a:pPr>
            <a:r>
              <a:rPr lang="en-US" sz="2800" dirty="0">
                <a:latin typeface="Calibri Light" panose="020F0302020204030204" pitchFamily="34" charset="0"/>
                <a:ea typeface="Calibri Light" panose="020F0302020204030204" pitchFamily="34" charset="0"/>
                <a:cs typeface="Calibri Light" panose="020F0302020204030204" pitchFamily="34" charset="0"/>
              </a:rPr>
              <a:t>Provide notes</a:t>
            </a:r>
          </a:p>
          <a:p>
            <a:pPr marL="457200" indent="-457200">
              <a:buFont typeface="Wingdings" panose="05000000000000000000" pitchFamily="2" charset="2"/>
              <a:buChar char="q"/>
            </a:pPr>
            <a:r>
              <a:rPr lang="en-US" sz="2800" dirty="0">
                <a:latin typeface="Calibri Light" panose="020F0302020204030204" pitchFamily="34" charset="0"/>
                <a:ea typeface="Calibri Light" panose="020F0302020204030204" pitchFamily="34" charset="0"/>
                <a:cs typeface="Calibri Light" panose="020F0302020204030204" pitchFamily="34" charset="0"/>
              </a:rPr>
              <a:t>Scaffold writing</a:t>
            </a:r>
          </a:p>
          <a:p>
            <a:pPr marL="457200" indent="-457200">
              <a:buFont typeface="Wingdings" panose="05000000000000000000" pitchFamily="2" charset="2"/>
              <a:buChar char="q"/>
            </a:pPr>
            <a:r>
              <a:rPr lang="en-US" sz="2800" dirty="0">
                <a:latin typeface="Calibri Light" panose="020F0302020204030204" pitchFamily="34" charset="0"/>
                <a:ea typeface="Calibri Light" panose="020F0302020204030204" pitchFamily="34" charset="0"/>
                <a:cs typeface="Calibri Light" panose="020F0302020204030204" pitchFamily="34" charset="0"/>
              </a:rPr>
              <a:t>Cursive</a:t>
            </a:r>
          </a:p>
          <a:p>
            <a:pPr marL="457200" indent="-457200">
              <a:buFont typeface="Wingdings" panose="05000000000000000000" pitchFamily="2" charset="2"/>
              <a:buChar char="q"/>
            </a:pPr>
            <a:r>
              <a:rPr lang="en-US" sz="2800" dirty="0">
                <a:latin typeface="Calibri Light" panose="020F0302020204030204" pitchFamily="34" charset="0"/>
                <a:ea typeface="Calibri Light" panose="020F0302020204030204" pitchFamily="34" charset="0"/>
                <a:cs typeface="Calibri Light" panose="020F0302020204030204" pitchFamily="34" charset="0"/>
              </a:rPr>
              <a:t>Assistive technology</a:t>
            </a:r>
          </a:p>
        </p:txBody>
      </p:sp>
      <p:pic>
        <p:nvPicPr>
          <p:cNvPr id="6146" name="Picture 2" descr="&quot;Heavy Work&quot; for Little Fingers! | Preschool fine motor skills, Fine motor skills activities ...">
            <a:extLst>
              <a:ext uri="{FF2B5EF4-FFF2-40B4-BE49-F238E27FC236}">
                <a16:creationId xmlns:a16="http://schemas.microsoft.com/office/drawing/2014/main" id="{731EE1E4-A971-BE63-73F1-C8C753BC4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25" y="166674"/>
            <a:ext cx="2206660" cy="1658648"/>
          </a:xfrm>
          <a:prstGeom prst="roundRect">
            <a:avLst/>
          </a:prstGeom>
          <a:noFill/>
          <a:ln w="76200">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6148" name="Picture 4" descr="Just some of the tools in the pinching box re-pinned by RecyclingOT.com (With images) | Fine ...">
            <a:extLst>
              <a:ext uri="{FF2B5EF4-FFF2-40B4-BE49-F238E27FC236}">
                <a16:creationId xmlns:a16="http://schemas.microsoft.com/office/drawing/2014/main" id="{0A6F2FD5-AB01-2E6C-F65D-E5A2DCF223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22" b="19818"/>
          <a:stretch/>
        </p:blipFill>
        <p:spPr bwMode="auto">
          <a:xfrm>
            <a:off x="254693" y="2018761"/>
            <a:ext cx="2715846" cy="3286658"/>
          </a:xfrm>
          <a:prstGeom prst="roundRect">
            <a:avLst/>
          </a:prstGeom>
          <a:noFill/>
          <a:ln w="76200">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6150" name="Picture 6" descr="Child Playing Classic String Game, Creating Shapes Stock Image - Image of child, educational ...">
            <a:extLst>
              <a:ext uri="{FF2B5EF4-FFF2-40B4-BE49-F238E27FC236}">
                <a16:creationId xmlns:a16="http://schemas.microsoft.com/office/drawing/2014/main" id="{0171C796-122E-38DD-18AB-0B63164282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203936" y="4479032"/>
            <a:ext cx="1266254" cy="3305906"/>
          </a:xfrm>
          <a:prstGeom prst="roundRect">
            <a:avLst/>
          </a:prstGeom>
          <a:noFill/>
          <a:ln w="76200">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6152" name="Picture 8" descr="Rainbow Pasta Arts &amp; Crafts - The Little Things Journal">
            <a:extLst>
              <a:ext uri="{FF2B5EF4-FFF2-40B4-BE49-F238E27FC236}">
                <a16:creationId xmlns:a16="http://schemas.microsoft.com/office/drawing/2014/main" id="{9292399F-4FC9-50AE-517C-1A79327561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00" t="11367" r="6242" b="13073"/>
          <a:stretch/>
        </p:blipFill>
        <p:spPr bwMode="auto">
          <a:xfrm>
            <a:off x="3691275" y="4825965"/>
            <a:ext cx="2190541" cy="1868008"/>
          </a:xfrm>
          <a:prstGeom prst="roundRect">
            <a:avLst/>
          </a:prstGeom>
          <a:noFill/>
          <a:ln w="76200">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6154" name="Picture 10" descr="Pencil Grips - 3 Types - Sue Larkey">
            <a:extLst>
              <a:ext uri="{FF2B5EF4-FFF2-40B4-BE49-F238E27FC236}">
                <a16:creationId xmlns:a16="http://schemas.microsoft.com/office/drawing/2014/main" id="{0BC384F5-6218-0004-727D-8524FB77E5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9553" y="166674"/>
            <a:ext cx="2190541" cy="1769141"/>
          </a:xfrm>
          <a:prstGeom prst="roundRect">
            <a:avLst/>
          </a:prstGeom>
          <a:noFill/>
          <a:ln w="76200">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6156" name="Picture 12" descr="Buy Visual Edge Slant Board (Blue), A Sloped Work Surface for Reading, Writing, Art and Speech ...">
            <a:extLst>
              <a:ext uri="{FF2B5EF4-FFF2-40B4-BE49-F238E27FC236}">
                <a16:creationId xmlns:a16="http://schemas.microsoft.com/office/drawing/2014/main" id="{D853415F-C587-2249-4F08-F2566D17CA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6059" y="4928550"/>
            <a:ext cx="3450952" cy="1632856"/>
          </a:xfrm>
          <a:prstGeom prst="roundRect">
            <a:avLst/>
          </a:prstGeom>
          <a:noFill/>
          <a:ln w="76200">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6160" name="Picture 16" descr="Scaffolded Essay: Fill In The Blank by Sheila Henson | TpT">
            <a:extLst>
              <a:ext uri="{FF2B5EF4-FFF2-40B4-BE49-F238E27FC236}">
                <a16:creationId xmlns:a16="http://schemas.microsoft.com/office/drawing/2014/main" id="{AB364549-0B07-2155-2B07-23CE595D36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91428" y="4065506"/>
            <a:ext cx="2016462" cy="2613932"/>
          </a:xfrm>
          <a:prstGeom prst="roundRect">
            <a:avLst/>
          </a:prstGeom>
          <a:noFill/>
          <a:ln w="76200">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6164" name="Picture 20" descr="Cursive Handwriting. Stock Image - Image: 4413101">
            <a:extLst>
              <a:ext uri="{FF2B5EF4-FFF2-40B4-BE49-F238E27FC236}">
                <a16:creationId xmlns:a16="http://schemas.microsoft.com/office/drawing/2014/main" id="{DF9C20E3-6B32-F68C-5870-539DA68E810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7705"/>
          <a:stretch/>
        </p:blipFill>
        <p:spPr bwMode="auto">
          <a:xfrm>
            <a:off x="9963631" y="2114715"/>
            <a:ext cx="2016463" cy="1771891"/>
          </a:xfrm>
          <a:prstGeom prst="roundRect">
            <a:avLst/>
          </a:prstGeom>
          <a:noFill/>
          <a:ln w="76200">
            <a:solidFill>
              <a:schemeClr val="accent5">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66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additive="base">
                                        <p:cTn id="13" dur="500" fill="hold"/>
                                        <p:tgtEl>
                                          <p:spTgt spid="6148"/>
                                        </p:tgtEl>
                                        <p:attrNameLst>
                                          <p:attrName>ppt_x</p:attrName>
                                        </p:attrNameLst>
                                      </p:cBhvr>
                                      <p:tavLst>
                                        <p:tav tm="0">
                                          <p:val>
                                            <p:strVal val="0-#ppt_w/2"/>
                                          </p:val>
                                        </p:tav>
                                        <p:tav tm="100000">
                                          <p:val>
                                            <p:strVal val="#ppt_x"/>
                                          </p:val>
                                        </p:tav>
                                      </p:tavLst>
                                    </p:anim>
                                    <p:anim calcmode="lin" valueType="num">
                                      <p:cBhvr additive="base">
                                        <p:cTn id="14" dur="500" fill="hold"/>
                                        <p:tgtEl>
                                          <p:spTgt spid="614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 calcmode="lin" valueType="num">
                                      <p:cBhvr additive="base">
                                        <p:cTn id="19" dur="500" fill="hold"/>
                                        <p:tgtEl>
                                          <p:spTgt spid="6146"/>
                                        </p:tgtEl>
                                        <p:attrNameLst>
                                          <p:attrName>ppt_x</p:attrName>
                                        </p:attrNameLst>
                                      </p:cBhvr>
                                      <p:tavLst>
                                        <p:tav tm="0">
                                          <p:val>
                                            <p:strVal val="0-#ppt_w/2"/>
                                          </p:val>
                                        </p:tav>
                                        <p:tav tm="100000">
                                          <p:val>
                                            <p:strVal val="#ppt_x"/>
                                          </p:val>
                                        </p:tav>
                                      </p:tavLst>
                                    </p:anim>
                                    <p:anim calcmode="lin" valueType="num">
                                      <p:cBhvr additive="base">
                                        <p:cTn id="20" dur="500" fill="hold"/>
                                        <p:tgtEl>
                                          <p:spTgt spid="614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6150"/>
                                        </p:tgtEl>
                                        <p:attrNameLst>
                                          <p:attrName>style.visibility</p:attrName>
                                        </p:attrNameLst>
                                      </p:cBhvr>
                                      <p:to>
                                        <p:strVal val="visible"/>
                                      </p:to>
                                    </p:set>
                                    <p:anim calcmode="lin" valueType="num">
                                      <p:cBhvr additive="base">
                                        <p:cTn id="25" dur="500" fill="hold"/>
                                        <p:tgtEl>
                                          <p:spTgt spid="6150"/>
                                        </p:tgtEl>
                                        <p:attrNameLst>
                                          <p:attrName>ppt_x</p:attrName>
                                        </p:attrNameLst>
                                      </p:cBhvr>
                                      <p:tavLst>
                                        <p:tav tm="0">
                                          <p:val>
                                            <p:strVal val="0-#ppt_w/2"/>
                                          </p:val>
                                        </p:tav>
                                        <p:tav tm="100000">
                                          <p:val>
                                            <p:strVal val="#ppt_x"/>
                                          </p:val>
                                        </p:tav>
                                      </p:tavLst>
                                    </p:anim>
                                    <p:anim calcmode="lin" valueType="num">
                                      <p:cBhvr additive="base">
                                        <p:cTn id="26"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152"/>
                                        </p:tgtEl>
                                        <p:attrNameLst>
                                          <p:attrName>style.visibility</p:attrName>
                                        </p:attrNameLst>
                                      </p:cBhvr>
                                      <p:to>
                                        <p:strVal val="visible"/>
                                      </p:to>
                                    </p:set>
                                    <p:anim calcmode="lin" valueType="num">
                                      <p:cBhvr additive="base">
                                        <p:cTn id="31" dur="500" fill="hold"/>
                                        <p:tgtEl>
                                          <p:spTgt spid="6152"/>
                                        </p:tgtEl>
                                        <p:attrNameLst>
                                          <p:attrName>ppt_x</p:attrName>
                                        </p:attrNameLst>
                                      </p:cBhvr>
                                      <p:tavLst>
                                        <p:tav tm="0">
                                          <p:val>
                                            <p:strVal val="#ppt_x"/>
                                          </p:val>
                                        </p:tav>
                                        <p:tav tm="100000">
                                          <p:val>
                                            <p:strVal val="#ppt_x"/>
                                          </p:val>
                                        </p:tav>
                                      </p:tavLst>
                                    </p:anim>
                                    <p:anim calcmode="lin" valueType="num">
                                      <p:cBhvr additive="base">
                                        <p:cTn id="32" dur="500" fill="hold"/>
                                        <p:tgtEl>
                                          <p:spTgt spid="61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nodeType="clickEffect">
                                  <p:stCondLst>
                                    <p:cond delay="0"/>
                                  </p:stCondLst>
                                  <p:childTnLst>
                                    <p:set>
                                      <p:cBhvr>
                                        <p:cTn id="42" dur="1" fill="hold">
                                          <p:stCondLst>
                                            <p:cond delay="0"/>
                                          </p:stCondLst>
                                        </p:cTn>
                                        <p:tgtEl>
                                          <p:spTgt spid="6154"/>
                                        </p:tgtEl>
                                        <p:attrNameLst>
                                          <p:attrName>style.visibility</p:attrName>
                                        </p:attrNameLst>
                                      </p:cBhvr>
                                      <p:to>
                                        <p:strVal val="visible"/>
                                      </p:to>
                                    </p:set>
                                    <p:anim calcmode="lin" valueType="num">
                                      <p:cBhvr additive="base">
                                        <p:cTn id="43" dur="500" fill="hold"/>
                                        <p:tgtEl>
                                          <p:spTgt spid="6154"/>
                                        </p:tgtEl>
                                        <p:attrNameLst>
                                          <p:attrName>ppt_x</p:attrName>
                                        </p:attrNameLst>
                                      </p:cBhvr>
                                      <p:tavLst>
                                        <p:tav tm="0">
                                          <p:val>
                                            <p:strVal val="1+#ppt_w/2"/>
                                          </p:val>
                                        </p:tav>
                                        <p:tav tm="100000">
                                          <p:val>
                                            <p:strVal val="#ppt_x"/>
                                          </p:val>
                                        </p:tav>
                                      </p:tavLst>
                                    </p:anim>
                                    <p:anim calcmode="lin" valueType="num">
                                      <p:cBhvr additive="base">
                                        <p:cTn id="44" dur="500" fill="hold"/>
                                        <p:tgtEl>
                                          <p:spTgt spid="615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6" fill="hold" nodeType="clickEffect">
                                  <p:stCondLst>
                                    <p:cond delay="0"/>
                                  </p:stCondLst>
                                  <p:childTnLst>
                                    <p:set>
                                      <p:cBhvr>
                                        <p:cTn id="48" dur="1" fill="hold">
                                          <p:stCondLst>
                                            <p:cond delay="0"/>
                                          </p:stCondLst>
                                        </p:cTn>
                                        <p:tgtEl>
                                          <p:spTgt spid="6156"/>
                                        </p:tgtEl>
                                        <p:attrNameLst>
                                          <p:attrName>style.visibility</p:attrName>
                                        </p:attrNameLst>
                                      </p:cBhvr>
                                      <p:to>
                                        <p:strVal val="visible"/>
                                      </p:to>
                                    </p:set>
                                    <p:anim calcmode="lin" valueType="num">
                                      <p:cBhvr additive="base">
                                        <p:cTn id="49" dur="500" fill="hold"/>
                                        <p:tgtEl>
                                          <p:spTgt spid="6156"/>
                                        </p:tgtEl>
                                        <p:attrNameLst>
                                          <p:attrName>ppt_x</p:attrName>
                                        </p:attrNameLst>
                                      </p:cBhvr>
                                      <p:tavLst>
                                        <p:tav tm="0">
                                          <p:val>
                                            <p:strVal val="1+#ppt_w/2"/>
                                          </p:val>
                                        </p:tav>
                                        <p:tav tm="100000">
                                          <p:val>
                                            <p:strVal val="#ppt_x"/>
                                          </p:val>
                                        </p:tav>
                                      </p:tavLst>
                                    </p:anim>
                                    <p:anim calcmode="lin" valueType="num">
                                      <p:cBhvr additive="base">
                                        <p:cTn id="50" dur="500" fill="hold"/>
                                        <p:tgtEl>
                                          <p:spTgt spid="615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160"/>
                                        </p:tgtEl>
                                        <p:attrNameLst>
                                          <p:attrName>style.visibility</p:attrName>
                                        </p:attrNameLst>
                                      </p:cBhvr>
                                      <p:to>
                                        <p:strVal val="visible"/>
                                      </p:to>
                                    </p:set>
                                    <p:anim calcmode="lin" valueType="num">
                                      <p:cBhvr additive="base">
                                        <p:cTn id="55" dur="500" fill="hold"/>
                                        <p:tgtEl>
                                          <p:spTgt spid="6160"/>
                                        </p:tgtEl>
                                        <p:attrNameLst>
                                          <p:attrName>ppt_x</p:attrName>
                                        </p:attrNameLst>
                                      </p:cBhvr>
                                      <p:tavLst>
                                        <p:tav tm="0">
                                          <p:val>
                                            <p:strVal val="#ppt_x"/>
                                          </p:val>
                                        </p:tav>
                                        <p:tav tm="100000">
                                          <p:val>
                                            <p:strVal val="#ppt_x"/>
                                          </p:val>
                                        </p:tav>
                                      </p:tavLst>
                                    </p:anim>
                                    <p:anim calcmode="lin" valueType="num">
                                      <p:cBhvr additive="base">
                                        <p:cTn id="56" dur="500" fill="hold"/>
                                        <p:tgtEl>
                                          <p:spTgt spid="616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6164"/>
                                        </p:tgtEl>
                                        <p:attrNameLst>
                                          <p:attrName>style.visibility</p:attrName>
                                        </p:attrNameLst>
                                      </p:cBhvr>
                                      <p:to>
                                        <p:strVal val="visible"/>
                                      </p:to>
                                    </p:set>
                                    <p:anim calcmode="lin" valueType="num">
                                      <p:cBhvr additive="base">
                                        <p:cTn id="61" dur="500" fill="hold"/>
                                        <p:tgtEl>
                                          <p:spTgt spid="6164"/>
                                        </p:tgtEl>
                                        <p:attrNameLst>
                                          <p:attrName>ppt_x</p:attrName>
                                        </p:attrNameLst>
                                      </p:cBhvr>
                                      <p:tavLst>
                                        <p:tav tm="0">
                                          <p:val>
                                            <p:strVal val="1+#ppt_w/2"/>
                                          </p:val>
                                        </p:tav>
                                        <p:tav tm="100000">
                                          <p:val>
                                            <p:strVal val="#ppt_x"/>
                                          </p:val>
                                        </p:tav>
                                      </p:tavLst>
                                    </p:anim>
                                    <p:anim calcmode="lin" valueType="num">
                                      <p:cBhvr additive="base">
                                        <p:cTn id="62" dur="500" fill="hold"/>
                                        <p:tgtEl>
                                          <p:spTgt spid="61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0C0D6"/>
        </a:solidFill>
        <a:effectLst/>
      </p:bgPr>
    </p:bg>
    <p:spTree>
      <p:nvGrpSpPr>
        <p:cNvPr id="1" name="">
          <a:extLst>
            <a:ext uri="{FF2B5EF4-FFF2-40B4-BE49-F238E27FC236}">
              <a16:creationId xmlns:a16="http://schemas.microsoft.com/office/drawing/2014/main" id="{9F0E66B2-F3A3-9D7D-87DD-C718E1A07B3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32A236D8-0844-1D1C-4CBE-A8E8EC24B30E}"/>
              </a:ext>
            </a:extLst>
          </p:cNvPr>
          <p:cNvSpPr txBox="1"/>
          <p:nvPr/>
        </p:nvSpPr>
        <p:spPr>
          <a:xfrm>
            <a:off x="4352540" y="251711"/>
            <a:ext cx="4118219" cy="646331"/>
          </a:xfrm>
          <a:prstGeom prst="rect">
            <a:avLst/>
          </a:prstGeom>
          <a:solidFill>
            <a:schemeClr val="accent5">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Language Processing</a:t>
            </a:r>
          </a:p>
        </p:txBody>
      </p:sp>
      <p:sp>
        <p:nvSpPr>
          <p:cNvPr id="3" name="TextBox 2">
            <a:extLst>
              <a:ext uri="{FF2B5EF4-FFF2-40B4-BE49-F238E27FC236}">
                <a16:creationId xmlns:a16="http://schemas.microsoft.com/office/drawing/2014/main" id="{6637787F-D1B0-5548-D260-006F0F25909E}"/>
              </a:ext>
            </a:extLst>
          </p:cNvPr>
          <p:cNvSpPr txBox="1"/>
          <p:nvPr/>
        </p:nvSpPr>
        <p:spPr>
          <a:xfrm>
            <a:off x="2977411" y="1113022"/>
            <a:ext cx="3221849" cy="3539430"/>
          </a:xfrm>
          <a:prstGeom prst="rect">
            <a:avLst/>
          </a:prstGeom>
          <a:solidFill>
            <a:schemeClr val="bg1"/>
          </a:solidFill>
        </p:spPr>
        <p:txBody>
          <a:bodyPr wrap="square" rtlCol="0">
            <a:spAutoFit/>
          </a:bodyPr>
          <a:lstStyle/>
          <a:p>
            <a:pPr algn="ctr"/>
            <a:r>
              <a:rPr lang="en-US" sz="2800" dirty="0">
                <a:latin typeface="Calibri Light" panose="020F0302020204030204" pitchFamily="34" charset="0"/>
                <a:ea typeface="Calibri Light" panose="020F0302020204030204" pitchFamily="34" charset="0"/>
                <a:cs typeface="Calibri Light" panose="020F0302020204030204" pitchFamily="34" charset="0"/>
              </a:rPr>
              <a:t>Skill Builders</a:t>
            </a:r>
          </a:p>
          <a:p>
            <a:pPr algn="ctr"/>
            <a:endParaRPr lang="en-US" sz="2800" dirty="0">
              <a:latin typeface="Calibri Light" panose="020F0302020204030204" pitchFamily="34" charset="0"/>
              <a:ea typeface="Calibri Light" panose="020F0302020204030204" pitchFamily="34" charset="0"/>
              <a:cs typeface="Calibri Light" panose="020F0302020204030204" pitchFamily="34" charset="0"/>
            </a:endParaRPr>
          </a:p>
          <a:p>
            <a:pPr marL="457200" indent="-457200">
              <a:buFont typeface="Wingdings" panose="05000000000000000000" pitchFamily="2" charset="2"/>
              <a:buChar char="§"/>
            </a:pPr>
            <a:r>
              <a:rPr lang="en-US" sz="2800" dirty="0">
                <a:latin typeface="Calibri Light" panose="020F0302020204030204" pitchFamily="34" charset="0"/>
                <a:ea typeface="Calibri Light" panose="020F0302020204030204" pitchFamily="34" charset="0"/>
                <a:cs typeface="Calibri Light" panose="020F0302020204030204" pitchFamily="34" charset="0"/>
              </a:rPr>
              <a:t>Explicit instruction</a:t>
            </a:r>
          </a:p>
          <a:p>
            <a:pPr marL="457200" indent="-457200">
              <a:buFont typeface="Wingdings" panose="05000000000000000000" pitchFamily="2" charset="2"/>
              <a:buChar char="§"/>
            </a:pPr>
            <a:r>
              <a:rPr lang="en-US" sz="2800" dirty="0">
                <a:latin typeface="Calibri Light" panose="020F0302020204030204" pitchFamily="34" charset="0"/>
                <a:ea typeface="Calibri Light" panose="020F0302020204030204" pitchFamily="34" charset="0"/>
                <a:cs typeface="Calibri Light" panose="020F0302020204030204" pitchFamily="34" charset="0"/>
              </a:rPr>
              <a:t>Vocabulary practice</a:t>
            </a:r>
          </a:p>
          <a:p>
            <a:pPr marL="457200" indent="-457200">
              <a:buFont typeface="Wingdings" panose="05000000000000000000" pitchFamily="2" charset="2"/>
              <a:buChar char="§"/>
            </a:pPr>
            <a:r>
              <a:rPr lang="en-US" sz="2800" dirty="0">
                <a:latin typeface="Calibri Light" panose="020F0302020204030204" pitchFamily="34" charset="0"/>
                <a:ea typeface="Calibri Light" panose="020F0302020204030204" pitchFamily="34" charset="0"/>
                <a:cs typeface="Calibri Light" panose="020F0302020204030204" pitchFamily="34" charset="0"/>
              </a:rPr>
              <a:t>Build prior knowledge</a:t>
            </a:r>
          </a:p>
        </p:txBody>
      </p:sp>
      <p:sp>
        <p:nvSpPr>
          <p:cNvPr id="4" name="TextBox 3">
            <a:extLst>
              <a:ext uri="{FF2B5EF4-FFF2-40B4-BE49-F238E27FC236}">
                <a16:creationId xmlns:a16="http://schemas.microsoft.com/office/drawing/2014/main" id="{E7252BB3-315A-F75D-904F-FC0E7C1EB365}"/>
              </a:ext>
            </a:extLst>
          </p:cNvPr>
          <p:cNvSpPr txBox="1"/>
          <p:nvPr/>
        </p:nvSpPr>
        <p:spPr>
          <a:xfrm>
            <a:off x="6339939" y="1113022"/>
            <a:ext cx="3899331" cy="3539430"/>
          </a:xfrm>
          <a:prstGeom prst="rect">
            <a:avLst/>
          </a:prstGeom>
          <a:solidFill>
            <a:schemeClr val="accent6">
              <a:lumMod val="50000"/>
            </a:schemeClr>
          </a:solidFill>
        </p:spPr>
        <p:txBody>
          <a:bodyPr wrap="square" rtlCol="0">
            <a:spAutoFit/>
          </a:bodyPr>
          <a:lstStyle/>
          <a:p>
            <a:pPr algn="ctr"/>
            <a:r>
              <a:rPr lang="en-US" sz="2800" dirty="0">
                <a:latin typeface="Calibri Light" panose="020F0302020204030204" pitchFamily="34" charset="0"/>
                <a:ea typeface="Calibri Light" panose="020F0302020204030204" pitchFamily="34" charset="0"/>
                <a:cs typeface="Calibri Light" panose="020F0302020204030204" pitchFamily="34" charset="0"/>
              </a:rPr>
              <a:t>Accommodations</a:t>
            </a:r>
          </a:p>
          <a:p>
            <a:pPr algn="ctr"/>
            <a:endParaRPr lang="en-US" sz="2800" dirty="0">
              <a:latin typeface="Calibri Light" panose="020F0302020204030204" pitchFamily="34" charset="0"/>
              <a:ea typeface="Calibri Light" panose="020F0302020204030204" pitchFamily="34" charset="0"/>
              <a:cs typeface="Calibri Light" panose="020F0302020204030204" pitchFamily="34" charset="0"/>
            </a:endParaRPr>
          </a:p>
          <a:p>
            <a:pPr marL="457200" indent="-457200">
              <a:buFont typeface="Wingdings" panose="05000000000000000000" pitchFamily="2" charset="2"/>
              <a:buChar char="q"/>
            </a:pPr>
            <a:r>
              <a:rPr lang="en-US" sz="2800" dirty="0">
                <a:latin typeface="Calibri Light" panose="020F0302020204030204" pitchFamily="34" charset="0"/>
                <a:ea typeface="Calibri Light" panose="020F0302020204030204" pitchFamily="34" charset="0"/>
                <a:cs typeface="Calibri Light" panose="020F0302020204030204" pitchFamily="34" charset="0"/>
              </a:rPr>
              <a:t>Graphic organizers</a:t>
            </a:r>
          </a:p>
          <a:p>
            <a:pPr marL="457200" indent="-457200">
              <a:buFont typeface="Wingdings" panose="05000000000000000000" pitchFamily="2" charset="2"/>
              <a:buChar char="q"/>
            </a:pPr>
            <a:r>
              <a:rPr lang="en-US" sz="2800" dirty="0">
                <a:latin typeface="Calibri Light" panose="020F0302020204030204" pitchFamily="34" charset="0"/>
                <a:ea typeface="Calibri Light" panose="020F0302020204030204" pitchFamily="34" charset="0"/>
                <a:cs typeface="Calibri Light" panose="020F0302020204030204" pitchFamily="34" charset="0"/>
              </a:rPr>
              <a:t>Scaffolded essays</a:t>
            </a:r>
          </a:p>
          <a:p>
            <a:pPr marL="457200" indent="-457200">
              <a:buFont typeface="Wingdings" panose="05000000000000000000" pitchFamily="2" charset="2"/>
              <a:buChar char="q"/>
            </a:pPr>
            <a:r>
              <a:rPr lang="en-US" sz="2800" dirty="0">
                <a:latin typeface="Calibri Light" panose="020F0302020204030204" pitchFamily="34" charset="0"/>
                <a:ea typeface="Calibri Light" panose="020F0302020204030204" pitchFamily="34" charset="0"/>
                <a:cs typeface="Calibri Light" panose="020F0302020204030204" pitchFamily="34" charset="0"/>
              </a:rPr>
              <a:t>Sentence starters</a:t>
            </a:r>
          </a:p>
          <a:p>
            <a:pPr marL="457200" indent="-457200">
              <a:buFont typeface="Wingdings" panose="05000000000000000000" pitchFamily="2" charset="2"/>
              <a:buChar char="q"/>
            </a:pPr>
            <a:r>
              <a:rPr lang="en-US" sz="2800" dirty="0">
                <a:latin typeface="Calibri Light" panose="020F0302020204030204" pitchFamily="34" charset="0"/>
                <a:ea typeface="Calibri Light" panose="020F0302020204030204" pitchFamily="34" charset="0"/>
                <a:cs typeface="Calibri Light" panose="020F0302020204030204" pitchFamily="34" charset="0"/>
              </a:rPr>
              <a:t>Alternate formats</a:t>
            </a:r>
          </a:p>
          <a:p>
            <a:pPr marL="457200" indent="-457200">
              <a:buFont typeface="Wingdings" panose="05000000000000000000" pitchFamily="2" charset="2"/>
              <a:buChar char="q"/>
            </a:pPr>
            <a:r>
              <a:rPr lang="en-US" sz="2800" dirty="0">
                <a:latin typeface="Calibri Light" panose="020F0302020204030204" pitchFamily="34" charset="0"/>
                <a:ea typeface="Calibri Light" panose="020F0302020204030204" pitchFamily="34" charset="0"/>
                <a:cs typeface="Calibri Light" panose="020F0302020204030204" pitchFamily="34" charset="0"/>
              </a:rPr>
              <a:t>Assistive technology</a:t>
            </a:r>
          </a:p>
          <a:p>
            <a:pPr marL="457200" indent="-457200">
              <a:buFont typeface="Wingdings" panose="05000000000000000000" pitchFamily="2" charset="2"/>
              <a:buChar char="q"/>
            </a:pPr>
            <a:r>
              <a:rPr lang="en-US" sz="2800" dirty="0">
                <a:latin typeface="Calibri Light" panose="020F0302020204030204" pitchFamily="34" charset="0"/>
                <a:ea typeface="Calibri Light" panose="020F0302020204030204" pitchFamily="34" charset="0"/>
                <a:cs typeface="Calibri Light" panose="020F0302020204030204" pitchFamily="34" charset="0"/>
              </a:rPr>
              <a:t>Word banks</a:t>
            </a:r>
          </a:p>
        </p:txBody>
      </p:sp>
      <p:pic>
        <p:nvPicPr>
          <p:cNvPr id="7170" name="Picture 2" descr="10 Free Graphic Organizer Templates for Any Subject">
            <a:extLst>
              <a:ext uri="{FF2B5EF4-FFF2-40B4-BE49-F238E27FC236}">
                <a16:creationId xmlns:a16="http://schemas.microsoft.com/office/drawing/2014/main" id="{677E5443-B53C-2CE9-27E6-7A719DB645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6562" y="4767776"/>
            <a:ext cx="2443005" cy="195440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ast simple multiple choice grammar…: English ESL worksheets pdf &amp; doc">
            <a:extLst>
              <a:ext uri="{FF2B5EF4-FFF2-40B4-BE49-F238E27FC236}">
                <a16:creationId xmlns:a16="http://schemas.microsoft.com/office/drawing/2014/main" id="{369E7336-AA45-7633-747A-544A8D2A15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72" t="32235" r="4956" b="51355"/>
          <a:stretch/>
        </p:blipFill>
        <p:spPr bwMode="auto">
          <a:xfrm>
            <a:off x="4144374" y="5182269"/>
            <a:ext cx="4391130" cy="112541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entence Starters For Adding Information">
            <a:extLst>
              <a:ext uri="{FF2B5EF4-FFF2-40B4-BE49-F238E27FC236}">
                <a16:creationId xmlns:a16="http://schemas.microsoft.com/office/drawing/2014/main" id="{F1F6C42E-AB41-2966-3555-3B7126BBFF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12" t="3574" r="7151" b="18440"/>
          <a:stretch/>
        </p:blipFill>
        <p:spPr bwMode="auto">
          <a:xfrm>
            <a:off x="202433" y="3406736"/>
            <a:ext cx="2540345" cy="328313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abitats Vocab test with word bank-2nd version included MODIFIED">
            <a:extLst>
              <a:ext uri="{FF2B5EF4-FFF2-40B4-BE49-F238E27FC236}">
                <a16:creationId xmlns:a16="http://schemas.microsoft.com/office/drawing/2014/main" id="{099141B8-5100-CFB5-AA05-7A80B56C2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433" y="351692"/>
            <a:ext cx="2540345" cy="282128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Speech to Text on iPad - Yale Dyslexia">
            <a:extLst>
              <a:ext uri="{FF2B5EF4-FFF2-40B4-BE49-F238E27FC236}">
                <a16:creationId xmlns:a16="http://schemas.microsoft.com/office/drawing/2014/main" id="{140DAC37-F952-E83D-3410-FC659954CE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2231" y="251171"/>
            <a:ext cx="2217336" cy="160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1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anim calcmode="lin" valueType="num">
                                      <p:cBhvr additive="base">
                                        <p:cTn id="19" dur="500" fill="hold"/>
                                        <p:tgtEl>
                                          <p:spTgt spid="7170"/>
                                        </p:tgtEl>
                                        <p:attrNameLst>
                                          <p:attrName>ppt_x</p:attrName>
                                        </p:attrNameLst>
                                      </p:cBhvr>
                                      <p:tavLst>
                                        <p:tav tm="0">
                                          <p:val>
                                            <p:strVal val="1+#ppt_w/2"/>
                                          </p:val>
                                        </p:tav>
                                        <p:tav tm="100000">
                                          <p:val>
                                            <p:strVal val="#ppt_x"/>
                                          </p:val>
                                        </p:tav>
                                      </p:tavLst>
                                    </p:anim>
                                    <p:anim calcmode="lin" valueType="num">
                                      <p:cBhvr additive="base">
                                        <p:cTn id="20"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7174"/>
                                        </p:tgtEl>
                                        <p:attrNameLst>
                                          <p:attrName>style.visibility</p:attrName>
                                        </p:attrNameLst>
                                      </p:cBhvr>
                                      <p:to>
                                        <p:strVal val="visible"/>
                                      </p:to>
                                    </p:set>
                                    <p:anim calcmode="lin" valueType="num">
                                      <p:cBhvr additive="base">
                                        <p:cTn id="25" dur="500" fill="hold"/>
                                        <p:tgtEl>
                                          <p:spTgt spid="7174"/>
                                        </p:tgtEl>
                                        <p:attrNameLst>
                                          <p:attrName>ppt_x</p:attrName>
                                        </p:attrNameLst>
                                      </p:cBhvr>
                                      <p:tavLst>
                                        <p:tav tm="0">
                                          <p:val>
                                            <p:strVal val="0-#ppt_w/2"/>
                                          </p:val>
                                        </p:tav>
                                        <p:tav tm="100000">
                                          <p:val>
                                            <p:strVal val="#ppt_x"/>
                                          </p:val>
                                        </p:tav>
                                      </p:tavLst>
                                    </p:anim>
                                    <p:anim calcmode="lin" valueType="num">
                                      <p:cBhvr additive="base">
                                        <p:cTn id="26"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72"/>
                                        </p:tgtEl>
                                        <p:attrNameLst>
                                          <p:attrName>style.visibility</p:attrName>
                                        </p:attrNameLst>
                                      </p:cBhvr>
                                      <p:to>
                                        <p:strVal val="visible"/>
                                      </p:to>
                                    </p:set>
                                    <p:anim calcmode="lin" valueType="num">
                                      <p:cBhvr additive="base">
                                        <p:cTn id="31" dur="500" fill="hold"/>
                                        <p:tgtEl>
                                          <p:spTgt spid="7172"/>
                                        </p:tgtEl>
                                        <p:attrNameLst>
                                          <p:attrName>ppt_x</p:attrName>
                                        </p:attrNameLst>
                                      </p:cBhvr>
                                      <p:tavLst>
                                        <p:tav tm="0">
                                          <p:val>
                                            <p:strVal val="#ppt_x"/>
                                          </p:val>
                                        </p:tav>
                                        <p:tav tm="100000">
                                          <p:val>
                                            <p:strVal val="#ppt_x"/>
                                          </p:val>
                                        </p:tav>
                                      </p:tavLst>
                                    </p:anim>
                                    <p:anim calcmode="lin" valueType="num">
                                      <p:cBhvr additive="base">
                                        <p:cTn id="32"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7178"/>
                                        </p:tgtEl>
                                        <p:attrNameLst>
                                          <p:attrName>style.visibility</p:attrName>
                                        </p:attrNameLst>
                                      </p:cBhvr>
                                      <p:to>
                                        <p:strVal val="visible"/>
                                      </p:to>
                                    </p:set>
                                    <p:anim calcmode="lin" valueType="num">
                                      <p:cBhvr additive="base">
                                        <p:cTn id="37" dur="500" fill="hold"/>
                                        <p:tgtEl>
                                          <p:spTgt spid="7178"/>
                                        </p:tgtEl>
                                        <p:attrNameLst>
                                          <p:attrName>ppt_x</p:attrName>
                                        </p:attrNameLst>
                                      </p:cBhvr>
                                      <p:tavLst>
                                        <p:tav tm="0">
                                          <p:val>
                                            <p:strVal val="1+#ppt_w/2"/>
                                          </p:val>
                                        </p:tav>
                                        <p:tav tm="100000">
                                          <p:val>
                                            <p:strVal val="#ppt_x"/>
                                          </p:val>
                                        </p:tav>
                                      </p:tavLst>
                                    </p:anim>
                                    <p:anim calcmode="lin" valueType="num">
                                      <p:cBhvr additive="base">
                                        <p:cTn id="38" dur="500" fill="hold"/>
                                        <p:tgtEl>
                                          <p:spTgt spid="7178"/>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7176"/>
                                        </p:tgtEl>
                                        <p:attrNameLst>
                                          <p:attrName>style.visibility</p:attrName>
                                        </p:attrNameLst>
                                      </p:cBhvr>
                                      <p:to>
                                        <p:strVal val="visible"/>
                                      </p:to>
                                    </p:set>
                                    <p:anim calcmode="lin" valueType="num">
                                      <p:cBhvr additive="base">
                                        <p:cTn id="43" dur="500" fill="hold"/>
                                        <p:tgtEl>
                                          <p:spTgt spid="7176"/>
                                        </p:tgtEl>
                                        <p:attrNameLst>
                                          <p:attrName>ppt_x</p:attrName>
                                        </p:attrNameLst>
                                      </p:cBhvr>
                                      <p:tavLst>
                                        <p:tav tm="0">
                                          <p:val>
                                            <p:strVal val="0-#ppt_w/2"/>
                                          </p:val>
                                        </p:tav>
                                        <p:tav tm="100000">
                                          <p:val>
                                            <p:strVal val="#ppt_x"/>
                                          </p:val>
                                        </p:tav>
                                      </p:tavLst>
                                    </p:anim>
                                    <p:anim calcmode="lin" valueType="num">
                                      <p:cBhvr additive="base">
                                        <p:cTn id="44" dur="500" fill="hold"/>
                                        <p:tgtEl>
                                          <p:spTgt spid="717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Light" panose="020F0502020204030204"/>
              <a:ea typeface="+mn-ea"/>
              <a:cs typeface="+mn-cs"/>
            </a:endParaRPr>
          </a:p>
        </p:txBody>
      </p:sp>
      <p:sp>
        <p:nvSpPr>
          <p:cNvPr id="12" name="Rectangle 1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Light" panose="020F0502020204030204"/>
              <a:ea typeface="+mn-ea"/>
              <a:cs typeface="+mn-cs"/>
            </a:endParaRPr>
          </a:p>
        </p:txBody>
      </p:sp>
      <p:sp>
        <p:nvSpPr>
          <p:cNvPr id="2" name="Title 1">
            <a:extLst>
              <a:ext uri="{FF2B5EF4-FFF2-40B4-BE49-F238E27FC236}">
                <a16:creationId xmlns:a16="http://schemas.microsoft.com/office/drawing/2014/main" id="{7B35060B-6CE6-6B4D-FA29-638C98A4E1F5}"/>
              </a:ext>
            </a:extLst>
          </p:cNvPr>
          <p:cNvSpPr>
            <a:spLocks noGrp="1"/>
          </p:cNvSpPr>
          <p:nvPr>
            <p:ph type="title"/>
          </p:nvPr>
        </p:nvSpPr>
        <p:spPr>
          <a:xfrm>
            <a:off x="492369" y="605896"/>
            <a:ext cx="3642309" cy="5646208"/>
          </a:xfrm>
        </p:spPr>
        <p:txBody>
          <a:bodyPr anchor="ctr">
            <a:normAutofit/>
          </a:bodyPr>
          <a:lstStyle/>
          <a:p>
            <a:r>
              <a:rPr lang="en-US" sz="4400"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What exactly is dyslexia??</a:t>
            </a:r>
          </a:p>
        </p:txBody>
      </p:sp>
      <p:sp>
        <p:nvSpPr>
          <p:cNvPr id="5" name="Content Placeholder 4">
            <a:extLst>
              <a:ext uri="{FF2B5EF4-FFF2-40B4-BE49-F238E27FC236}">
                <a16:creationId xmlns:a16="http://schemas.microsoft.com/office/drawing/2014/main" id="{8251A6CE-5BD7-51EC-F919-FFDFFB9A0B11}"/>
              </a:ext>
            </a:extLst>
          </p:cNvPr>
          <p:cNvSpPr>
            <a:spLocks noGrp="1"/>
          </p:cNvSpPr>
          <p:nvPr>
            <p:ph idx="1"/>
          </p:nvPr>
        </p:nvSpPr>
        <p:spPr>
          <a:xfrm>
            <a:off x="5231958" y="605896"/>
            <a:ext cx="6547087" cy="5646208"/>
          </a:xfrm>
        </p:spPr>
        <p:txBody>
          <a:bodyPr vert="horz" lIns="0" tIns="45720" rIns="0" bIns="45720" rtlCol="0" anchor="ctr">
            <a:normAutofit/>
          </a:bodyPr>
          <a:lstStyle/>
          <a:p>
            <a:pPr>
              <a:lnSpc>
                <a:spcPct val="110000"/>
              </a:lnSpc>
            </a:pPr>
            <a:r>
              <a:rPr lang="en-US" sz="2400" spc="-50" dirty="0">
                <a:latin typeface="Times New Roman"/>
                <a:ea typeface="Open Sans"/>
                <a:cs typeface="Open Sans"/>
              </a:rPr>
              <a:t>Dyslexia is a specific learning disability that is </a:t>
            </a:r>
            <a:r>
              <a:rPr lang="en-US" sz="2400" spc="-50" dirty="0">
                <a:highlight>
                  <a:srgbClr val="FFFF00"/>
                </a:highlight>
                <a:latin typeface="Times New Roman"/>
                <a:ea typeface="Open Sans"/>
                <a:cs typeface="Open Sans"/>
              </a:rPr>
              <a:t>neurobiological</a:t>
            </a:r>
            <a:r>
              <a:rPr lang="en-US" sz="2400" spc="-50" dirty="0">
                <a:latin typeface="Times New Roman"/>
                <a:ea typeface="Open Sans"/>
                <a:cs typeface="Open Sans"/>
              </a:rPr>
              <a:t> in origin. It is characterized by difficulties with accurate and/or fluent </a:t>
            </a:r>
            <a:r>
              <a:rPr lang="en-US" sz="2400" spc="-50" dirty="0">
                <a:highlight>
                  <a:srgbClr val="FFFF00"/>
                </a:highlight>
                <a:latin typeface="Times New Roman"/>
                <a:ea typeface="Open Sans"/>
                <a:cs typeface="Open Sans"/>
              </a:rPr>
              <a:t>word recognition</a:t>
            </a:r>
            <a:r>
              <a:rPr lang="en-US" sz="2400" spc="-50" dirty="0">
                <a:latin typeface="Times New Roman"/>
                <a:ea typeface="Open Sans"/>
                <a:cs typeface="Open Sans"/>
              </a:rPr>
              <a:t> and by </a:t>
            </a:r>
            <a:r>
              <a:rPr lang="en-US" sz="2400" spc="-50" dirty="0">
                <a:highlight>
                  <a:srgbClr val="FFFF00"/>
                </a:highlight>
                <a:latin typeface="Times New Roman"/>
                <a:ea typeface="Open Sans"/>
                <a:cs typeface="Open Sans"/>
              </a:rPr>
              <a:t>poor spelling </a:t>
            </a:r>
            <a:r>
              <a:rPr lang="en-US" sz="2400" spc="-50" dirty="0">
                <a:latin typeface="Times New Roman"/>
                <a:ea typeface="Open Sans"/>
                <a:cs typeface="Open Sans"/>
              </a:rPr>
              <a:t>and </a:t>
            </a:r>
            <a:r>
              <a:rPr lang="en-US" sz="2400" spc="-50" dirty="0">
                <a:highlight>
                  <a:srgbClr val="FFFF00"/>
                </a:highlight>
                <a:latin typeface="Times New Roman"/>
                <a:ea typeface="Open Sans"/>
                <a:cs typeface="Open Sans"/>
              </a:rPr>
              <a:t>decoding</a:t>
            </a:r>
            <a:r>
              <a:rPr lang="en-US" sz="2400" spc="-50" dirty="0">
                <a:latin typeface="Times New Roman"/>
                <a:ea typeface="Open Sans"/>
                <a:cs typeface="Open Sans"/>
              </a:rPr>
              <a:t> abilities. These difficulties typically result from a deficit in the </a:t>
            </a:r>
            <a:r>
              <a:rPr lang="en-US" sz="2400" spc="-50" dirty="0">
                <a:highlight>
                  <a:srgbClr val="FFFF00"/>
                </a:highlight>
                <a:latin typeface="Times New Roman"/>
                <a:ea typeface="Open Sans"/>
                <a:cs typeface="Open Sans"/>
              </a:rPr>
              <a:t>phonological component of language </a:t>
            </a:r>
            <a:r>
              <a:rPr lang="en-US" sz="2400" spc="-50" dirty="0">
                <a:latin typeface="Times New Roman"/>
                <a:ea typeface="Open Sans"/>
                <a:cs typeface="Open Sans"/>
              </a:rPr>
              <a:t>that is often </a:t>
            </a:r>
            <a:r>
              <a:rPr lang="en-US" sz="2400" spc="-50" dirty="0">
                <a:highlight>
                  <a:srgbClr val="FFFF00"/>
                </a:highlight>
                <a:latin typeface="Times New Roman"/>
                <a:ea typeface="Open Sans"/>
                <a:cs typeface="Open Sans"/>
              </a:rPr>
              <a:t>unexpected in relation to other cognitive abilities and the provision of effective classroom instruction. </a:t>
            </a:r>
            <a:r>
              <a:rPr lang="en-US" sz="2400" spc="-50" dirty="0">
                <a:latin typeface="Times New Roman"/>
                <a:ea typeface="Open Sans"/>
                <a:cs typeface="Open Sans"/>
              </a:rPr>
              <a:t>Secondary consequences may include problems in </a:t>
            </a:r>
            <a:r>
              <a:rPr lang="en-US" sz="2400" spc="-50" dirty="0">
                <a:highlight>
                  <a:srgbClr val="FFFF00"/>
                </a:highlight>
                <a:latin typeface="Times New Roman"/>
                <a:ea typeface="Open Sans"/>
                <a:cs typeface="Open Sans"/>
              </a:rPr>
              <a:t>reading comprehension </a:t>
            </a:r>
            <a:r>
              <a:rPr lang="en-US" sz="2400" spc="-50" dirty="0">
                <a:latin typeface="Times New Roman"/>
                <a:ea typeface="Open Sans"/>
                <a:cs typeface="Open Sans"/>
              </a:rPr>
              <a:t>and reduced reading experience that can impede growth of </a:t>
            </a:r>
            <a:r>
              <a:rPr lang="en-US" sz="2400" spc="-50" dirty="0">
                <a:highlight>
                  <a:srgbClr val="FFFF00"/>
                </a:highlight>
                <a:latin typeface="Times New Roman"/>
                <a:ea typeface="Open Sans"/>
                <a:cs typeface="Open Sans"/>
              </a:rPr>
              <a:t>vocabulary and background knowledge.</a:t>
            </a:r>
            <a:endParaRPr lang="en-US" sz="2400" spc="-50" dirty="0">
              <a:highlight>
                <a:srgbClr val="FFFF00"/>
              </a:highlight>
              <a:latin typeface="+mj-lt"/>
              <a:ea typeface="+mj-ea"/>
              <a:cs typeface="+mj-cs"/>
            </a:endParaRPr>
          </a:p>
        </p:txBody>
      </p:sp>
      <p:sp>
        <p:nvSpPr>
          <p:cNvPr id="14" name="Rectangle 13">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Light" panose="020F0502020204030204"/>
              <a:ea typeface="+mn-ea"/>
              <a:cs typeface="+mn-cs"/>
            </a:endParaRPr>
          </a:p>
        </p:txBody>
      </p:sp>
    </p:spTree>
    <p:extLst>
      <p:ext uri="{BB962C8B-B14F-4D97-AF65-F5344CB8AC3E}">
        <p14:creationId xmlns:p14="http://schemas.microsoft.com/office/powerpoint/2010/main" val="3090658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1E71D1-9C99-AF65-720B-939B82F8FB78}"/>
              </a:ext>
            </a:extLst>
          </p:cNvPr>
          <p:cNvPicPr>
            <a:picLocks noChangeAspect="1"/>
          </p:cNvPicPr>
          <p:nvPr/>
        </p:nvPicPr>
        <p:blipFill>
          <a:blip r:embed="rId2"/>
          <a:stretch>
            <a:fillRect/>
          </a:stretch>
        </p:blipFill>
        <p:spPr>
          <a:xfrm>
            <a:off x="4495661" y="2031023"/>
            <a:ext cx="3200677" cy="3334801"/>
          </a:xfrm>
          <a:prstGeom prst="rect">
            <a:avLst/>
          </a:prstGeom>
        </p:spPr>
      </p:pic>
      <p:sp>
        <p:nvSpPr>
          <p:cNvPr id="4" name="Rectangle 3">
            <a:extLst>
              <a:ext uri="{FF2B5EF4-FFF2-40B4-BE49-F238E27FC236}">
                <a16:creationId xmlns:a16="http://schemas.microsoft.com/office/drawing/2014/main" id="{CEE0EB17-FE99-E78F-291D-BFAC5B53CE14}"/>
              </a:ext>
            </a:extLst>
          </p:cNvPr>
          <p:cNvSpPr/>
          <p:nvPr/>
        </p:nvSpPr>
        <p:spPr>
          <a:xfrm>
            <a:off x="1169377" y="2031023"/>
            <a:ext cx="3182815" cy="33147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Light" panose="020F0502020204030204"/>
              <a:ea typeface="+mn-ea"/>
              <a:cs typeface="+mn-cs"/>
            </a:endParaRPr>
          </a:p>
        </p:txBody>
      </p:sp>
      <p:pic>
        <p:nvPicPr>
          <p:cNvPr id="7" name="Picture 6">
            <a:extLst>
              <a:ext uri="{FF2B5EF4-FFF2-40B4-BE49-F238E27FC236}">
                <a16:creationId xmlns:a16="http://schemas.microsoft.com/office/drawing/2014/main" id="{803449BA-14D7-ED51-D665-8F3AF9C6C7F4}"/>
              </a:ext>
            </a:extLst>
          </p:cNvPr>
          <p:cNvPicPr>
            <a:picLocks noChangeAspect="1"/>
          </p:cNvPicPr>
          <p:nvPr/>
        </p:nvPicPr>
        <p:blipFill>
          <a:blip r:embed="rId2"/>
          <a:stretch>
            <a:fillRect/>
          </a:stretch>
        </p:blipFill>
        <p:spPr>
          <a:xfrm>
            <a:off x="7839807" y="2034993"/>
            <a:ext cx="3200677" cy="3334801"/>
          </a:xfrm>
          <a:prstGeom prst="rect">
            <a:avLst/>
          </a:prstGeom>
        </p:spPr>
      </p:pic>
      <p:sp>
        <p:nvSpPr>
          <p:cNvPr id="8" name="TextBox 7">
            <a:extLst>
              <a:ext uri="{FF2B5EF4-FFF2-40B4-BE49-F238E27FC236}">
                <a16:creationId xmlns:a16="http://schemas.microsoft.com/office/drawing/2014/main" id="{C3A8191F-A374-84E0-1140-EC4CA30D9D74}"/>
              </a:ext>
            </a:extLst>
          </p:cNvPr>
          <p:cNvSpPr txBox="1"/>
          <p:nvPr/>
        </p:nvSpPr>
        <p:spPr>
          <a:xfrm>
            <a:off x="1046284" y="870438"/>
            <a:ext cx="793945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Dyslexia is…</a:t>
            </a:r>
          </a:p>
        </p:txBody>
      </p:sp>
      <p:sp>
        <p:nvSpPr>
          <p:cNvPr id="9" name="TextBox 8">
            <a:extLst>
              <a:ext uri="{FF2B5EF4-FFF2-40B4-BE49-F238E27FC236}">
                <a16:creationId xmlns:a16="http://schemas.microsoft.com/office/drawing/2014/main" id="{FA557F67-686C-7F57-8B4C-6826415D55BA}"/>
              </a:ext>
            </a:extLst>
          </p:cNvPr>
          <p:cNvSpPr txBox="1"/>
          <p:nvPr/>
        </p:nvSpPr>
        <p:spPr>
          <a:xfrm>
            <a:off x="1477108" y="2751992"/>
            <a:ext cx="259373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rPr>
              <a:t>Common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rPr>
              <a:t>20% </a:t>
            </a:r>
          </a:p>
        </p:txBody>
      </p:sp>
      <p:sp>
        <p:nvSpPr>
          <p:cNvPr id="10" name="TextBox 9">
            <a:extLst>
              <a:ext uri="{FF2B5EF4-FFF2-40B4-BE49-F238E27FC236}">
                <a16:creationId xmlns:a16="http://schemas.microsoft.com/office/drawing/2014/main" id="{E863E2C0-B61B-C1DA-F8EC-8F97675BBECA}"/>
              </a:ext>
            </a:extLst>
          </p:cNvPr>
          <p:cNvSpPr txBox="1"/>
          <p:nvPr/>
        </p:nvSpPr>
        <p:spPr>
          <a:xfrm>
            <a:off x="4674507" y="2952108"/>
            <a:ext cx="28429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rPr>
              <a:t>Brain Based</a:t>
            </a:r>
          </a:p>
        </p:txBody>
      </p:sp>
      <p:sp>
        <p:nvSpPr>
          <p:cNvPr id="11" name="TextBox 10">
            <a:extLst>
              <a:ext uri="{FF2B5EF4-FFF2-40B4-BE49-F238E27FC236}">
                <a16:creationId xmlns:a16="http://schemas.microsoft.com/office/drawing/2014/main" id="{89FD8B5B-3658-3A3D-877B-642C99FFC499}"/>
              </a:ext>
            </a:extLst>
          </p:cNvPr>
          <p:cNvSpPr txBox="1"/>
          <p:nvPr/>
        </p:nvSpPr>
        <p:spPr>
          <a:xfrm>
            <a:off x="8232668" y="2928982"/>
            <a:ext cx="241495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pitchFamily="34" charset="0"/>
                <a:ea typeface="Calibri Light" panose="020F0302020204030204" pitchFamily="34" charset="0"/>
                <a:cs typeface="Calibri Light" panose="020F0302020204030204" pitchFamily="34" charset="0"/>
              </a:rPr>
              <a:t>Genetic</a:t>
            </a:r>
          </a:p>
        </p:txBody>
      </p:sp>
    </p:spTree>
    <p:extLst>
      <p:ext uri="{BB962C8B-B14F-4D97-AF65-F5344CB8AC3E}">
        <p14:creationId xmlns:p14="http://schemas.microsoft.com/office/powerpoint/2010/main" val="230831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160"/>
        <p:cNvGrpSpPr/>
        <p:nvPr/>
      </p:nvGrpSpPr>
      <p:grpSpPr>
        <a:xfrm>
          <a:off x="0" y="0"/>
          <a:ext cx="0" cy="0"/>
          <a:chOff x="0" y="0"/>
          <a:chExt cx="0" cy="0"/>
        </a:xfrm>
      </p:grpSpPr>
      <p:sp>
        <p:nvSpPr>
          <p:cNvPr id="161" name="Google Shape;161;g2c024c769fe_0_31"/>
          <p:cNvSpPr/>
          <p:nvPr/>
        </p:nvSpPr>
        <p:spPr>
          <a:xfrm>
            <a:off x="0" y="918702"/>
            <a:ext cx="6124032" cy="5020596"/>
          </a:xfrm>
          <a:prstGeom prst="cloud">
            <a:avLst/>
          </a:prstGeom>
          <a:gradFill>
            <a:gsLst>
              <a:gs pos="0">
                <a:srgbClr val="70AD47">
                  <a:alpha val="20000"/>
                </a:srgbClr>
              </a:gs>
              <a:gs pos="16000">
                <a:srgbClr val="70AD47">
                  <a:alpha val="20000"/>
                </a:srgbClr>
              </a:gs>
              <a:gs pos="100000">
                <a:srgbClr val="C9DAF8"/>
              </a:gs>
              <a:gs pos="100000">
                <a:srgbClr val="D9E4F8"/>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Times New Roman"/>
              <a:buNone/>
              <a:tabLst/>
              <a:defRPr/>
            </a:pPr>
            <a:endParaRPr kumimoji="0" sz="41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162" name="Google Shape;162;g2c024c769fe_0_31"/>
          <p:cNvSpPr txBox="1"/>
          <p:nvPr/>
        </p:nvSpPr>
        <p:spPr>
          <a:xfrm>
            <a:off x="1942150" y="292275"/>
            <a:ext cx="8108100" cy="701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400"/>
              <a:buFont typeface="Times New Roman"/>
              <a:buNone/>
              <a:tabLst/>
              <a:defRPr/>
            </a:pPr>
            <a:r>
              <a:rPr kumimoji="0" lang="en-US" sz="41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Dyslexia Vocabulary</a:t>
            </a:r>
            <a:endParaRPr kumimoji="0"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63" name="Google Shape;163;g2c024c769fe_0_31"/>
          <p:cNvSpPr/>
          <p:nvPr/>
        </p:nvSpPr>
        <p:spPr>
          <a:xfrm>
            <a:off x="5883384" y="918702"/>
            <a:ext cx="6124032" cy="5020596"/>
          </a:xfrm>
          <a:prstGeom prst="cloud">
            <a:avLst/>
          </a:prstGeom>
          <a:gradFill>
            <a:gsLst>
              <a:gs pos="0">
                <a:srgbClr val="70AD47">
                  <a:alpha val="20000"/>
                </a:srgbClr>
              </a:gs>
              <a:gs pos="16000">
                <a:srgbClr val="70AD47">
                  <a:alpha val="20000"/>
                </a:srgbClr>
              </a:gs>
              <a:gs pos="100000">
                <a:srgbClr val="C9DAF8"/>
              </a:gs>
              <a:gs pos="100000">
                <a:srgbClr val="D9E4F8"/>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64" name="Google Shape;164;g2c024c769fe_0_31"/>
          <p:cNvSpPr txBox="1"/>
          <p:nvPr/>
        </p:nvSpPr>
        <p:spPr>
          <a:xfrm>
            <a:off x="2036731" y="1814202"/>
            <a:ext cx="2050569" cy="701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Phoneme</a:t>
            </a:r>
            <a:endParaRPr kumimoji="0"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165" name="Google Shape;165;g2c024c769fe_0_31"/>
          <p:cNvSpPr txBox="1"/>
          <p:nvPr/>
        </p:nvSpPr>
        <p:spPr>
          <a:xfrm>
            <a:off x="6950271" y="1798055"/>
            <a:ext cx="4230906" cy="692467"/>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Virgule</a:t>
            </a:r>
            <a:endParaRPr kumimoji="0"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166" name="Google Shape;166;g2c024c769fe_0_31"/>
          <p:cNvSpPr txBox="1"/>
          <p:nvPr/>
        </p:nvSpPr>
        <p:spPr>
          <a:xfrm>
            <a:off x="641243" y="2834625"/>
            <a:ext cx="5011412" cy="2434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The smallest unit of sound</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26 letters</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44 phonemes</a:t>
            </a:r>
          </a:p>
          <a:p>
            <a:pPr marL="457200" marR="0" lvl="0" indent="-45720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endParaRPr kumimoji="0" lang="en-US" sz="2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endParaRPr kumimoji="0" lang="en-US" sz="29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endParaRPr kumimoji="0" sz="29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167" name="Google Shape;167;g2c024c769fe_0_31"/>
          <p:cNvSpPr txBox="1"/>
          <p:nvPr/>
        </p:nvSpPr>
        <p:spPr>
          <a:xfrm>
            <a:off x="6950271" y="2550674"/>
            <a:ext cx="4230906" cy="2796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The slash marks around a letter or word that tell you to say the sound and not the letter/s</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sh</a:t>
            </a:r>
            <a:endPar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a:t>
            </a:r>
            <a:r>
              <a:rPr kumimoji="0" lang="en-US" sz="3200" b="0" i="0" u="none" strike="noStrike" kern="0" cap="none" spc="0" normalizeH="0" baseline="0" noProof="0" dirty="0" err="1">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sh</a:t>
            </a: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a:t>
            </a: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additive="base">
                                        <p:cTn id="7" dur="1000"/>
                                        <p:tgtEl>
                                          <p:spTgt spid="164"/>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65"/>
                                        </p:tgtEl>
                                        <p:attrNameLst>
                                          <p:attrName>style.visibility</p:attrName>
                                        </p:attrNameLst>
                                      </p:cBhvr>
                                      <p:to>
                                        <p:strVal val="visible"/>
                                      </p:to>
                                    </p:set>
                                    <p:anim calcmode="lin" valueType="num">
                                      <p:cBhvr additive="base">
                                        <p:cTn id="10" dur="1000"/>
                                        <p:tgtEl>
                                          <p:spTgt spid="165"/>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166"/>
                                        </p:tgtEl>
                                        <p:attrNameLst>
                                          <p:attrName>style.visibility</p:attrName>
                                        </p:attrNameLst>
                                      </p:cBhvr>
                                      <p:to>
                                        <p:strVal val="visible"/>
                                      </p:to>
                                    </p:set>
                                    <p:anim calcmode="lin" valueType="num">
                                      <p:cBhvr additive="base">
                                        <p:cTn id="15" dur="1000"/>
                                        <p:tgtEl>
                                          <p:spTgt spid="166"/>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61"/>
                                        </p:tgtEl>
                                        <p:attrNameLst>
                                          <p:attrName>style.visibility</p:attrName>
                                        </p:attrNameLst>
                                      </p:cBhvr>
                                      <p:to>
                                        <p:strVal val="visible"/>
                                      </p:to>
                                    </p:set>
                                    <p:anim calcmode="lin" valueType="num">
                                      <p:cBhvr additive="base">
                                        <p:cTn id="18" dur="1000"/>
                                        <p:tgtEl>
                                          <p:spTgt spid="16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167"/>
                                        </p:tgtEl>
                                        <p:attrNameLst>
                                          <p:attrName>style.visibility</p:attrName>
                                        </p:attrNameLst>
                                      </p:cBhvr>
                                      <p:to>
                                        <p:strVal val="visible"/>
                                      </p:to>
                                    </p:set>
                                    <p:anim calcmode="lin" valueType="num">
                                      <p:cBhvr additive="base">
                                        <p:cTn id="23" dur="1000"/>
                                        <p:tgtEl>
                                          <p:spTgt spid="167"/>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3"/>
                                        </p:tgtEl>
                                        <p:attrNameLst>
                                          <p:attrName>style.visibility</p:attrName>
                                        </p:attrNameLst>
                                      </p:cBhvr>
                                      <p:to>
                                        <p:strVal val="visible"/>
                                      </p:to>
                                    </p:set>
                                    <p:anim calcmode="lin" valueType="num">
                                      <p:cBhvr additive="base">
                                        <p:cTn id="26" dur="1000"/>
                                        <p:tgtEl>
                                          <p:spTgt spid="1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eractive Phoneme Chart (with audio) - Teacher Lindsey">
            <a:extLst>
              <a:ext uri="{FF2B5EF4-FFF2-40B4-BE49-F238E27FC236}">
                <a16:creationId xmlns:a16="http://schemas.microsoft.com/office/drawing/2014/main" id="{F5F14531-0E51-0865-6809-4734631F3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097" y="157316"/>
            <a:ext cx="10923638" cy="6257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178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138"/>
        <p:cNvGrpSpPr/>
        <p:nvPr/>
      </p:nvGrpSpPr>
      <p:grpSpPr>
        <a:xfrm>
          <a:off x="0" y="0"/>
          <a:ext cx="0" cy="0"/>
          <a:chOff x="0" y="0"/>
          <a:chExt cx="0" cy="0"/>
        </a:xfrm>
      </p:grpSpPr>
      <p:grpSp>
        <p:nvGrpSpPr>
          <p:cNvPr id="140" name="Google Shape;140;g272c9ed7ea0_0_0"/>
          <p:cNvGrpSpPr/>
          <p:nvPr/>
        </p:nvGrpSpPr>
        <p:grpSpPr>
          <a:xfrm rot="-4909236">
            <a:off x="-549762" y="603815"/>
            <a:ext cx="3851335" cy="2641056"/>
            <a:chOff x="6867015" y="-1"/>
            <a:chExt cx="5324985" cy="3251912"/>
          </a:xfrm>
        </p:grpSpPr>
        <p:sp>
          <p:nvSpPr>
            <p:cNvPr id="141" name="Google Shape;141;g272c9ed7ea0_0_0"/>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g272c9ed7ea0_0_0"/>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g272c9ed7ea0_0_0"/>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g272c9ed7ea0_0_0"/>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145" name="Google Shape;145;g272c9ed7ea0_0_0"/>
          <p:cNvGrpSpPr/>
          <p:nvPr/>
        </p:nvGrpSpPr>
        <p:grpSpPr>
          <a:xfrm>
            <a:off x="8037936" y="0"/>
            <a:ext cx="4324953" cy="2641203"/>
            <a:chOff x="6867015" y="-1"/>
            <a:chExt cx="5324985" cy="3251912"/>
          </a:xfrm>
        </p:grpSpPr>
        <p:sp>
          <p:nvSpPr>
            <p:cNvPr id="146" name="Google Shape;146;g272c9ed7ea0_0_0"/>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g272c9ed7ea0_0_0"/>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g272c9ed7ea0_0_0"/>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g272c9ed7ea0_0_0"/>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0" name="Google Shape;150;g272c9ed7ea0_0_0"/>
          <p:cNvSpPr txBox="1"/>
          <p:nvPr/>
        </p:nvSpPr>
        <p:spPr>
          <a:xfrm>
            <a:off x="1379313" y="1853184"/>
            <a:ext cx="9495186" cy="4938824"/>
          </a:xfrm>
          <a:prstGeom prst="roundRect">
            <a:avLst/>
          </a:prstGeom>
          <a:solidFill>
            <a:srgbClr val="BEB6E0"/>
          </a:solidFill>
          <a:ln>
            <a:noFill/>
          </a:ln>
        </p:spPr>
        <p:txBody>
          <a:bodyPr spcFirstLastPara="1" wrap="square" lIns="91425" tIns="91425" rIns="91425" bIns="91425" anchor="ctr" anchorCtr="0">
            <a:noAutofit/>
          </a:bodyPr>
          <a:lstStyle/>
          <a:p>
            <a:pPr marL="571500" lvl="0" indent="-571500" rtl="0">
              <a:spcBef>
                <a:spcPts val="0"/>
              </a:spcBef>
              <a:spcAft>
                <a:spcPts val="0"/>
              </a:spcAft>
              <a:buFont typeface="Courier New" panose="02070309020205020404" pitchFamily="49" charset="0"/>
              <a:buChar char="o"/>
            </a:pPr>
            <a:r>
              <a:rPr lang="en-US" sz="4100" b="1"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rPr>
              <a:t>Expectations</a:t>
            </a:r>
            <a:r>
              <a:rPr lang="en-US" sz="41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rPr>
              <a:t>: Cameras on; participate; use the chat</a:t>
            </a:r>
          </a:p>
          <a:p>
            <a:pPr marL="571500" lvl="0" indent="-571500" rtl="0">
              <a:spcBef>
                <a:spcPts val="0"/>
              </a:spcBef>
              <a:spcAft>
                <a:spcPts val="0"/>
              </a:spcAft>
              <a:buFont typeface="Courier New" panose="02070309020205020404" pitchFamily="49" charset="0"/>
              <a:buChar char="o"/>
            </a:pPr>
            <a:r>
              <a:rPr lang="en-US" sz="41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rPr>
              <a:t>Must use your legal name when signing in – cannot verify if not using your full name</a:t>
            </a:r>
          </a:p>
          <a:p>
            <a:pPr marL="571500" lvl="0" indent="-571500" rtl="0">
              <a:spcBef>
                <a:spcPts val="0"/>
              </a:spcBef>
              <a:spcAft>
                <a:spcPts val="0"/>
              </a:spcAft>
              <a:buFont typeface="Courier New" panose="02070309020205020404" pitchFamily="49" charset="0"/>
              <a:buChar char="o"/>
            </a:pPr>
            <a:r>
              <a:rPr lang="en-US" sz="41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rPr>
              <a:t>Record these sessions</a:t>
            </a:r>
          </a:p>
          <a:p>
            <a:pPr marL="571500" lvl="0" indent="-571500" rtl="0">
              <a:spcBef>
                <a:spcPts val="0"/>
              </a:spcBef>
              <a:spcAft>
                <a:spcPts val="0"/>
              </a:spcAft>
              <a:buFont typeface="Courier New" panose="02070309020205020404" pitchFamily="49" charset="0"/>
              <a:buChar char="o"/>
            </a:pPr>
            <a:r>
              <a:rPr lang="en-US" sz="41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rPr>
              <a:t>5 minute breaks on the hour</a:t>
            </a:r>
          </a:p>
        </p:txBody>
      </p:sp>
      <p:sp>
        <p:nvSpPr>
          <p:cNvPr id="139" name="Google Shape;139;g272c9ed7ea0_0_0"/>
          <p:cNvSpPr/>
          <p:nvPr/>
        </p:nvSpPr>
        <p:spPr>
          <a:xfrm>
            <a:off x="3128573" y="95728"/>
            <a:ext cx="5369251" cy="2713306"/>
          </a:xfrm>
          <a:prstGeom prst="cloud">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4400"/>
              <a:buFont typeface="Times New Roman"/>
              <a:buNone/>
            </a:pPr>
            <a:r>
              <a:rPr lang="en-US" sz="4400" i="0" u="none" strike="noStrike" cap="none"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Mate SC"/>
              </a:rPr>
              <a:t>Housekeeping</a:t>
            </a:r>
            <a:endParaRPr sz="4400" i="0" u="none" strike="noStrike" cap="none"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Tree>
  </p:cSld>
  <p:clrMapOvr>
    <a:masterClrMapping/>
  </p:clrMapOvr>
  <p:transition spd="med">
    <p:push/>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160"/>
        <p:cNvGrpSpPr/>
        <p:nvPr/>
      </p:nvGrpSpPr>
      <p:grpSpPr>
        <a:xfrm>
          <a:off x="0" y="0"/>
          <a:ext cx="0" cy="0"/>
          <a:chOff x="0" y="0"/>
          <a:chExt cx="0" cy="0"/>
        </a:xfrm>
      </p:grpSpPr>
      <p:sp>
        <p:nvSpPr>
          <p:cNvPr id="161" name="Google Shape;161;g2c024c769fe_0_31"/>
          <p:cNvSpPr/>
          <p:nvPr/>
        </p:nvSpPr>
        <p:spPr>
          <a:xfrm>
            <a:off x="209342" y="963676"/>
            <a:ext cx="6124032" cy="5020596"/>
          </a:xfrm>
          <a:prstGeom prst="cloud">
            <a:avLst/>
          </a:prstGeom>
          <a:gradFill>
            <a:gsLst>
              <a:gs pos="0">
                <a:srgbClr val="70AD47">
                  <a:alpha val="20000"/>
                </a:srgbClr>
              </a:gs>
              <a:gs pos="16000">
                <a:srgbClr val="70AD47">
                  <a:alpha val="20000"/>
                </a:srgbClr>
              </a:gs>
              <a:gs pos="100000">
                <a:srgbClr val="C9DAF8"/>
              </a:gs>
              <a:gs pos="100000">
                <a:srgbClr val="D9E4F8"/>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Times New Roman"/>
              <a:buNone/>
              <a:tabLst/>
              <a:defRPr/>
            </a:pPr>
            <a:endParaRPr kumimoji="0" sz="41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162" name="Google Shape;162;g2c024c769fe_0_31"/>
          <p:cNvSpPr txBox="1"/>
          <p:nvPr/>
        </p:nvSpPr>
        <p:spPr>
          <a:xfrm>
            <a:off x="1942150" y="292275"/>
            <a:ext cx="8108100" cy="701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400"/>
              <a:buFont typeface="Times New Roman"/>
              <a:buNone/>
              <a:tabLst/>
              <a:defRPr/>
            </a:pPr>
            <a:r>
              <a:rPr kumimoji="0" lang="en-US" sz="41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Dyslexia Vocabulary</a:t>
            </a:r>
            <a:endParaRPr kumimoji="0"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63" name="Google Shape;163;g2c024c769fe_0_31"/>
          <p:cNvSpPr/>
          <p:nvPr/>
        </p:nvSpPr>
        <p:spPr>
          <a:xfrm>
            <a:off x="5847977" y="868506"/>
            <a:ext cx="6124032" cy="5020596"/>
          </a:xfrm>
          <a:prstGeom prst="cloud">
            <a:avLst/>
          </a:prstGeom>
          <a:gradFill>
            <a:gsLst>
              <a:gs pos="0">
                <a:srgbClr val="70AD47">
                  <a:alpha val="20000"/>
                </a:srgbClr>
              </a:gs>
              <a:gs pos="16000">
                <a:srgbClr val="70AD47">
                  <a:alpha val="20000"/>
                </a:srgbClr>
              </a:gs>
              <a:gs pos="100000">
                <a:srgbClr val="C9DAF8"/>
              </a:gs>
              <a:gs pos="100000">
                <a:srgbClr val="D9E4F8"/>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64" name="Google Shape;164;g2c024c769fe_0_31"/>
          <p:cNvSpPr txBox="1"/>
          <p:nvPr/>
        </p:nvSpPr>
        <p:spPr>
          <a:xfrm>
            <a:off x="1347299" y="1634729"/>
            <a:ext cx="4659923" cy="701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Phonological Awareness</a:t>
            </a:r>
            <a:endParaRPr kumimoji="0"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165" name="Google Shape;165;g2c024c769fe_0_31"/>
          <p:cNvSpPr txBox="1"/>
          <p:nvPr/>
        </p:nvSpPr>
        <p:spPr>
          <a:xfrm>
            <a:off x="6496578" y="1619122"/>
            <a:ext cx="4230906" cy="692467"/>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Phonemic Awareness</a:t>
            </a:r>
            <a:endParaRPr kumimoji="0"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166" name="Google Shape;166;g2c024c769fe_0_31"/>
          <p:cNvSpPr txBox="1"/>
          <p:nvPr/>
        </p:nvSpPr>
        <p:spPr>
          <a:xfrm>
            <a:off x="1173368" y="1725043"/>
            <a:ext cx="5011412" cy="3407913"/>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The ability to notice, reflect on and manipulate sounds of spoken words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	rhyming</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	syllables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	comparing words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	phonemic awareness </a:t>
            </a:r>
            <a:endParaRPr kumimoji="0"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167" name="Google Shape;167;g2c024c769fe_0_31"/>
          <p:cNvSpPr txBox="1"/>
          <p:nvPr/>
        </p:nvSpPr>
        <p:spPr>
          <a:xfrm>
            <a:off x="6761811" y="2445900"/>
            <a:ext cx="4419771" cy="258995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The ability to notice, reflect on and manipulate individual sounds of within words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	segmenting</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	blending</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	isolating</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	removing sounds (elision)</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	changing sounds</a:t>
            </a:r>
          </a:p>
        </p:txBody>
      </p:sp>
    </p:spTree>
    <p:extLst>
      <p:ext uri="{BB962C8B-B14F-4D97-AF65-F5344CB8AC3E}">
        <p14:creationId xmlns:p14="http://schemas.microsoft.com/office/powerpoint/2010/main" val="63256367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additive="base">
                                        <p:cTn id="7" dur="1000"/>
                                        <p:tgtEl>
                                          <p:spTgt spid="164"/>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65"/>
                                        </p:tgtEl>
                                        <p:attrNameLst>
                                          <p:attrName>style.visibility</p:attrName>
                                        </p:attrNameLst>
                                      </p:cBhvr>
                                      <p:to>
                                        <p:strVal val="visible"/>
                                      </p:to>
                                    </p:set>
                                    <p:anim calcmode="lin" valueType="num">
                                      <p:cBhvr additive="base">
                                        <p:cTn id="10" dur="1000"/>
                                        <p:tgtEl>
                                          <p:spTgt spid="165"/>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166"/>
                                        </p:tgtEl>
                                        <p:attrNameLst>
                                          <p:attrName>style.visibility</p:attrName>
                                        </p:attrNameLst>
                                      </p:cBhvr>
                                      <p:to>
                                        <p:strVal val="visible"/>
                                      </p:to>
                                    </p:set>
                                    <p:anim calcmode="lin" valueType="num">
                                      <p:cBhvr additive="base">
                                        <p:cTn id="15" dur="1000"/>
                                        <p:tgtEl>
                                          <p:spTgt spid="166"/>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61"/>
                                        </p:tgtEl>
                                        <p:attrNameLst>
                                          <p:attrName>style.visibility</p:attrName>
                                        </p:attrNameLst>
                                      </p:cBhvr>
                                      <p:to>
                                        <p:strVal val="visible"/>
                                      </p:to>
                                    </p:set>
                                    <p:anim calcmode="lin" valueType="num">
                                      <p:cBhvr additive="base">
                                        <p:cTn id="18" dur="1000"/>
                                        <p:tgtEl>
                                          <p:spTgt spid="16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167"/>
                                        </p:tgtEl>
                                        <p:attrNameLst>
                                          <p:attrName>style.visibility</p:attrName>
                                        </p:attrNameLst>
                                      </p:cBhvr>
                                      <p:to>
                                        <p:strVal val="visible"/>
                                      </p:to>
                                    </p:set>
                                    <p:anim calcmode="lin" valueType="num">
                                      <p:cBhvr additive="base">
                                        <p:cTn id="23" dur="1000"/>
                                        <p:tgtEl>
                                          <p:spTgt spid="167"/>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3"/>
                                        </p:tgtEl>
                                        <p:attrNameLst>
                                          <p:attrName>style.visibility</p:attrName>
                                        </p:attrNameLst>
                                      </p:cBhvr>
                                      <p:to>
                                        <p:strVal val="visible"/>
                                      </p:to>
                                    </p:set>
                                    <p:anim calcmode="lin" valueType="num">
                                      <p:cBhvr additive="base">
                                        <p:cTn id="26" dur="1000"/>
                                        <p:tgtEl>
                                          <p:spTgt spid="1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ological and Phonemic Awareness (sounds) – Literacy – Cranston Public School District">
            <a:extLst>
              <a:ext uri="{FF2B5EF4-FFF2-40B4-BE49-F238E27FC236}">
                <a16:creationId xmlns:a16="http://schemas.microsoft.com/office/drawing/2014/main" id="{5A1F0B12-C2B0-D583-6655-2B7D784D0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774" y="0"/>
            <a:ext cx="105696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21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160"/>
        <p:cNvGrpSpPr/>
        <p:nvPr/>
      </p:nvGrpSpPr>
      <p:grpSpPr>
        <a:xfrm>
          <a:off x="0" y="0"/>
          <a:ext cx="0" cy="0"/>
          <a:chOff x="0" y="0"/>
          <a:chExt cx="0" cy="0"/>
        </a:xfrm>
      </p:grpSpPr>
      <p:sp>
        <p:nvSpPr>
          <p:cNvPr id="161" name="Google Shape;161;g2c024c769fe_0_31"/>
          <p:cNvSpPr/>
          <p:nvPr/>
        </p:nvSpPr>
        <p:spPr>
          <a:xfrm>
            <a:off x="0" y="918702"/>
            <a:ext cx="6124032" cy="5020596"/>
          </a:xfrm>
          <a:prstGeom prst="cloud">
            <a:avLst/>
          </a:prstGeom>
          <a:gradFill>
            <a:gsLst>
              <a:gs pos="0">
                <a:srgbClr val="70AD47">
                  <a:alpha val="20000"/>
                </a:srgbClr>
              </a:gs>
              <a:gs pos="16000">
                <a:srgbClr val="70AD47">
                  <a:alpha val="20000"/>
                </a:srgbClr>
              </a:gs>
              <a:gs pos="100000">
                <a:srgbClr val="C9DAF8"/>
              </a:gs>
              <a:gs pos="100000">
                <a:srgbClr val="D9E4F8"/>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Times New Roman"/>
              <a:buNone/>
              <a:tabLst/>
              <a:defRPr/>
            </a:pPr>
            <a:endParaRPr kumimoji="0" sz="41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162" name="Google Shape;162;g2c024c769fe_0_31"/>
          <p:cNvSpPr txBox="1"/>
          <p:nvPr/>
        </p:nvSpPr>
        <p:spPr>
          <a:xfrm>
            <a:off x="1942150" y="292275"/>
            <a:ext cx="8108100" cy="701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400"/>
              <a:buFont typeface="Times New Roman"/>
              <a:buNone/>
              <a:tabLst/>
              <a:defRPr/>
            </a:pPr>
            <a:r>
              <a:rPr kumimoji="0" lang="en-US" sz="41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Dyslexia Vocabulary</a:t>
            </a:r>
            <a:endParaRPr kumimoji="0"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63" name="Google Shape;163;g2c024c769fe_0_31"/>
          <p:cNvSpPr/>
          <p:nvPr/>
        </p:nvSpPr>
        <p:spPr>
          <a:xfrm>
            <a:off x="5847977" y="868506"/>
            <a:ext cx="6124032" cy="5020596"/>
          </a:xfrm>
          <a:prstGeom prst="cloud">
            <a:avLst/>
          </a:prstGeom>
          <a:gradFill>
            <a:gsLst>
              <a:gs pos="0">
                <a:srgbClr val="70AD47">
                  <a:alpha val="20000"/>
                </a:srgbClr>
              </a:gs>
              <a:gs pos="16000">
                <a:srgbClr val="70AD47">
                  <a:alpha val="20000"/>
                </a:srgbClr>
              </a:gs>
              <a:gs pos="100000">
                <a:srgbClr val="C9DAF8"/>
              </a:gs>
              <a:gs pos="100000">
                <a:srgbClr val="D9E4F8"/>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64" name="Google Shape;164;g2c024c769fe_0_31"/>
          <p:cNvSpPr txBox="1"/>
          <p:nvPr/>
        </p:nvSpPr>
        <p:spPr>
          <a:xfrm>
            <a:off x="1846384" y="1726279"/>
            <a:ext cx="2664069" cy="701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Onset/Rime</a:t>
            </a:r>
            <a:endParaRPr kumimoji="0"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165" name="Google Shape;165;g2c024c769fe_0_31"/>
          <p:cNvSpPr txBox="1"/>
          <p:nvPr/>
        </p:nvSpPr>
        <p:spPr>
          <a:xfrm>
            <a:off x="6950271" y="1798055"/>
            <a:ext cx="4230906" cy="692467"/>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Syllabication</a:t>
            </a:r>
            <a:endParaRPr kumimoji="0"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166" name="Google Shape;166;g2c024c769fe_0_31"/>
          <p:cNvSpPr txBox="1"/>
          <p:nvPr/>
        </p:nvSpPr>
        <p:spPr>
          <a:xfrm>
            <a:off x="836565" y="2815073"/>
            <a:ext cx="5011412" cy="230204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Onset is the initial consonant sound in a word</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Rime is the ending chunk of a word</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	sink</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	Onset: 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	Rime: ink</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167" name="Google Shape;167;g2c024c769fe_0_31"/>
          <p:cNvSpPr txBox="1"/>
          <p:nvPr/>
        </p:nvSpPr>
        <p:spPr>
          <a:xfrm>
            <a:off x="7124529" y="2490523"/>
            <a:ext cx="4230906" cy="2626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Dividing words into syllables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Syllable TYPES and RULES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Explicitly taught</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Tree>
    <p:extLst>
      <p:ext uri="{BB962C8B-B14F-4D97-AF65-F5344CB8AC3E}">
        <p14:creationId xmlns:p14="http://schemas.microsoft.com/office/powerpoint/2010/main" val="414080259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4"/>
                                        </p:tgtEl>
                                        <p:attrNameLst>
                                          <p:attrName>style.visibility</p:attrName>
                                        </p:attrNameLst>
                                      </p:cBhvr>
                                      <p:to>
                                        <p:strVal val="visible"/>
                                      </p:to>
                                    </p:set>
                                    <p:anim calcmode="lin" valueType="num">
                                      <p:cBhvr additive="base">
                                        <p:cTn id="7" dur="1000"/>
                                        <p:tgtEl>
                                          <p:spTgt spid="164"/>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65"/>
                                        </p:tgtEl>
                                        <p:attrNameLst>
                                          <p:attrName>style.visibility</p:attrName>
                                        </p:attrNameLst>
                                      </p:cBhvr>
                                      <p:to>
                                        <p:strVal val="visible"/>
                                      </p:to>
                                    </p:set>
                                    <p:anim calcmode="lin" valueType="num">
                                      <p:cBhvr additive="base">
                                        <p:cTn id="10" dur="1000"/>
                                        <p:tgtEl>
                                          <p:spTgt spid="165"/>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166"/>
                                        </p:tgtEl>
                                        <p:attrNameLst>
                                          <p:attrName>style.visibility</p:attrName>
                                        </p:attrNameLst>
                                      </p:cBhvr>
                                      <p:to>
                                        <p:strVal val="visible"/>
                                      </p:to>
                                    </p:set>
                                    <p:anim calcmode="lin" valueType="num">
                                      <p:cBhvr additive="base">
                                        <p:cTn id="15" dur="1000"/>
                                        <p:tgtEl>
                                          <p:spTgt spid="166"/>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61"/>
                                        </p:tgtEl>
                                        <p:attrNameLst>
                                          <p:attrName>style.visibility</p:attrName>
                                        </p:attrNameLst>
                                      </p:cBhvr>
                                      <p:to>
                                        <p:strVal val="visible"/>
                                      </p:to>
                                    </p:set>
                                    <p:anim calcmode="lin" valueType="num">
                                      <p:cBhvr additive="base">
                                        <p:cTn id="18" dur="1000"/>
                                        <p:tgtEl>
                                          <p:spTgt spid="16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167"/>
                                        </p:tgtEl>
                                        <p:attrNameLst>
                                          <p:attrName>style.visibility</p:attrName>
                                        </p:attrNameLst>
                                      </p:cBhvr>
                                      <p:to>
                                        <p:strVal val="visible"/>
                                      </p:to>
                                    </p:set>
                                    <p:anim calcmode="lin" valueType="num">
                                      <p:cBhvr additive="base">
                                        <p:cTn id="23" dur="1000"/>
                                        <p:tgtEl>
                                          <p:spTgt spid="167"/>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63"/>
                                        </p:tgtEl>
                                        <p:attrNameLst>
                                          <p:attrName>style.visibility</p:attrName>
                                        </p:attrNameLst>
                                      </p:cBhvr>
                                      <p:to>
                                        <p:strVal val="visible"/>
                                      </p:to>
                                    </p:set>
                                    <p:anim calcmode="lin" valueType="num">
                                      <p:cBhvr additive="base">
                                        <p:cTn id="26" dur="1000"/>
                                        <p:tgtEl>
                                          <p:spTgt spid="1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3E8F0A-4EB6-41E2-966A-DBDB98C5819A}"/>
              </a:ext>
            </a:extLst>
          </p:cNvPr>
          <p:cNvSpPr>
            <a:spLocks noGrp="1"/>
          </p:cNvSpPr>
          <p:nvPr>
            <p:ph type="title"/>
          </p:nvPr>
        </p:nvSpPr>
        <p:spPr>
          <a:xfrm>
            <a:off x="1010391" y="370373"/>
            <a:ext cx="10058400" cy="618533"/>
          </a:xfrm>
        </p:spPr>
        <p:txBody>
          <a:bodyPr>
            <a:normAutofit fontScale="90000"/>
          </a:bodyPr>
          <a:lstStyle/>
          <a:p>
            <a:r>
              <a:rPr lang="en-US" sz="4400" dirty="0">
                <a:latin typeface="Calibri Light" panose="020F0302020204030204" pitchFamily="34" charset="0"/>
                <a:ea typeface="Calibri Light" panose="020F0302020204030204" pitchFamily="34" charset="0"/>
                <a:cs typeface="Calibri Light" panose="020F0302020204030204" pitchFamily="34" charset="0"/>
              </a:rPr>
              <a:t>The Neurology of Language</a:t>
            </a:r>
          </a:p>
        </p:txBody>
      </p:sp>
      <p:sp>
        <p:nvSpPr>
          <p:cNvPr id="6" name="Content Placeholder 5">
            <a:extLst>
              <a:ext uri="{FF2B5EF4-FFF2-40B4-BE49-F238E27FC236}">
                <a16:creationId xmlns:a16="http://schemas.microsoft.com/office/drawing/2014/main" id="{AC02CD73-174B-4E48-9183-EA7D6903FB6F}"/>
              </a:ext>
            </a:extLst>
          </p:cNvPr>
          <p:cNvSpPr>
            <a:spLocks noGrp="1"/>
          </p:cNvSpPr>
          <p:nvPr>
            <p:ph sz="half" idx="2"/>
          </p:nvPr>
        </p:nvSpPr>
        <p:spPr>
          <a:xfrm>
            <a:off x="5249545" y="988906"/>
            <a:ext cx="6722999" cy="4875446"/>
          </a:xfrm>
        </p:spPr>
        <p:txBody>
          <a:bodyPr>
            <a:normAutofit lnSpcReduction="10000"/>
          </a:bodyPr>
          <a:lstStyle/>
          <a:p>
            <a:pPr algn="l" fontAlgn="base"/>
            <a:r>
              <a:rPr lang="en-US" sz="2400" b="1" i="0" dirty="0">
                <a:solidFill>
                  <a:srgbClr val="333333"/>
                </a:solidFill>
                <a:effectLst/>
                <a:latin typeface="inherit"/>
              </a:rPr>
              <a:t>The Human Brain: Biologically Wired for Oral Language</a:t>
            </a:r>
            <a:r>
              <a:rPr lang="en-US" sz="2400" b="0" i="0" dirty="0">
                <a:solidFill>
                  <a:srgbClr val="333333"/>
                </a:solidFill>
                <a:effectLst/>
                <a:latin typeface="Roboto Slab"/>
              </a:rPr>
              <a:t>​</a:t>
            </a:r>
          </a:p>
          <a:p>
            <a:pPr algn="l" fontAlgn="base"/>
            <a:r>
              <a:rPr lang="en-US" sz="2400" b="0" i="0" dirty="0">
                <a:solidFill>
                  <a:srgbClr val="333333"/>
                </a:solidFill>
                <a:effectLst/>
                <a:latin typeface="Roboto Slab"/>
              </a:rPr>
              <a:t>The brain is biologically wired only for oral language—speaking, listening, and understanding—not for written language. There are no genes and no neurological or biological structures specific to reading and writing. To successfully read and write, each brain must “repurpose” regions biologically designed for other purposes and create new circuits and neural connections.</a:t>
            </a:r>
          </a:p>
          <a:p>
            <a:endParaRPr lang="en-US" dirty="0"/>
          </a:p>
        </p:txBody>
      </p:sp>
      <p:pic>
        <p:nvPicPr>
          <p:cNvPr id="1026" name="Picture 2" descr="figure 1">
            <a:extLst>
              <a:ext uri="{FF2B5EF4-FFF2-40B4-BE49-F238E27FC236}">
                <a16:creationId xmlns:a16="http://schemas.microsoft.com/office/drawing/2014/main" id="{CE0E8A68-A4C2-F840-B65C-5A3BC92BD89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7904" y="1300310"/>
            <a:ext cx="5201641" cy="39638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D02811-1443-432D-FD62-B0CDD5517E13}"/>
              </a:ext>
            </a:extLst>
          </p:cNvPr>
          <p:cNvSpPr txBox="1"/>
          <p:nvPr/>
        </p:nvSpPr>
        <p:spPr>
          <a:xfrm>
            <a:off x="731203" y="5665449"/>
            <a:ext cx="511608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22222"/>
                </a:solidFill>
                <a:effectLst/>
                <a:uLnTx/>
                <a:uFillTx/>
                <a:latin typeface="Merriweather Sans" panose="020F0502020204030204" pitchFamily="2" charset="0"/>
                <a:ea typeface="+mn-ea"/>
                <a:cs typeface="+mn-cs"/>
              </a:rPr>
              <a:t>Wolf, M., </a:t>
            </a:r>
            <a:r>
              <a:rPr kumimoji="0" lang="en-US" sz="1100" b="0" i="0" u="none" strike="noStrike" kern="1200" cap="none" spc="0" normalizeH="0" baseline="0" noProof="0" dirty="0" err="1">
                <a:ln>
                  <a:noFill/>
                </a:ln>
                <a:solidFill>
                  <a:srgbClr val="222222"/>
                </a:solidFill>
                <a:effectLst/>
                <a:uLnTx/>
                <a:uFillTx/>
                <a:latin typeface="Merriweather Sans" panose="020F0502020204030204" pitchFamily="2" charset="0"/>
                <a:ea typeface="+mn-ea"/>
                <a:cs typeface="+mn-cs"/>
              </a:rPr>
              <a:t>Gotlieb</a:t>
            </a:r>
            <a:r>
              <a:rPr kumimoji="0" lang="en-US" sz="1100" b="0" i="0" u="none" strike="noStrike" kern="1200" cap="none" spc="0" normalizeH="0" baseline="0" noProof="0" dirty="0">
                <a:ln>
                  <a:noFill/>
                </a:ln>
                <a:solidFill>
                  <a:srgbClr val="222222"/>
                </a:solidFill>
                <a:effectLst/>
                <a:uLnTx/>
                <a:uFillTx/>
                <a:latin typeface="Merriweather Sans" panose="020F0502020204030204" pitchFamily="2" charset="0"/>
                <a:ea typeface="+mn-ea"/>
                <a:cs typeface="+mn-cs"/>
              </a:rPr>
              <a:t>, R.J.M., Kim, S.A. </a:t>
            </a:r>
            <a:r>
              <a:rPr kumimoji="0" lang="en-US" sz="1100" b="0" i="1" u="none" strike="noStrike" kern="1200" cap="none" spc="0" normalizeH="0" baseline="0" noProof="0" dirty="0">
                <a:ln>
                  <a:noFill/>
                </a:ln>
                <a:solidFill>
                  <a:srgbClr val="222222"/>
                </a:solidFill>
                <a:effectLst/>
                <a:uLnTx/>
                <a:uFillTx/>
                <a:latin typeface="Merriweather Sans" panose="020F0502020204030204" pitchFamily="2" charset="0"/>
                <a:ea typeface="+mn-ea"/>
                <a:cs typeface="+mn-cs"/>
              </a:rPr>
              <a:t>et al.</a:t>
            </a:r>
            <a:r>
              <a:rPr kumimoji="0" lang="en-US" sz="1100" b="0" i="0" u="none" strike="noStrike" kern="1200" cap="none" spc="0" normalizeH="0" baseline="0" noProof="0" dirty="0">
                <a:ln>
                  <a:noFill/>
                </a:ln>
                <a:solidFill>
                  <a:srgbClr val="222222"/>
                </a:solidFill>
                <a:effectLst/>
                <a:uLnTx/>
                <a:uFillTx/>
                <a:latin typeface="Merriweather Sans" panose="020F0502020204030204" pitchFamily="2" charset="0"/>
                <a:ea typeface="+mn-ea"/>
                <a:cs typeface="+mn-cs"/>
              </a:rPr>
              <a:t> Towards a dynamic, comprehensive conceptualization of dyslexia. </a:t>
            </a:r>
            <a:r>
              <a:rPr kumimoji="0" lang="en-US" sz="1100" b="0" i="1" u="none" strike="noStrike" kern="1200" cap="none" spc="0" normalizeH="0" baseline="0" noProof="0" dirty="0">
                <a:ln>
                  <a:noFill/>
                </a:ln>
                <a:solidFill>
                  <a:srgbClr val="222222"/>
                </a:solidFill>
                <a:effectLst/>
                <a:uLnTx/>
                <a:uFillTx/>
                <a:latin typeface="Merriweather Sans" panose="020F0502020204030204" pitchFamily="2" charset="0"/>
                <a:ea typeface="+mn-ea"/>
                <a:cs typeface="+mn-cs"/>
              </a:rPr>
              <a:t>Ann. of Dyslexia</a:t>
            </a:r>
            <a:r>
              <a:rPr kumimoji="0" lang="en-US" sz="1100" b="0" i="0" u="none" strike="noStrike" kern="1200" cap="none" spc="0" normalizeH="0" baseline="0" noProof="0" dirty="0">
                <a:ln>
                  <a:noFill/>
                </a:ln>
                <a:solidFill>
                  <a:srgbClr val="222222"/>
                </a:solidFill>
                <a:effectLst/>
                <a:uLnTx/>
                <a:uFillTx/>
                <a:latin typeface="Merriweather Sans" panose="020F0502020204030204" pitchFamily="2" charset="0"/>
                <a:ea typeface="+mn-ea"/>
                <a:cs typeface="+mn-cs"/>
              </a:rPr>
              <a:t> </a:t>
            </a:r>
            <a:r>
              <a:rPr kumimoji="0" lang="en-US" sz="1100" b="1" i="0" u="none" strike="noStrike" kern="1200" cap="none" spc="0" normalizeH="0" baseline="0" noProof="0" dirty="0">
                <a:ln>
                  <a:noFill/>
                </a:ln>
                <a:solidFill>
                  <a:srgbClr val="222222"/>
                </a:solidFill>
                <a:effectLst/>
                <a:uLnTx/>
                <a:uFillTx/>
                <a:latin typeface="Merriweather Sans" panose="020F0502020204030204" pitchFamily="2" charset="0"/>
                <a:ea typeface="+mn-ea"/>
                <a:cs typeface="+mn-cs"/>
              </a:rPr>
              <a:t>74</a:t>
            </a:r>
            <a:r>
              <a:rPr kumimoji="0" lang="en-US" sz="1100" b="0" i="0" u="none" strike="noStrike" kern="1200" cap="none" spc="0" normalizeH="0" baseline="0" noProof="0" dirty="0">
                <a:ln>
                  <a:noFill/>
                </a:ln>
                <a:solidFill>
                  <a:srgbClr val="222222"/>
                </a:solidFill>
                <a:effectLst/>
                <a:uLnTx/>
                <a:uFillTx/>
                <a:latin typeface="Merriweather Sans" panose="020F0502020204030204" pitchFamily="2" charset="0"/>
                <a:ea typeface="+mn-ea"/>
                <a:cs typeface="+mn-cs"/>
              </a:rPr>
              <a:t>, 303–324 (2024). https://doi.org/10.1007/s11881-023-00297-1</a:t>
            </a:r>
            <a:endParaRPr kumimoji="0" lang="en-US" sz="1100" b="0" i="0" u="none" strike="noStrike" kern="1200" cap="none" spc="0" normalizeH="0" baseline="0" noProof="0" dirty="0">
              <a:ln>
                <a:noFill/>
              </a:ln>
              <a:solidFill>
                <a:prstClr val="black"/>
              </a:solidFill>
              <a:effectLst/>
              <a:uLnTx/>
              <a:uFillTx/>
              <a:latin typeface="Arial Nova Light" panose="020F0502020204030204"/>
              <a:ea typeface="+mn-ea"/>
              <a:cs typeface="+mn-cs"/>
            </a:endParaRPr>
          </a:p>
        </p:txBody>
      </p:sp>
    </p:spTree>
    <p:extLst>
      <p:ext uri="{BB962C8B-B14F-4D97-AF65-F5344CB8AC3E}">
        <p14:creationId xmlns:p14="http://schemas.microsoft.com/office/powerpoint/2010/main" val="2440672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7326418-7F15-79F0-FF43-991023AC41A2}"/>
              </a:ext>
            </a:extLst>
          </p:cNvPr>
          <p:cNvSpPr>
            <a:spLocks noGrp="1"/>
          </p:cNvSpPr>
          <p:nvPr>
            <p:ph type="title"/>
          </p:nvPr>
        </p:nvSpPr>
        <p:spPr>
          <a:xfrm>
            <a:off x="140311" y="1243013"/>
            <a:ext cx="3855720" cy="4371974"/>
          </a:xfrm>
        </p:spPr>
        <p:txBody>
          <a:bodyPr>
            <a:normAutofit/>
          </a:bodyPr>
          <a:lstStyle/>
          <a:p>
            <a:pPr algn="ctr"/>
            <a:r>
              <a:rPr lang="en-US" sz="4800" dirty="0">
                <a:solidFill>
                  <a:schemeClr val="tx2"/>
                </a:solidFill>
              </a:rPr>
              <a:t>Types </a:t>
            </a:r>
            <a:br>
              <a:rPr lang="en-US" sz="4800" dirty="0">
                <a:solidFill>
                  <a:schemeClr val="tx2"/>
                </a:solidFill>
              </a:rPr>
            </a:br>
            <a:r>
              <a:rPr lang="en-US" sz="4800" dirty="0">
                <a:solidFill>
                  <a:schemeClr val="tx2"/>
                </a:solidFill>
              </a:rPr>
              <a:t>of </a:t>
            </a:r>
            <a:br>
              <a:rPr lang="en-US" sz="4800" dirty="0">
                <a:solidFill>
                  <a:schemeClr val="tx2"/>
                </a:solidFill>
              </a:rPr>
            </a:br>
            <a:r>
              <a:rPr lang="en-US" sz="4800" dirty="0">
                <a:solidFill>
                  <a:schemeClr val="tx2"/>
                </a:solidFill>
              </a:rPr>
              <a:t>Dyslexia</a:t>
            </a:r>
          </a:p>
        </p:txBody>
      </p:sp>
      <p:sp>
        <p:nvSpPr>
          <p:cNvPr id="3" name="Content Placeholder 2">
            <a:extLst>
              <a:ext uri="{FF2B5EF4-FFF2-40B4-BE49-F238E27FC236}">
                <a16:creationId xmlns:a16="http://schemas.microsoft.com/office/drawing/2014/main" id="{3993B5F8-B33E-21C9-E151-72E9E6041930}"/>
              </a:ext>
            </a:extLst>
          </p:cNvPr>
          <p:cNvSpPr>
            <a:spLocks noGrp="1"/>
          </p:cNvSpPr>
          <p:nvPr>
            <p:ph idx="1"/>
          </p:nvPr>
        </p:nvSpPr>
        <p:spPr>
          <a:xfrm>
            <a:off x="5534612" y="422821"/>
            <a:ext cx="6517077" cy="6239661"/>
          </a:xfrm>
        </p:spPr>
        <p:txBody>
          <a:bodyPr anchor="ctr">
            <a:normAutofit/>
          </a:bodyPr>
          <a:lstStyle/>
          <a:p>
            <a:r>
              <a:rPr lang="en-US" sz="4000" i="0" dirty="0">
                <a:solidFill>
                  <a:schemeClr val="tx2"/>
                </a:solidFill>
                <a:effectLst/>
                <a:latin typeface="+mj-lt"/>
              </a:rPr>
              <a:t>Phonological Dyslexia</a:t>
            </a:r>
          </a:p>
          <a:p>
            <a:r>
              <a:rPr lang="en-US" sz="4000" dirty="0">
                <a:solidFill>
                  <a:schemeClr val="tx2"/>
                </a:solidFill>
                <a:latin typeface="+mj-lt"/>
              </a:rPr>
              <a:t>Surface/Visual/Orthographic Dyslexia</a:t>
            </a:r>
            <a:endParaRPr lang="en-US" sz="4000" i="0" dirty="0">
              <a:solidFill>
                <a:schemeClr val="tx2"/>
              </a:solidFill>
              <a:effectLst/>
              <a:latin typeface="+mj-lt"/>
            </a:endParaRPr>
          </a:p>
          <a:p>
            <a:r>
              <a:rPr lang="en-US" sz="4000" i="0" dirty="0">
                <a:solidFill>
                  <a:schemeClr val="tx2"/>
                </a:solidFill>
                <a:effectLst/>
                <a:latin typeface="+mj-lt"/>
              </a:rPr>
              <a:t>Rapid Naming Dyslexia</a:t>
            </a:r>
          </a:p>
          <a:p>
            <a:r>
              <a:rPr lang="en-US" sz="4000" i="0" dirty="0">
                <a:solidFill>
                  <a:schemeClr val="tx2"/>
                </a:solidFill>
                <a:effectLst/>
                <a:latin typeface="+mj-lt"/>
              </a:rPr>
              <a:t>Double Deficit Dyslexia</a:t>
            </a:r>
          </a:p>
          <a:p>
            <a:pPr marL="0" indent="0" algn="ctr">
              <a:buNone/>
            </a:pPr>
            <a:endParaRPr lang="en-US" sz="1800" dirty="0">
              <a:solidFill>
                <a:schemeClr val="tx2"/>
              </a:solidFill>
              <a:latin typeface="+mj-lt"/>
            </a:endParaRPr>
          </a:p>
          <a:p>
            <a:pPr marL="0" indent="0" algn="ctr">
              <a:buNone/>
            </a:pPr>
            <a:r>
              <a:rPr lang="en-US" sz="4000" b="1" i="1" dirty="0">
                <a:solidFill>
                  <a:srgbClr val="0070C0"/>
                </a:solidFill>
                <a:effectLst/>
                <a:latin typeface="+mj-lt"/>
              </a:rPr>
              <a:t>Why does it matter?</a:t>
            </a:r>
          </a:p>
          <a:p>
            <a:endParaRPr lang="en-US" sz="1800" dirty="0">
              <a:solidFill>
                <a:schemeClr val="tx2"/>
              </a:solidFill>
              <a:latin typeface="+mj-lt"/>
            </a:endParaRPr>
          </a:p>
        </p:txBody>
      </p:sp>
    </p:spTree>
    <p:extLst>
      <p:ext uri="{BB962C8B-B14F-4D97-AF65-F5344CB8AC3E}">
        <p14:creationId xmlns:p14="http://schemas.microsoft.com/office/powerpoint/2010/main" val="86784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FC8D81-FF03-9B68-8362-524E9C50121A}"/>
              </a:ext>
            </a:extLst>
          </p:cNvPr>
          <p:cNvSpPr>
            <a:spLocks noGrp="1"/>
          </p:cNvSpPr>
          <p:nvPr>
            <p:ph type="title"/>
          </p:nvPr>
        </p:nvSpPr>
        <p:spPr>
          <a:xfrm>
            <a:off x="838200" y="556995"/>
            <a:ext cx="10515600" cy="1133693"/>
          </a:xfrm>
        </p:spPr>
        <p:txBody>
          <a:bodyPr>
            <a:normAutofit/>
          </a:bodyPr>
          <a:lstStyle/>
          <a:p>
            <a:pPr algn="ctr"/>
            <a:r>
              <a:rPr lang="en-US" sz="5200" i="0" dirty="0">
                <a:effectLst/>
              </a:rPr>
              <a:t>Phonological Dyslexia</a:t>
            </a:r>
            <a:endParaRPr lang="en-US" sz="5200" dirty="0"/>
          </a:p>
        </p:txBody>
      </p:sp>
      <p:graphicFrame>
        <p:nvGraphicFramePr>
          <p:cNvPr id="5" name="Content Placeholder 2">
            <a:extLst>
              <a:ext uri="{FF2B5EF4-FFF2-40B4-BE49-F238E27FC236}">
                <a16:creationId xmlns:a16="http://schemas.microsoft.com/office/drawing/2014/main" id="{CCDB1BFD-6ACC-15F3-2EE0-6162CE3F50DA}"/>
              </a:ext>
            </a:extLst>
          </p:cNvPr>
          <p:cNvGraphicFramePr>
            <a:graphicFrameLocks noGrp="1"/>
          </p:cNvGraphicFramePr>
          <p:nvPr>
            <p:ph idx="1"/>
            <p:extLst>
              <p:ext uri="{D42A27DB-BD31-4B8C-83A1-F6EECF244321}">
                <p14:modId xmlns:p14="http://schemas.microsoft.com/office/powerpoint/2010/main" val="3018208946"/>
              </p:ext>
            </p:extLst>
          </p:nvPr>
        </p:nvGraphicFramePr>
        <p:xfrm>
          <a:off x="419099" y="1123841"/>
          <a:ext cx="11350751" cy="4848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3681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160">
          <a:extLst>
            <a:ext uri="{FF2B5EF4-FFF2-40B4-BE49-F238E27FC236}">
              <a16:creationId xmlns:a16="http://schemas.microsoft.com/office/drawing/2014/main" id="{3220AB51-A27C-F91E-87E6-E72B4CD0BF3D}"/>
            </a:ext>
          </a:extLst>
        </p:cNvPr>
        <p:cNvGrpSpPr/>
        <p:nvPr/>
      </p:nvGrpSpPr>
      <p:grpSpPr>
        <a:xfrm>
          <a:off x="0" y="0"/>
          <a:ext cx="0" cy="0"/>
          <a:chOff x="0" y="0"/>
          <a:chExt cx="0" cy="0"/>
        </a:xfrm>
      </p:grpSpPr>
      <p:sp>
        <p:nvSpPr>
          <p:cNvPr id="161" name="Google Shape;161;g2c024c769fe_0_31">
            <a:extLst>
              <a:ext uri="{FF2B5EF4-FFF2-40B4-BE49-F238E27FC236}">
                <a16:creationId xmlns:a16="http://schemas.microsoft.com/office/drawing/2014/main" id="{3208BC4C-7901-B842-9B99-426BAA4544F4}"/>
              </a:ext>
            </a:extLst>
          </p:cNvPr>
          <p:cNvSpPr/>
          <p:nvPr/>
        </p:nvSpPr>
        <p:spPr>
          <a:xfrm rot="471058">
            <a:off x="0" y="918702"/>
            <a:ext cx="4352192" cy="5020596"/>
          </a:xfrm>
          <a:prstGeom prst="cloud">
            <a:avLst/>
          </a:prstGeom>
          <a:gradFill>
            <a:gsLst>
              <a:gs pos="0">
                <a:srgbClr val="70AD47">
                  <a:alpha val="20000"/>
                </a:srgbClr>
              </a:gs>
              <a:gs pos="16000">
                <a:srgbClr val="70AD47">
                  <a:alpha val="20000"/>
                </a:srgbClr>
              </a:gs>
              <a:gs pos="100000">
                <a:srgbClr val="C9DAF8"/>
              </a:gs>
              <a:gs pos="100000">
                <a:srgbClr val="D9E4F8"/>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Times New Roman"/>
              <a:buNone/>
              <a:tabLst/>
              <a:defRPr/>
            </a:pPr>
            <a:endParaRPr kumimoji="0" sz="41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162" name="Google Shape;162;g2c024c769fe_0_31">
            <a:extLst>
              <a:ext uri="{FF2B5EF4-FFF2-40B4-BE49-F238E27FC236}">
                <a16:creationId xmlns:a16="http://schemas.microsoft.com/office/drawing/2014/main" id="{EA398E55-62AA-ECDD-732D-798CCCAF1D7F}"/>
              </a:ext>
            </a:extLst>
          </p:cNvPr>
          <p:cNvSpPr txBox="1"/>
          <p:nvPr/>
        </p:nvSpPr>
        <p:spPr>
          <a:xfrm>
            <a:off x="1725427" y="267798"/>
            <a:ext cx="8108100" cy="701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400"/>
              <a:buFont typeface="Times New Roman"/>
              <a:buNone/>
              <a:tabLst/>
              <a:defRPr/>
            </a:pPr>
            <a:r>
              <a:rPr kumimoji="0" lang="en-US" sz="41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Visual/Surface/Orthographic Dyslexia</a:t>
            </a:r>
            <a:endParaRPr kumimoji="0"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63" name="Google Shape;163;g2c024c769fe_0_31">
            <a:extLst>
              <a:ext uri="{FF2B5EF4-FFF2-40B4-BE49-F238E27FC236}">
                <a16:creationId xmlns:a16="http://schemas.microsoft.com/office/drawing/2014/main" id="{900B359A-2EBB-1FE7-CE78-15FD7BA015E1}"/>
              </a:ext>
            </a:extLst>
          </p:cNvPr>
          <p:cNvSpPr/>
          <p:nvPr/>
        </p:nvSpPr>
        <p:spPr>
          <a:xfrm rot="20634123">
            <a:off x="7760614" y="918701"/>
            <a:ext cx="4288130" cy="5020596"/>
          </a:xfrm>
          <a:prstGeom prst="cloud">
            <a:avLst/>
          </a:prstGeom>
          <a:gradFill>
            <a:gsLst>
              <a:gs pos="0">
                <a:srgbClr val="70AD47">
                  <a:alpha val="20000"/>
                </a:srgbClr>
              </a:gs>
              <a:gs pos="16000">
                <a:srgbClr val="70AD47">
                  <a:alpha val="20000"/>
                </a:srgbClr>
              </a:gs>
              <a:gs pos="100000">
                <a:srgbClr val="C9DAF8"/>
              </a:gs>
              <a:gs pos="100000">
                <a:srgbClr val="D9E4F8"/>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64" name="Google Shape;164;g2c024c769fe_0_31">
            <a:extLst>
              <a:ext uri="{FF2B5EF4-FFF2-40B4-BE49-F238E27FC236}">
                <a16:creationId xmlns:a16="http://schemas.microsoft.com/office/drawing/2014/main" id="{414BB202-525E-A426-E7E8-353A6E9B1546}"/>
              </a:ext>
            </a:extLst>
          </p:cNvPr>
          <p:cNvSpPr txBox="1"/>
          <p:nvPr/>
        </p:nvSpPr>
        <p:spPr>
          <a:xfrm>
            <a:off x="1623196" y="1403813"/>
            <a:ext cx="1427735" cy="701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Visual</a:t>
            </a:r>
            <a:endParaRPr kumimoji="0"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165" name="Google Shape;165;g2c024c769fe_0_31">
            <a:extLst>
              <a:ext uri="{FF2B5EF4-FFF2-40B4-BE49-F238E27FC236}">
                <a16:creationId xmlns:a16="http://schemas.microsoft.com/office/drawing/2014/main" id="{C1C613FE-413D-76C7-7DE7-153A2A37FC99}"/>
              </a:ext>
            </a:extLst>
          </p:cNvPr>
          <p:cNvSpPr txBox="1"/>
          <p:nvPr/>
        </p:nvSpPr>
        <p:spPr>
          <a:xfrm>
            <a:off x="8594180" y="1702134"/>
            <a:ext cx="2970163" cy="692467"/>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Orthographic</a:t>
            </a:r>
            <a:endParaRPr kumimoji="0"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166" name="Google Shape;166;g2c024c769fe_0_31">
            <a:extLst>
              <a:ext uri="{FF2B5EF4-FFF2-40B4-BE49-F238E27FC236}">
                <a16:creationId xmlns:a16="http://schemas.microsoft.com/office/drawing/2014/main" id="{9978023F-FC8D-2B5F-F468-C79C0219459F}"/>
              </a:ext>
            </a:extLst>
          </p:cNvPr>
          <p:cNvSpPr txBox="1"/>
          <p:nvPr/>
        </p:nvSpPr>
        <p:spPr>
          <a:xfrm>
            <a:off x="444977" y="2043297"/>
            <a:ext cx="3462238" cy="3064964"/>
          </a:xfrm>
          <a:prstGeom prst="rect">
            <a:avLst/>
          </a:prstGeom>
          <a:noFill/>
          <a:ln>
            <a:noFill/>
          </a:ln>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Difficulty with tracking words on the page</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Visual processing difficulties with letters or words (p/q and b/d)</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167" name="Google Shape;167;g2c024c769fe_0_31">
            <a:extLst>
              <a:ext uri="{FF2B5EF4-FFF2-40B4-BE49-F238E27FC236}">
                <a16:creationId xmlns:a16="http://schemas.microsoft.com/office/drawing/2014/main" id="{93896EEE-92A6-7F45-B7D5-53CBD3C84094}"/>
              </a:ext>
            </a:extLst>
          </p:cNvPr>
          <p:cNvSpPr txBox="1"/>
          <p:nvPr/>
        </p:nvSpPr>
        <p:spPr>
          <a:xfrm>
            <a:off x="8594180" y="2482098"/>
            <a:ext cx="3050674" cy="2793287"/>
          </a:xfrm>
          <a:prstGeom prst="rect">
            <a:avLst/>
          </a:prstGeom>
          <a:noFill/>
          <a:ln>
            <a:noFill/>
          </a:ln>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Difficulty with the visual/spelling structure of words</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Struggle with letter sequencing</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Poor spelling skills</a:t>
            </a:r>
          </a:p>
        </p:txBody>
      </p:sp>
      <p:pic>
        <p:nvPicPr>
          <p:cNvPr id="2" name="Picture 1">
            <a:extLst>
              <a:ext uri="{FF2B5EF4-FFF2-40B4-BE49-F238E27FC236}">
                <a16:creationId xmlns:a16="http://schemas.microsoft.com/office/drawing/2014/main" id="{587309C4-D00A-8ED5-ED1E-14ECEBCB8545}"/>
              </a:ext>
            </a:extLst>
          </p:cNvPr>
          <p:cNvPicPr>
            <a:picLocks noChangeAspect="1"/>
          </p:cNvPicPr>
          <p:nvPr/>
        </p:nvPicPr>
        <p:blipFill>
          <a:blip r:embed="rId3"/>
          <a:stretch>
            <a:fillRect/>
          </a:stretch>
        </p:blipFill>
        <p:spPr>
          <a:xfrm>
            <a:off x="3894486" y="1554470"/>
            <a:ext cx="4288130" cy="5035732"/>
          </a:xfrm>
          <a:prstGeom prst="rect">
            <a:avLst/>
          </a:prstGeom>
        </p:spPr>
      </p:pic>
      <p:sp>
        <p:nvSpPr>
          <p:cNvPr id="3" name="TextBox 2">
            <a:extLst>
              <a:ext uri="{FF2B5EF4-FFF2-40B4-BE49-F238E27FC236}">
                <a16:creationId xmlns:a16="http://schemas.microsoft.com/office/drawing/2014/main" id="{9FCCD016-02B2-DE6C-E53D-364B4DED3471}"/>
              </a:ext>
            </a:extLst>
          </p:cNvPr>
          <p:cNvSpPr txBox="1"/>
          <p:nvPr/>
        </p:nvSpPr>
        <p:spPr>
          <a:xfrm>
            <a:off x="5295425" y="2394601"/>
            <a:ext cx="1740435"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Surface</a:t>
            </a:r>
          </a:p>
        </p:txBody>
      </p:sp>
      <p:sp>
        <p:nvSpPr>
          <p:cNvPr id="4" name="TextBox 3">
            <a:extLst>
              <a:ext uri="{FF2B5EF4-FFF2-40B4-BE49-F238E27FC236}">
                <a16:creationId xmlns:a16="http://schemas.microsoft.com/office/drawing/2014/main" id="{20B9BD9D-B6EB-674B-E6CE-0BFACF77940F}"/>
              </a:ext>
            </a:extLst>
          </p:cNvPr>
          <p:cNvSpPr txBox="1"/>
          <p:nvPr/>
        </p:nvSpPr>
        <p:spPr>
          <a:xfrm>
            <a:off x="4598496" y="2964976"/>
            <a:ext cx="3161396"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Difficulty recognizing words by sight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Overreliance on “sounding out” words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Challenged by irregular words</a:t>
            </a:r>
          </a:p>
        </p:txBody>
      </p:sp>
    </p:spTree>
    <p:extLst>
      <p:ext uri="{BB962C8B-B14F-4D97-AF65-F5344CB8AC3E}">
        <p14:creationId xmlns:p14="http://schemas.microsoft.com/office/powerpoint/2010/main" val="4050460163"/>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anim calcmode="lin" valueType="num">
                                      <p:cBhvr additive="base">
                                        <p:cTn id="7" dur="500" fill="hold"/>
                                        <p:tgtEl>
                                          <p:spTgt spid="161"/>
                                        </p:tgtEl>
                                        <p:attrNameLst>
                                          <p:attrName>ppt_x</p:attrName>
                                        </p:attrNameLst>
                                      </p:cBhvr>
                                      <p:tavLst>
                                        <p:tav tm="0">
                                          <p:val>
                                            <p:strVal val="#ppt_x"/>
                                          </p:val>
                                        </p:tav>
                                        <p:tav tm="100000">
                                          <p:val>
                                            <p:strVal val="#ppt_x"/>
                                          </p:val>
                                        </p:tav>
                                      </p:tavLst>
                                    </p:anim>
                                    <p:anim calcmode="lin" valueType="num">
                                      <p:cBhvr additive="base">
                                        <p:cTn id="8" dur="500" fill="hold"/>
                                        <p:tgtEl>
                                          <p:spTgt spid="16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64"/>
                                        </p:tgtEl>
                                        <p:attrNameLst>
                                          <p:attrName>style.visibility</p:attrName>
                                        </p:attrNameLst>
                                      </p:cBhvr>
                                      <p:to>
                                        <p:strVal val="visible"/>
                                      </p:to>
                                    </p:set>
                                  </p:childTnLst>
                                </p:cTn>
                              </p:par>
                              <p:par>
                                <p:cTn id="12" presetID="42" presetClass="entr" presetSubtype="0" fill="hold" nodeType="withEffect">
                                  <p:stCondLst>
                                    <p:cond delay="0"/>
                                  </p:stCondLst>
                                  <p:childTnLst>
                                    <p:set>
                                      <p:cBhvr>
                                        <p:cTn id="13" dur="1" fill="hold">
                                          <p:stCondLst>
                                            <p:cond delay="0"/>
                                          </p:stCondLst>
                                        </p:cTn>
                                        <p:tgtEl>
                                          <p:spTgt spid="166">
                                            <p:txEl>
                                              <p:pRg st="0" end="0"/>
                                            </p:txEl>
                                          </p:spTgt>
                                        </p:tgtEl>
                                        <p:attrNameLst>
                                          <p:attrName>style.visibility</p:attrName>
                                        </p:attrNameLst>
                                      </p:cBhvr>
                                      <p:to>
                                        <p:strVal val="visible"/>
                                      </p:to>
                                    </p:set>
                                    <p:animEffect transition="in" filter="fade">
                                      <p:cBhvr>
                                        <p:cTn id="14" dur="1000"/>
                                        <p:tgtEl>
                                          <p:spTgt spid="166">
                                            <p:txEl>
                                              <p:pRg st="0" end="0"/>
                                            </p:txEl>
                                          </p:spTgt>
                                        </p:tgtEl>
                                      </p:cBhvr>
                                    </p:animEffect>
                                    <p:anim calcmode="lin" valueType="num">
                                      <p:cBhvr>
                                        <p:cTn id="15" dur="1000" fill="hold"/>
                                        <p:tgtEl>
                                          <p:spTgt spid="16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66">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6">
                                            <p:txEl>
                                              <p:pRg st="1" end="1"/>
                                            </p:txEl>
                                          </p:spTgt>
                                        </p:tgtEl>
                                        <p:attrNameLst>
                                          <p:attrName>style.visibility</p:attrName>
                                        </p:attrNameLst>
                                      </p:cBhvr>
                                      <p:to>
                                        <p:strVal val="visible"/>
                                      </p:to>
                                    </p:set>
                                    <p:animEffect transition="in" filter="fade">
                                      <p:cBhvr>
                                        <p:cTn id="19" dur="1000"/>
                                        <p:tgtEl>
                                          <p:spTgt spid="166">
                                            <p:txEl>
                                              <p:pRg st="1" end="1"/>
                                            </p:txEl>
                                          </p:spTgt>
                                        </p:tgtEl>
                                      </p:cBhvr>
                                    </p:animEffect>
                                    <p:anim calcmode="lin" valueType="num">
                                      <p:cBhvr>
                                        <p:cTn id="20" dur="1000" fill="hold"/>
                                        <p:tgtEl>
                                          <p:spTgt spid="16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6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0" presetClass="entr" presetSubtype="0" fill="hold" nodeType="with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500"/>
                                        <p:tgtEl>
                                          <p:spTgt spid="4">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Effect transition="in" filter="fade">
                                      <p:cBhvr>
                                        <p:cTn id="36" dur="500"/>
                                        <p:tgtEl>
                                          <p:spTgt spid="4">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fade">
                                      <p:cBhvr>
                                        <p:cTn id="39" dur="500"/>
                                        <p:tgtEl>
                                          <p:spTgt spid="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63"/>
                                        </p:tgtEl>
                                        <p:attrNameLst>
                                          <p:attrName>style.visibility</p:attrName>
                                        </p:attrNameLst>
                                      </p:cBhvr>
                                      <p:to>
                                        <p:strVal val="visible"/>
                                      </p:to>
                                    </p:set>
                                    <p:anim calcmode="lin" valueType="num">
                                      <p:cBhvr additive="base">
                                        <p:cTn id="44" dur="500" fill="hold"/>
                                        <p:tgtEl>
                                          <p:spTgt spid="163"/>
                                        </p:tgtEl>
                                        <p:attrNameLst>
                                          <p:attrName>ppt_x</p:attrName>
                                        </p:attrNameLst>
                                      </p:cBhvr>
                                      <p:tavLst>
                                        <p:tav tm="0">
                                          <p:val>
                                            <p:strVal val="1+#ppt_w/2"/>
                                          </p:val>
                                        </p:tav>
                                        <p:tav tm="100000">
                                          <p:val>
                                            <p:strVal val="#ppt_x"/>
                                          </p:val>
                                        </p:tav>
                                      </p:tavLst>
                                    </p:anim>
                                    <p:anim calcmode="lin" valueType="num">
                                      <p:cBhvr additive="base">
                                        <p:cTn id="45" dur="500" fill="hold"/>
                                        <p:tgtEl>
                                          <p:spTgt spid="163"/>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165"/>
                                        </p:tgtEl>
                                        <p:attrNameLst>
                                          <p:attrName>style.visibility</p:attrName>
                                        </p:attrNameLst>
                                      </p:cBhvr>
                                      <p:to>
                                        <p:strVal val="visible"/>
                                      </p:to>
                                    </p:set>
                                  </p:childTnLst>
                                </p:cTn>
                              </p:par>
                              <p:par>
                                <p:cTn id="49" presetID="10" presetClass="entr" presetSubtype="0" fill="hold" grpId="0" nodeType="withEffect">
                                  <p:stCondLst>
                                    <p:cond delay="0"/>
                                  </p:stCondLst>
                                  <p:childTnLst>
                                    <p:set>
                                      <p:cBhvr>
                                        <p:cTn id="50" dur="1" fill="hold">
                                          <p:stCondLst>
                                            <p:cond delay="0"/>
                                          </p:stCondLst>
                                        </p:cTn>
                                        <p:tgtEl>
                                          <p:spTgt spid="167"/>
                                        </p:tgtEl>
                                        <p:attrNameLst>
                                          <p:attrName>style.visibility</p:attrName>
                                        </p:attrNameLst>
                                      </p:cBhvr>
                                      <p:to>
                                        <p:strVal val="visible"/>
                                      </p:to>
                                    </p:set>
                                    <p:animEffect transition="in" filter="fade">
                                      <p:cBhvr>
                                        <p:cTn id="51"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163" grpId="0" animBg="1"/>
      <p:bldP spid="164" grpId="0"/>
      <p:bldP spid="165" grpId="0"/>
      <p:bldP spid="167"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FE6893-0C6A-D5C5-1110-1E9102253A6C}"/>
            </a:ext>
          </a:extLst>
        </p:cNvPr>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CF6D43-56DA-B54B-E549-BA6E56A10A30}"/>
              </a:ext>
            </a:extLst>
          </p:cNvPr>
          <p:cNvSpPr>
            <a:spLocks noGrp="1"/>
          </p:cNvSpPr>
          <p:nvPr>
            <p:ph type="title"/>
          </p:nvPr>
        </p:nvSpPr>
        <p:spPr>
          <a:xfrm>
            <a:off x="344649" y="362536"/>
            <a:ext cx="4368602" cy="1956841"/>
          </a:xfrm>
        </p:spPr>
        <p:txBody>
          <a:bodyPr anchor="b">
            <a:normAutofit/>
          </a:bodyPr>
          <a:lstStyle/>
          <a:p>
            <a:pPr algn="ctr"/>
            <a:r>
              <a:rPr lang="en-US" sz="3400" dirty="0"/>
              <a:t>Rapid Naming Dyslexia OR </a:t>
            </a:r>
            <a:br>
              <a:rPr lang="en-US" sz="3400" dirty="0"/>
            </a:br>
            <a:r>
              <a:rPr lang="en-US" sz="3400" dirty="0"/>
              <a:t>Rapid Automatized Naming (RAN)</a:t>
            </a:r>
          </a:p>
        </p:txBody>
      </p:sp>
      <p:sp>
        <p:nvSpPr>
          <p:cNvPr id="103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7F4DCB4-2437-F7A0-BE92-288054080942}"/>
              </a:ext>
            </a:extLst>
          </p:cNvPr>
          <p:cNvSpPr>
            <a:spLocks noGrp="1"/>
          </p:cNvSpPr>
          <p:nvPr>
            <p:ph idx="1"/>
          </p:nvPr>
        </p:nvSpPr>
        <p:spPr>
          <a:xfrm>
            <a:off x="640080" y="2872899"/>
            <a:ext cx="4243589" cy="3320668"/>
          </a:xfrm>
        </p:spPr>
        <p:txBody>
          <a:bodyPr>
            <a:normAutofit/>
          </a:bodyPr>
          <a:lstStyle/>
          <a:p>
            <a:r>
              <a:rPr lang="en-US" sz="2200" i="0" dirty="0">
                <a:effectLst/>
                <a:latin typeface="+mj-lt"/>
              </a:rPr>
              <a:t>The ability to quickly name familiar objects</a:t>
            </a:r>
          </a:p>
          <a:p>
            <a:r>
              <a:rPr lang="en-US" sz="2200" dirty="0">
                <a:latin typeface="+mj-lt"/>
              </a:rPr>
              <a:t>Affects fluency and word retrieval</a:t>
            </a:r>
          </a:p>
          <a:p>
            <a:endParaRPr lang="en-US" sz="2200" i="0" dirty="0">
              <a:effectLst/>
              <a:latin typeface="+mj-lt"/>
            </a:endParaRPr>
          </a:p>
          <a:p>
            <a:endParaRPr lang="en-US" sz="2200" dirty="0">
              <a:latin typeface="+mj-lt"/>
            </a:endParaRPr>
          </a:p>
        </p:txBody>
      </p:sp>
      <p:pic>
        <p:nvPicPr>
          <p:cNvPr id="1028" name="Picture 4" descr="Phonological Awareness and Rapid Naming - Keep Reading &amp; Learning">
            <a:extLst>
              <a:ext uri="{FF2B5EF4-FFF2-40B4-BE49-F238E27FC236}">
                <a16:creationId xmlns:a16="http://schemas.microsoft.com/office/drawing/2014/main" id="{74C65D25-BF0D-C880-79E5-100DD2171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2" r="-4" b="-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084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7C79CB-0C3B-05F3-FF27-B02EAC59AD5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4C37777-F553-1B0F-1C8C-2C5DE6647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E5FF7E4-3734-426F-EAF4-7CC143FF6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76A0CD2F-CFC8-7190-B012-C4B715A178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EF96756E-833B-6E13-6356-D9B039C57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4" name="Freeform: Shape 13">
              <a:extLst>
                <a:ext uri="{FF2B5EF4-FFF2-40B4-BE49-F238E27FC236}">
                  <a16:creationId xmlns:a16="http://schemas.microsoft.com/office/drawing/2014/main" id="{DC50CE0F-5E1B-67F4-7CDA-9E1D49ACD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5" name="Freeform: Shape 14">
              <a:extLst>
                <a:ext uri="{FF2B5EF4-FFF2-40B4-BE49-F238E27FC236}">
                  <a16:creationId xmlns:a16="http://schemas.microsoft.com/office/drawing/2014/main" id="{83F9745A-7BB2-4FD0-8AF2-6A65969D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6" name="Freeform: Shape 15">
              <a:extLst>
                <a:ext uri="{FF2B5EF4-FFF2-40B4-BE49-F238E27FC236}">
                  <a16:creationId xmlns:a16="http://schemas.microsoft.com/office/drawing/2014/main" id="{E2A7AB58-F348-C403-BCAA-EE8A6BD71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grpSp>
      <p:sp>
        <p:nvSpPr>
          <p:cNvPr id="2" name="Title 1">
            <a:extLst>
              <a:ext uri="{FF2B5EF4-FFF2-40B4-BE49-F238E27FC236}">
                <a16:creationId xmlns:a16="http://schemas.microsoft.com/office/drawing/2014/main" id="{FE5C3BC2-D77A-CAA1-80C6-1A2EE505CD81}"/>
              </a:ext>
            </a:extLst>
          </p:cNvPr>
          <p:cNvSpPr>
            <a:spLocks noGrp="1"/>
          </p:cNvSpPr>
          <p:nvPr>
            <p:ph type="title"/>
          </p:nvPr>
        </p:nvSpPr>
        <p:spPr>
          <a:xfrm>
            <a:off x="640080" y="1243013"/>
            <a:ext cx="3855720" cy="4371974"/>
          </a:xfrm>
        </p:spPr>
        <p:txBody>
          <a:bodyPr>
            <a:normAutofit/>
          </a:bodyPr>
          <a:lstStyle/>
          <a:p>
            <a:r>
              <a:rPr lang="en-US" dirty="0">
                <a:solidFill>
                  <a:schemeClr val="tx2"/>
                </a:solidFill>
              </a:rPr>
              <a:t>Double Deficit Dyslexia</a:t>
            </a:r>
          </a:p>
        </p:txBody>
      </p:sp>
      <p:sp>
        <p:nvSpPr>
          <p:cNvPr id="3" name="Content Placeholder 2">
            <a:extLst>
              <a:ext uri="{FF2B5EF4-FFF2-40B4-BE49-F238E27FC236}">
                <a16:creationId xmlns:a16="http://schemas.microsoft.com/office/drawing/2014/main" id="{F4225C25-DA84-D72B-B88E-DA6A30E9453D}"/>
              </a:ext>
            </a:extLst>
          </p:cNvPr>
          <p:cNvSpPr>
            <a:spLocks noGrp="1"/>
          </p:cNvSpPr>
          <p:nvPr>
            <p:ph idx="1"/>
          </p:nvPr>
        </p:nvSpPr>
        <p:spPr>
          <a:xfrm>
            <a:off x="5534612" y="422821"/>
            <a:ext cx="6517077" cy="6239661"/>
          </a:xfrm>
        </p:spPr>
        <p:txBody>
          <a:bodyPr anchor="ctr">
            <a:normAutofit/>
          </a:bodyPr>
          <a:lstStyle/>
          <a:p>
            <a:r>
              <a:rPr lang="en-US" sz="4000" i="0" dirty="0">
                <a:solidFill>
                  <a:schemeClr val="tx2"/>
                </a:solidFill>
                <a:effectLst/>
                <a:latin typeface="+mj-lt"/>
              </a:rPr>
              <a:t>Any combination of the other Dyslexia types</a:t>
            </a:r>
          </a:p>
          <a:p>
            <a:r>
              <a:rPr lang="en-US" sz="4000" dirty="0">
                <a:solidFill>
                  <a:schemeClr val="tx2"/>
                </a:solidFill>
                <a:latin typeface="+mj-lt"/>
                <a:cs typeface="Times New Roman" panose="02020603050405020304" pitchFamily="18" charset="0"/>
              </a:rPr>
              <a:t>Typically, most severe presentation of Dyslexia and requires more intervention and accommodations</a:t>
            </a:r>
            <a:endParaRPr lang="en-US" sz="4000" dirty="0">
              <a:solidFill>
                <a:srgbClr val="0070C0"/>
              </a:solidFill>
              <a:effectLst/>
              <a:latin typeface="+mj-lt"/>
              <a:cs typeface="Times New Roman" panose="02020603050405020304" pitchFamily="18" charset="0"/>
            </a:endParaRPr>
          </a:p>
          <a:p>
            <a:endParaRPr lang="en-US" sz="1800" dirty="0">
              <a:solidFill>
                <a:schemeClr val="tx2"/>
              </a:solidFill>
              <a:latin typeface="+mj-lt"/>
            </a:endParaRPr>
          </a:p>
        </p:txBody>
      </p:sp>
    </p:spTree>
    <p:extLst>
      <p:ext uri="{BB962C8B-B14F-4D97-AF65-F5344CB8AC3E}">
        <p14:creationId xmlns:p14="http://schemas.microsoft.com/office/powerpoint/2010/main" val="115035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209"/>
        <p:cNvGrpSpPr/>
        <p:nvPr/>
      </p:nvGrpSpPr>
      <p:grpSpPr>
        <a:xfrm>
          <a:off x="0" y="0"/>
          <a:ext cx="0" cy="0"/>
          <a:chOff x="0" y="0"/>
          <a:chExt cx="0" cy="0"/>
        </a:xfrm>
      </p:grpSpPr>
      <p:grpSp>
        <p:nvGrpSpPr>
          <p:cNvPr id="210" name="Google Shape;210;p18"/>
          <p:cNvGrpSpPr/>
          <p:nvPr/>
        </p:nvGrpSpPr>
        <p:grpSpPr>
          <a:xfrm>
            <a:off x="7867135" y="0"/>
            <a:ext cx="4324865" cy="2641149"/>
            <a:chOff x="6867015" y="-1"/>
            <a:chExt cx="5324985" cy="3251912"/>
          </a:xfrm>
        </p:grpSpPr>
        <p:sp>
          <p:nvSpPr>
            <p:cNvPr id="211" name="Google Shape;211;p18"/>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2" name="Google Shape;212;p18"/>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3" name="Google Shape;213;p18"/>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4" name="Google Shape;214;p18"/>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grpSp>
        <p:nvGrpSpPr>
          <p:cNvPr id="215" name="Google Shape;215;p18"/>
          <p:cNvGrpSpPr/>
          <p:nvPr/>
        </p:nvGrpSpPr>
        <p:grpSpPr>
          <a:xfrm rot="10800000" flipH="1">
            <a:off x="0" y="4114799"/>
            <a:ext cx="3655725" cy="2743201"/>
            <a:chOff x="-305" y="-1"/>
            <a:chExt cx="3832880" cy="2876136"/>
          </a:xfrm>
        </p:grpSpPr>
        <p:sp>
          <p:nvSpPr>
            <p:cNvPr id="216" name="Google Shape;216;p18"/>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7" name="Google Shape;217;p18"/>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8" name="Google Shape;218;p18"/>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9" name="Google Shape;219;p18"/>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pic>
        <p:nvPicPr>
          <p:cNvPr id="220" name="Google Shape;220;p18" descr="Shape, circle&#10;&#10;Description automatically generated"/>
          <p:cNvPicPr preferRelativeResize="0"/>
          <p:nvPr/>
        </p:nvPicPr>
        <p:blipFill rotWithShape="1">
          <a:blip r:embed="rId3">
            <a:alphaModFix/>
          </a:blip>
          <a:srcRect/>
          <a:stretch/>
        </p:blipFill>
        <p:spPr>
          <a:xfrm>
            <a:off x="11235018" y="5911317"/>
            <a:ext cx="866215" cy="868026"/>
          </a:xfrm>
          <a:prstGeom prst="rect">
            <a:avLst/>
          </a:prstGeom>
          <a:noFill/>
          <a:ln>
            <a:noFill/>
          </a:ln>
        </p:spPr>
      </p:pic>
      <p:sp>
        <p:nvSpPr>
          <p:cNvPr id="221" name="Google Shape;221;p18"/>
          <p:cNvSpPr/>
          <p:nvPr/>
        </p:nvSpPr>
        <p:spPr>
          <a:xfrm>
            <a:off x="711795" y="193614"/>
            <a:ext cx="3442176" cy="3272424"/>
          </a:xfrm>
          <a:prstGeom prst="ellipse">
            <a:avLst/>
          </a:prstGeom>
          <a:solidFill>
            <a:schemeClr val="accent1">
              <a:lumMod val="20000"/>
              <a:lumOff val="80000"/>
            </a:schemeClr>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2" name="Google Shape;222;p18"/>
          <p:cNvSpPr/>
          <p:nvPr/>
        </p:nvSpPr>
        <p:spPr>
          <a:xfrm>
            <a:off x="3642507" y="38275"/>
            <a:ext cx="3105300" cy="2836200"/>
          </a:xfrm>
          <a:prstGeom prst="ellipse">
            <a:avLst/>
          </a:prstGeom>
          <a:solidFill>
            <a:srgbClr val="B6D7A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
        <p:nvSpPr>
          <p:cNvPr id="223" name="Google Shape;223;p18"/>
          <p:cNvSpPr/>
          <p:nvPr/>
        </p:nvSpPr>
        <p:spPr>
          <a:xfrm>
            <a:off x="1916943" y="2387321"/>
            <a:ext cx="3771600" cy="3370800"/>
          </a:xfrm>
          <a:prstGeom prst="ellipse">
            <a:avLst/>
          </a:prstGeom>
          <a:solidFill>
            <a:srgbClr val="D9D2E9"/>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400"/>
              <a:buFont typeface="Arial"/>
              <a:buNone/>
              <a:tabLst/>
              <a:defRPr/>
            </a:pPr>
            <a:endParaRPr kumimoji="0" sz="3400" b="0" i="0" u="none" strike="noStrike" kern="0" cap="none" spc="0" normalizeH="0" baseline="0" noProof="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
        <p:nvSpPr>
          <p:cNvPr id="224" name="Google Shape;224;p18"/>
          <p:cNvSpPr/>
          <p:nvPr/>
        </p:nvSpPr>
        <p:spPr>
          <a:xfrm>
            <a:off x="6212839" y="-6875"/>
            <a:ext cx="4604400" cy="3908400"/>
          </a:xfrm>
          <a:prstGeom prst="ellipse">
            <a:avLst/>
          </a:prstGeom>
          <a:solidFill>
            <a:srgbClr val="C9DAF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300"/>
              <a:buFont typeface="Arial"/>
              <a:buNone/>
              <a:tabLst/>
              <a:defRPr/>
            </a:pPr>
            <a:endParaRPr kumimoji="0" sz="3300" b="0" i="0" u="none" strike="noStrike" kern="0" cap="none" spc="0" normalizeH="0" baseline="0" noProof="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
        <p:nvSpPr>
          <p:cNvPr id="225" name="Google Shape;225;p18"/>
          <p:cNvSpPr txBox="1"/>
          <p:nvPr/>
        </p:nvSpPr>
        <p:spPr>
          <a:xfrm>
            <a:off x="598433" y="702464"/>
            <a:ext cx="3655800" cy="196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500"/>
              <a:buFont typeface="Arial"/>
              <a:buNone/>
              <a:tabLst/>
              <a:defRPr/>
            </a:pPr>
            <a:r>
              <a:rPr kumimoji="0" lang="en-US" sz="39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erriweather"/>
              </a:rPr>
              <a:t>Delays in speaking</a:t>
            </a:r>
            <a:endParaRPr kumimoji="0" sz="39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erriweather"/>
            </a:endParaRPr>
          </a:p>
        </p:txBody>
      </p:sp>
      <p:sp>
        <p:nvSpPr>
          <p:cNvPr id="226" name="Google Shape;226;p18"/>
          <p:cNvSpPr txBox="1"/>
          <p:nvPr/>
        </p:nvSpPr>
        <p:spPr>
          <a:xfrm>
            <a:off x="6648540" y="1000149"/>
            <a:ext cx="4069500" cy="1780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Poor Auditory Memory</a:t>
            </a:r>
            <a:endParaRPr kumimoji="0"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227" name="Google Shape;227;p18"/>
          <p:cNvSpPr txBox="1"/>
          <p:nvPr/>
        </p:nvSpPr>
        <p:spPr>
          <a:xfrm>
            <a:off x="3939315" y="861554"/>
            <a:ext cx="2302800" cy="1531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Rhyming</a:t>
            </a:r>
            <a:endParaRPr kumimoji="0"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228" name="Google Shape;228;p18"/>
          <p:cNvSpPr txBox="1"/>
          <p:nvPr/>
        </p:nvSpPr>
        <p:spPr>
          <a:xfrm>
            <a:off x="2126502" y="2865079"/>
            <a:ext cx="2815800" cy="207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Vocabulary</a:t>
            </a:r>
            <a:endParaRPr kumimoji="0"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229" name="Google Shape;229;p18"/>
          <p:cNvSpPr/>
          <p:nvPr/>
        </p:nvSpPr>
        <p:spPr>
          <a:xfrm>
            <a:off x="4793886" y="2120515"/>
            <a:ext cx="3655800" cy="3122400"/>
          </a:xfrm>
          <a:prstGeom prst="ellipse">
            <a:avLst/>
          </a:prstGeom>
          <a:solidFill>
            <a:srgbClr val="DDF4D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
        <p:nvSpPr>
          <p:cNvPr id="230" name="Google Shape;230;p18"/>
          <p:cNvSpPr txBox="1"/>
          <p:nvPr/>
        </p:nvSpPr>
        <p:spPr>
          <a:xfrm>
            <a:off x="4777773" y="2753492"/>
            <a:ext cx="3655800" cy="155833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Phonemic Awareness</a:t>
            </a:r>
            <a:endParaRPr kumimoji="0"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pic>
        <p:nvPicPr>
          <p:cNvPr id="2" name="Picture 1">
            <a:extLst>
              <a:ext uri="{FF2B5EF4-FFF2-40B4-BE49-F238E27FC236}">
                <a16:creationId xmlns:a16="http://schemas.microsoft.com/office/drawing/2014/main" id="{3CCE4C35-E8AA-8E09-6D1A-CF72931FA225}"/>
              </a:ext>
            </a:extLst>
          </p:cNvPr>
          <p:cNvPicPr>
            <a:picLocks noChangeAspect="1"/>
          </p:cNvPicPr>
          <p:nvPr/>
        </p:nvPicPr>
        <p:blipFill>
          <a:blip r:embed="rId4"/>
          <a:stretch>
            <a:fillRect/>
          </a:stretch>
        </p:blipFill>
        <p:spPr>
          <a:xfrm>
            <a:off x="3961556" y="4394809"/>
            <a:ext cx="2577156" cy="2513273"/>
          </a:xfrm>
          <a:prstGeom prst="rect">
            <a:avLst/>
          </a:prstGeom>
        </p:spPr>
      </p:pic>
      <p:pic>
        <p:nvPicPr>
          <p:cNvPr id="4" name="Picture 3">
            <a:extLst>
              <a:ext uri="{FF2B5EF4-FFF2-40B4-BE49-F238E27FC236}">
                <a16:creationId xmlns:a16="http://schemas.microsoft.com/office/drawing/2014/main" id="{1BEFCA22-D383-B718-1C67-1028DEC98B0E}"/>
              </a:ext>
            </a:extLst>
          </p:cNvPr>
          <p:cNvPicPr>
            <a:picLocks noChangeAspect="1"/>
          </p:cNvPicPr>
          <p:nvPr/>
        </p:nvPicPr>
        <p:blipFill>
          <a:blip r:embed="rId5"/>
          <a:stretch>
            <a:fillRect/>
          </a:stretch>
        </p:blipFill>
        <p:spPr>
          <a:xfrm>
            <a:off x="7460444" y="3389762"/>
            <a:ext cx="3773751" cy="3371380"/>
          </a:xfrm>
          <a:prstGeom prst="rect">
            <a:avLst/>
          </a:prstGeom>
        </p:spPr>
      </p:pic>
      <p:sp>
        <p:nvSpPr>
          <p:cNvPr id="5" name="TextBox 4">
            <a:extLst>
              <a:ext uri="{FF2B5EF4-FFF2-40B4-BE49-F238E27FC236}">
                <a16:creationId xmlns:a16="http://schemas.microsoft.com/office/drawing/2014/main" id="{7E243CAD-1229-329C-D56D-142A7DC247A2}"/>
              </a:ext>
            </a:extLst>
          </p:cNvPr>
          <p:cNvSpPr txBox="1"/>
          <p:nvPr/>
        </p:nvSpPr>
        <p:spPr>
          <a:xfrm>
            <a:off x="8000843" y="4360171"/>
            <a:ext cx="269295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Learning letters</a:t>
            </a:r>
          </a:p>
        </p:txBody>
      </p:sp>
      <p:sp>
        <p:nvSpPr>
          <p:cNvPr id="6" name="TextBox 5">
            <a:extLst>
              <a:ext uri="{FF2B5EF4-FFF2-40B4-BE49-F238E27FC236}">
                <a16:creationId xmlns:a16="http://schemas.microsoft.com/office/drawing/2014/main" id="{D5AC02A4-CD6C-3AE5-453D-8248594FA664}"/>
              </a:ext>
            </a:extLst>
          </p:cNvPr>
          <p:cNvSpPr txBox="1"/>
          <p:nvPr/>
        </p:nvSpPr>
        <p:spPr>
          <a:xfrm>
            <a:off x="4162213" y="4880910"/>
            <a:ext cx="21597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Word Retrieval</a:t>
            </a:r>
          </a:p>
        </p:txBody>
      </p:sp>
      <p:sp>
        <p:nvSpPr>
          <p:cNvPr id="7" name="TextBox 6">
            <a:extLst>
              <a:ext uri="{FF2B5EF4-FFF2-40B4-BE49-F238E27FC236}">
                <a16:creationId xmlns:a16="http://schemas.microsoft.com/office/drawing/2014/main" id="{B4DFF17F-E1E8-636D-0E71-035738BF51C7}"/>
              </a:ext>
            </a:extLst>
          </p:cNvPr>
          <p:cNvSpPr txBox="1"/>
          <p:nvPr/>
        </p:nvSpPr>
        <p:spPr>
          <a:xfrm>
            <a:off x="195309" y="5075452"/>
            <a:ext cx="242360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Preschool Warning Signs</a:t>
            </a:r>
          </a:p>
        </p:txBody>
      </p:sp>
    </p:spTree>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138">
          <a:extLst>
            <a:ext uri="{FF2B5EF4-FFF2-40B4-BE49-F238E27FC236}">
              <a16:creationId xmlns:a16="http://schemas.microsoft.com/office/drawing/2014/main" id="{2EC3F64F-5D0D-9F0F-4FF2-1AA15E9E9E11}"/>
            </a:ext>
          </a:extLst>
        </p:cNvPr>
        <p:cNvGrpSpPr/>
        <p:nvPr/>
      </p:nvGrpSpPr>
      <p:grpSpPr>
        <a:xfrm>
          <a:off x="0" y="0"/>
          <a:ext cx="0" cy="0"/>
          <a:chOff x="0" y="0"/>
          <a:chExt cx="0" cy="0"/>
        </a:xfrm>
      </p:grpSpPr>
      <p:sp>
        <p:nvSpPr>
          <p:cNvPr id="139" name="Google Shape;139;g272c9ed7ea0_0_0">
            <a:extLst>
              <a:ext uri="{FF2B5EF4-FFF2-40B4-BE49-F238E27FC236}">
                <a16:creationId xmlns:a16="http://schemas.microsoft.com/office/drawing/2014/main" id="{9C6D01B2-E7CD-165B-1B4A-5EB218CBDFC0}"/>
              </a:ext>
            </a:extLst>
          </p:cNvPr>
          <p:cNvSpPr/>
          <p:nvPr/>
        </p:nvSpPr>
        <p:spPr>
          <a:xfrm>
            <a:off x="3903324" y="97543"/>
            <a:ext cx="4198392" cy="2301912"/>
          </a:xfrm>
          <a:prstGeom prst="cloud">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4400"/>
              <a:buFont typeface="Times New Roman"/>
              <a:buNone/>
            </a:pPr>
            <a:r>
              <a:rPr lang="en-US" sz="4400" dirty="0">
                <a:latin typeface="Calibri Light" panose="020F0302020204030204" pitchFamily="34" charset="0"/>
                <a:ea typeface="Calibri Light" panose="020F0302020204030204" pitchFamily="34" charset="0"/>
                <a:cs typeface="Calibri Light" panose="020F0302020204030204" pitchFamily="34" charset="0"/>
                <a:sym typeface="Mate SC"/>
              </a:rPr>
              <a:t>Expected Outcomes</a:t>
            </a:r>
            <a:endParaRPr sz="4400" i="0" u="none" strike="noStrike" cap="none"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grpSp>
        <p:nvGrpSpPr>
          <p:cNvPr id="140" name="Google Shape;140;g272c9ed7ea0_0_0">
            <a:extLst>
              <a:ext uri="{FF2B5EF4-FFF2-40B4-BE49-F238E27FC236}">
                <a16:creationId xmlns:a16="http://schemas.microsoft.com/office/drawing/2014/main" id="{B162E688-045F-5FDF-6595-219215732993}"/>
              </a:ext>
            </a:extLst>
          </p:cNvPr>
          <p:cNvGrpSpPr/>
          <p:nvPr/>
        </p:nvGrpSpPr>
        <p:grpSpPr>
          <a:xfrm rot="-4909236">
            <a:off x="-549762" y="603815"/>
            <a:ext cx="3851335" cy="2641056"/>
            <a:chOff x="6867015" y="-1"/>
            <a:chExt cx="5324985" cy="3251912"/>
          </a:xfrm>
        </p:grpSpPr>
        <p:sp>
          <p:nvSpPr>
            <p:cNvPr id="141" name="Google Shape;141;g272c9ed7ea0_0_0">
              <a:extLst>
                <a:ext uri="{FF2B5EF4-FFF2-40B4-BE49-F238E27FC236}">
                  <a16:creationId xmlns:a16="http://schemas.microsoft.com/office/drawing/2014/main" id="{136CEEEE-2612-8F6D-2AC1-0507C7476A0D}"/>
                </a:ext>
              </a:extLst>
            </p:cNvPr>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g272c9ed7ea0_0_0">
              <a:extLst>
                <a:ext uri="{FF2B5EF4-FFF2-40B4-BE49-F238E27FC236}">
                  <a16:creationId xmlns:a16="http://schemas.microsoft.com/office/drawing/2014/main" id="{B44F8696-3CCB-2C12-B566-5C637ED1A472}"/>
                </a:ext>
              </a:extLst>
            </p:cNvPr>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g272c9ed7ea0_0_0">
              <a:extLst>
                <a:ext uri="{FF2B5EF4-FFF2-40B4-BE49-F238E27FC236}">
                  <a16:creationId xmlns:a16="http://schemas.microsoft.com/office/drawing/2014/main" id="{3CACAD90-1FE6-7309-8EA3-79560604F94B}"/>
                </a:ext>
              </a:extLst>
            </p:cNvPr>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g272c9ed7ea0_0_0">
              <a:extLst>
                <a:ext uri="{FF2B5EF4-FFF2-40B4-BE49-F238E27FC236}">
                  <a16:creationId xmlns:a16="http://schemas.microsoft.com/office/drawing/2014/main" id="{05ED856E-7A0D-32A5-5F15-20CB7E5DD0A7}"/>
                </a:ext>
              </a:extLst>
            </p:cNvPr>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145" name="Google Shape;145;g272c9ed7ea0_0_0">
            <a:extLst>
              <a:ext uri="{FF2B5EF4-FFF2-40B4-BE49-F238E27FC236}">
                <a16:creationId xmlns:a16="http://schemas.microsoft.com/office/drawing/2014/main" id="{09C77435-D20E-F94F-5975-A106D5AE53B0}"/>
              </a:ext>
            </a:extLst>
          </p:cNvPr>
          <p:cNvGrpSpPr/>
          <p:nvPr/>
        </p:nvGrpSpPr>
        <p:grpSpPr>
          <a:xfrm>
            <a:off x="7867248" y="0"/>
            <a:ext cx="4324953" cy="2641203"/>
            <a:chOff x="6867015" y="-1"/>
            <a:chExt cx="5324985" cy="3251912"/>
          </a:xfrm>
        </p:grpSpPr>
        <p:sp>
          <p:nvSpPr>
            <p:cNvPr id="146" name="Google Shape;146;g272c9ed7ea0_0_0">
              <a:extLst>
                <a:ext uri="{FF2B5EF4-FFF2-40B4-BE49-F238E27FC236}">
                  <a16:creationId xmlns:a16="http://schemas.microsoft.com/office/drawing/2014/main" id="{314AD94F-9DDC-1211-BECB-6317DF29FE37}"/>
                </a:ext>
              </a:extLst>
            </p:cNvPr>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g272c9ed7ea0_0_0">
              <a:extLst>
                <a:ext uri="{FF2B5EF4-FFF2-40B4-BE49-F238E27FC236}">
                  <a16:creationId xmlns:a16="http://schemas.microsoft.com/office/drawing/2014/main" id="{D31C6776-FA6A-4398-7D88-B4F6120EC0F2}"/>
                </a:ext>
              </a:extLst>
            </p:cNvPr>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g272c9ed7ea0_0_0">
              <a:extLst>
                <a:ext uri="{FF2B5EF4-FFF2-40B4-BE49-F238E27FC236}">
                  <a16:creationId xmlns:a16="http://schemas.microsoft.com/office/drawing/2014/main" id="{8A83D231-1634-DB85-3F63-D5F9FA3EEEC0}"/>
                </a:ext>
              </a:extLst>
            </p:cNvPr>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g272c9ed7ea0_0_0">
              <a:extLst>
                <a:ext uri="{FF2B5EF4-FFF2-40B4-BE49-F238E27FC236}">
                  <a16:creationId xmlns:a16="http://schemas.microsoft.com/office/drawing/2014/main" id="{EDDAFC1E-9E85-0B66-DA56-6E2B2C0A13F7}"/>
                </a:ext>
              </a:extLst>
            </p:cNvPr>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0" name="Google Shape;150;g272c9ed7ea0_0_0">
            <a:extLst>
              <a:ext uri="{FF2B5EF4-FFF2-40B4-BE49-F238E27FC236}">
                <a16:creationId xmlns:a16="http://schemas.microsoft.com/office/drawing/2014/main" id="{8B0DE914-7384-7E19-7D44-F54B94AF11C0}"/>
              </a:ext>
            </a:extLst>
          </p:cNvPr>
          <p:cNvSpPr txBox="1"/>
          <p:nvPr/>
        </p:nvSpPr>
        <p:spPr>
          <a:xfrm>
            <a:off x="1111853" y="2738746"/>
            <a:ext cx="9968293" cy="3271800"/>
          </a:xfrm>
          <a:prstGeom prst="rect">
            <a:avLst/>
          </a:prstGeom>
          <a:noFill/>
          <a:ln>
            <a:noFill/>
          </a:ln>
        </p:spPr>
        <p:txBody>
          <a:bodyPr spcFirstLastPara="1" wrap="square" lIns="91425" tIns="91425" rIns="91425" bIns="91425" anchor="ctr" anchorCtr="0">
            <a:noAutofit/>
          </a:bodyPr>
          <a:lstStyle/>
          <a:p>
            <a:pPr marL="571500" lvl="0" indent="-571500" rtl="0">
              <a:spcBef>
                <a:spcPts val="0"/>
              </a:spcBef>
              <a:spcAft>
                <a:spcPts val="0"/>
              </a:spcAft>
              <a:buFont typeface="Courier New" panose="02070309020205020404" pitchFamily="49" charset="0"/>
              <a:buChar char="o"/>
            </a:pPr>
            <a:r>
              <a:rPr lang="en-US" sz="41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rPr>
              <a:t>Participants will learn the components of Dyscalculia, Dysgraphia, and Dyslexia </a:t>
            </a:r>
          </a:p>
          <a:p>
            <a:pPr marL="571500" lvl="0" indent="-571500" rtl="0">
              <a:spcBef>
                <a:spcPts val="0"/>
              </a:spcBef>
              <a:spcAft>
                <a:spcPts val="0"/>
              </a:spcAft>
              <a:buFont typeface="Courier New" panose="02070309020205020404" pitchFamily="49" charset="0"/>
              <a:buChar char="o"/>
            </a:pPr>
            <a:r>
              <a:rPr lang="en-US" sz="41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rPr>
              <a:t>Participants will attain practical strategies and accommodations to use in their classrooms</a:t>
            </a:r>
            <a:endParaRPr sz="41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Tree>
    <p:extLst>
      <p:ext uri="{BB962C8B-B14F-4D97-AF65-F5344CB8AC3E}">
        <p14:creationId xmlns:p14="http://schemas.microsoft.com/office/powerpoint/2010/main" val="2611088581"/>
      </p:ext>
    </p:extLst>
  </p:cSld>
  <p:clrMapOvr>
    <a:masterClrMapping/>
  </p:clrMapOvr>
  <p:transition spd="med">
    <p:push/>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209"/>
        <p:cNvGrpSpPr/>
        <p:nvPr/>
      </p:nvGrpSpPr>
      <p:grpSpPr>
        <a:xfrm>
          <a:off x="0" y="0"/>
          <a:ext cx="0" cy="0"/>
          <a:chOff x="0" y="0"/>
          <a:chExt cx="0" cy="0"/>
        </a:xfrm>
      </p:grpSpPr>
      <p:grpSp>
        <p:nvGrpSpPr>
          <p:cNvPr id="210" name="Google Shape;210;p18"/>
          <p:cNvGrpSpPr/>
          <p:nvPr/>
        </p:nvGrpSpPr>
        <p:grpSpPr>
          <a:xfrm>
            <a:off x="7867135" y="0"/>
            <a:ext cx="4324865" cy="2641149"/>
            <a:chOff x="6867015" y="-1"/>
            <a:chExt cx="5324985" cy="3251912"/>
          </a:xfrm>
        </p:grpSpPr>
        <p:sp>
          <p:nvSpPr>
            <p:cNvPr id="211" name="Google Shape;211;p18"/>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2" name="Google Shape;212;p18"/>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3" name="Google Shape;213;p18"/>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4" name="Google Shape;214;p18"/>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grpSp>
        <p:nvGrpSpPr>
          <p:cNvPr id="215" name="Google Shape;215;p18"/>
          <p:cNvGrpSpPr/>
          <p:nvPr/>
        </p:nvGrpSpPr>
        <p:grpSpPr>
          <a:xfrm rot="10800000" flipH="1">
            <a:off x="-10006" y="4191944"/>
            <a:ext cx="3655725" cy="2743201"/>
            <a:chOff x="-305" y="-1"/>
            <a:chExt cx="3832880" cy="2876136"/>
          </a:xfrm>
        </p:grpSpPr>
        <p:sp>
          <p:nvSpPr>
            <p:cNvPr id="216" name="Google Shape;216;p18"/>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7" name="Google Shape;217;p18"/>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8" name="Google Shape;218;p18"/>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9" name="Google Shape;219;p18"/>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pic>
        <p:nvPicPr>
          <p:cNvPr id="220" name="Google Shape;220;p18" descr="Shape, circle&#10;&#10;Description automatically generated"/>
          <p:cNvPicPr preferRelativeResize="0"/>
          <p:nvPr/>
        </p:nvPicPr>
        <p:blipFill rotWithShape="1">
          <a:blip r:embed="rId3">
            <a:alphaModFix/>
          </a:blip>
          <a:srcRect/>
          <a:stretch/>
        </p:blipFill>
        <p:spPr>
          <a:xfrm>
            <a:off x="11235018" y="5911317"/>
            <a:ext cx="866215" cy="868026"/>
          </a:xfrm>
          <a:prstGeom prst="rect">
            <a:avLst/>
          </a:prstGeom>
          <a:noFill/>
          <a:ln>
            <a:noFill/>
          </a:ln>
        </p:spPr>
      </p:pic>
      <p:sp>
        <p:nvSpPr>
          <p:cNvPr id="221" name="Google Shape;221;p18"/>
          <p:cNvSpPr/>
          <p:nvPr/>
        </p:nvSpPr>
        <p:spPr>
          <a:xfrm>
            <a:off x="330599" y="156576"/>
            <a:ext cx="3442176" cy="3272424"/>
          </a:xfrm>
          <a:prstGeom prst="ellipse">
            <a:avLst/>
          </a:prstGeom>
          <a:solidFill>
            <a:schemeClr val="accent1">
              <a:lumMod val="20000"/>
              <a:lumOff val="80000"/>
            </a:schemeClr>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222" name="Google Shape;222;p18"/>
          <p:cNvSpPr/>
          <p:nvPr/>
        </p:nvSpPr>
        <p:spPr>
          <a:xfrm>
            <a:off x="3642507" y="38275"/>
            <a:ext cx="3105300" cy="2836200"/>
          </a:xfrm>
          <a:prstGeom prst="ellipse">
            <a:avLst/>
          </a:prstGeom>
          <a:solidFill>
            <a:srgbClr val="B6D7A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
        <p:nvSpPr>
          <p:cNvPr id="223" name="Google Shape;223;p18"/>
          <p:cNvSpPr/>
          <p:nvPr/>
        </p:nvSpPr>
        <p:spPr>
          <a:xfrm>
            <a:off x="1916943" y="2387321"/>
            <a:ext cx="3771600" cy="3370800"/>
          </a:xfrm>
          <a:prstGeom prst="ellipse">
            <a:avLst/>
          </a:prstGeom>
          <a:solidFill>
            <a:srgbClr val="D9D2E9"/>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400"/>
              <a:buFont typeface="Arial"/>
              <a:buNone/>
              <a:tabLst/>
              <a:defRPr/>
            </a:pPr>
            <a:endParaRPr kumimoji="0" sz="3400" b="0" i="0" u="none" strike="noStrike" kern="0" cap="none" spc="0" normalizeH="0" baseline="0" noProof="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
        <p:nvSpPr>
          <p:cNvPr id="224" name="Google Shape;224;p18"/>
          <p:cNvSpPr/>
          <p:nvPr/>
        </p:nvSpPr>
        <p:spPr>
          <a:xfrm>
            <a:off x="6212839" y="-6875"/>
            <a:ext cx="4604400" cy="3908400"/>
          </a:xfrm>
          <a:prstGeom prst="ellipse">
            <a:avLst/>
          </a:prstGeom>
          <a:solidFill>
            <a:srgbClr val="C9DAF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300"/>
              <a:buFont typeface="Arial"/>
              <a:buNone/>
              <a:tabLst/>
              <a:defRPr/>
            </a:pPr>
            <a:endParaRPr kumimoji="0" sz="3300" b="0" i="0" u="none" strike="noStrike" kern="0" cap="none" spc="0" normalizeH="0" baseline="0" noProof="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
        <p:nvSpPr>
          <p:cNvPr id="225" name="Google Shape;225;p18"/>
          <p:cNvSpPr txBox="1"/>
          <p:nvPr/>
        </p:nvSpPr>
        <p:spPr>
          <a:xfrm>
            <a:off x="254443" y="446642"/>
            <a:ext cx="3655800" cy="196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500"/>
              <a:buFont typeface="Arial"/>
              <a:buNone/>
              <a:tabLst/>
              <a:defRPr/>
            </a:pPr>
            <a:r>
              <a:rPr kumimoji="0" lang="en-US" sz="36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erriweather"/>
              </a:rPr>
              <a:t>Reliance </a:t>
            </a:r>
          </a:p>
          <a:p>
            <a:pPr marL="0" marR="0" lvl="0" indent="0" algn="ctr" defTabSz="914400" rtl="0" eaLnBrk="1" fontAlgn="auto" latinLnBrk="0" hangingPunct="1">
              <a:lnSpc>
                <a:spcPct val="100000"/>
              </a:lnSpc>
              <a:spcBef>
                <a:spcPts val="0"/>
              </a:spcBef>
              <a:spcAft>
                <a:spcPts val="0"/>
              </a:spcAft>
              <a:buClr>
                <a:srgbClr val="000000"/>
              </a:buClr>
              <a:buSzPts val="3500"/>
              <a:buFont typeface="Arial"/>
              <a:buNone/>
              <a:tabLst/>
              <a:defRPr/>
            </a:pPr>
            <a:r>
              <a:rPr kumimoji="0" lang="en-US" sz="36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erriweather"/>
              </a:rPr>
              <a:t>on pictures/guessing</a:t>
            </a:r>
            <a:endParaRPr kumimoji="0" sz="36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erriweather"/>
            </a:endParaRPr>
          </a:p>
        </p:txBody>
      </p:sp>
      <p:sp>
        <p:nvSpPr>
          <p:cNvPr id="227" name="Google Shape;227;p18"/>
          <p:cNvSpPr txBox="1"/>
          <p:nvPr/>
        </p:nvSpPr>
        <p:spPr>
          <a:xfrm>
            <a:off x="3961556" y="285379"/>
            <a:ext cx="2302800" cy="1531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Slow, choppy reading</a:t>
            </a:r>
            <a:endParaRPr kumimoji="0"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229" name="Google Shape;229;p18"/>
          <p:cNvSpPr/>
          <p:nvPr/>
        </p:nvSpPr>
        <p:spPr>
          <a:xfrm>
            <a:off x="4793886" y="2120515"/>
            <a:ext cx="3655800" cy="3122400"/>
          </a:xfrm>
          <a:prstGeom prst="ellipse">
            <a:avLst/>
          </a:prstGeom>
          <a:solidFill>
            <a:srgbClr val="DDF4D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
        <p:nvSpPr>
          <p:cNvPr id="230" name="Google Shape;230;p18"/>
          <p:cNvSpPr txBox="1"/>
          <p:nvPr/>
        </p:nvSpPr>
        <p:spPr>
          <a:xfrm>
            <a:off x="4777773" y="2753492"/>
            <a:ext cx="3655800" cy="155833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Phonemic Awareness</a:t>
            </a:r>
            <a:endParaRPr kumimoji="0"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pic>
        <p:nvPicPr>
          <p:cNvPr id="2" name="Picture 1">
            <a:extLst>
              <a:ext uri="{FF2B5EF4-FFF2-40B4-BE49-F238E27FC236}">
                <a16:creationId xmlns:a16="http://schemas.microsoft.com/office/drawing/2014/main" id="{3CCE4C35-E8AA-8E09-6D1A-CF72931FA225}"/>
              </a:ext>
            </a:extLst>
          </p:cNvPr>
          <p:cNvPicPr>
            <a:picLocks noChangeAspect="1"/>
          </p:cNvPicPr>
          <p:nvPr/>
        </p:nvPicPr>
        <p:blipFill>
          <a:blip r:embed="rId4"/>
          <a:stretch>
            <a:fillRect/>
          </a:stretch>
        </p:blipFill>
        <p:spPr>
          <a:xfrm>
            <a:off x="3961556" y="4394809"/>
            <a:ext cx="2577156" cy="2513273"/>
          </a:xfrm>
          <a:prstGeom prst="rect">
            <a:avLst/>
          </a:prstGeom>
        </p:spPr>
      </p:pic>
      <p:pic>
        <p:nvPicPr>
          <p:cNvPr id="4" name="Picture 3">
            <a:extLst>
              <a:ext uri="{FF2B5EF4-FFF2-40B4-BE49-F238E27FC236}">
                <a16:creationId xmlns:a16="http://schemas.microsoft.com/office/drawing/2014/main" id="{1BEFCA22-D383-B718-1C67-1028DEC98B0E}"/>
              </a:ext>
            </a:extLst>
          </p:cNvPr>
          <p:cNvPicPr>
            <a:picLocks noChangeAspect="1"/>
          </p:cNvPicPr>
          <p:nvPr/>
        </p:nvPicPr>
        <p:blipFill>
          <a:blip r:embed="rId5"/>
          <a:stretch>
            <a:fillRect/>
          </a:stretch>
        </p:blipFill>
        <p:spPr>
          <a:xfrm>
            <a:off x="7460444" y="3389762"/>
            <a:ext cx="3773751" cy="3371380"/>
          </a:xfrm>
          <a:prstGeom prst="rect">
            <a:avLst/>
          </a:prstGeom>
        </p:spPr>
      </p:pic>
      <p:sp>
        <p:nvSpPr>
          <p:cNvPr id="5" name="TextBox 4">
            <a:extLst>
              <a:ext uri="{FF2B5EF4-FFF2-40B4-BE49-F238E27FC236}">
                <a16:creationId xmlns:a16="http://schemas.microsoft.com/office/drawing/2014/main" id="{7E243CAD-1229-329C-D56D-142A7DC247A2}"/>
              </a:ext>
            </a:extLst>
          </p:cNvPr>
          <p:cNvSpPr txBox="1"/>
          <p:nvPr/>
        </p:nvSpPr>
        <p:spPr>
          <a:xfrm>
            <a:off x="8025088" y="4063037"/>
            <a:ext cx="269295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Difficulty associating letters with sounds</a:t>
            </a:r>
          </a:p>
        </p:txBody>
      </p:sp>
      <p:sp>
        <p:nvSpPr>
          <p:cNvPr id="6" name="TextBox 5">
            <a:extLst>
              <a:ext uri="{FF2B5EF4-FFF2-40B4-BE49-F238E27FC236}">
                <a16:creationId xmlns:a16="http://schemas.microsoft.com/office/drawing/2014/main" id="{D5AC02A4-CD6C-3AE5-453D-8248594FA664}"/>
              </a:ext>
            </a:extLst>
          </p:cNvPr>
          <p:cNvSpPr txBox="1"/>
          <p:nvPr/>
        </p:nvSpPr>
        <p:spPr>
          <a:xfrm>
            <a:off x="4162213" y="4880910"/>
            <a:ext cx="21597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Family History</a:t>
            </a:r>
          </a:p>
        </p:txBody>
      </p:sp>
      <p:sp>
        <p:nvSpPr>
          <p:cNvPr id="7" name="TextBox 6">
            <a:extLst>
              <a:ext uri="{FF2B5EF4-FFF2-40B4-BE49-F238E27FC236}">
                <a16:creationId xmlns:a16="http://schemas.microsoft.com/office/drawing/2014/main" id="{B4DFF17F-E1E8-636D-0E71-035738BF51C7}"/>
              </a:ext>
            </a:extLst>
          </p:cNvPr>
          <p:cNvSpPr txBox="1"/>
          <p:nvPr/>
        </p:nvSpPr>
        <p:spPr>
          <a:xfrm>
            <a:off x="-10829" y="4569115"/>
            <a:ext cx="262659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Early Elementary Warning Signs (K-2)</a:t>
            </a:r>
          </a:p>
        </p:txBody>
      </p:sp>
      <p:sp>
        <p:nvSpPr>
          <p:cNvPr id="226" name="Google Shape;226;p18"/>
          <p:cNvSpPr txBox="1"/>
          <p:nvPr/>
        </p:nvSpPr>
        <p:spPr>
          <a:xfrm>
            <a:off x="6648540" y="845572"/>
            <a:ext cx="4069500" cy="1780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Difficulty breaking words into syllables</a:t>
            </a:r>
            <a:endParaRPr kumimoji="0"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228" name="Google Shape;228;p18"/>
          <p:cNvSpPr txBox="1"/>
          <p:nvPr/>
        </p:nvSpPr>
        <p:spPr>
          <a:xfrm>
            <a:off x="2126502" y="2865079"/>
            <a:ext cx="2815800" cy="207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Difficulty sounding out words</a:t>
            </a:r>
            <a:endParaRPr kumimoji="0"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Tree>
    <p:extLst>
      <p:ext uri="{BB962C8B-B14F-4D97-AF65-F5344CB8AC3E}">
        <p14:creationId xmlns:p14="http://schemas.microsoft.com/office/powerpoint/2010/main" val="1569033320"/>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209"/>
        <p:cNvGrpSpPr/>
        <p:nvPr/>
      </p:nvGrpSpPr>
      <p:grpSpPr>
        <a:xfrm>
          <a:off x="0" y="0"/>
          <a:ext cx="0" cy="0"/>
          <a:chOff x="0" y="0"/>
          <a:chExt cx="0" cy="0"/>
        </a:xfrm>
      </p:grpSpPr>
      <p:grpSp>
        <p:nvGrpSpPr>
          <p:cNvPr id="210" name="Google Shape;210;p18"/>
          <p:cNvGrpSpPr/>
          <p:nvPr/>
        </p:nvGrpSpPr>
        <p:grpSpPr>
          <a:xfrm>
            <a:off x="7867135" y="0"/>
            <a:ext cx="4324865" cy="2641149"/>
            <a:chOff x="6867015" y="-1"/>
            <a:chExt cx="5324985" cy="3251912"/>
          </a:xfrm>
        </p:grpSpPr>
        <p:sp>
          <p:nvSpPr>
            <p:cNvPr id="211" name="Google Shape;211;p18"/>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2" name="Google Shape;212;p18"/>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3" name="Google Shape;213;p18"/>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4" name="Google Shape;214;p18"/>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grpSp>
        <p:nvGrpSpPr>
          <p:cNvPr id="215" name="Google Shape;215;p18"/>
          <p:cNvGrpSpPr/>
          <p:nvPr/>
        </p:nvGrpSpPr>
        <p:grpSpPr>
          <a:xfrm rot="10800000" flipH="1">
            <a:off x="-10006" y="4191944"/>
            <a:ext cx="3655725" cy="2743201"/>
            <a:chOff x="-305" y="-1"/>
            <a:chExt cx="3832880" cy="2876136"/>
          </a:xfrm>
        </p:grpSpPr>
        <p:sp>
          <p:nvSpPr>
            <p:cNvPr id="216" name="Google Shape;216;p18"/>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7" name="Google Shape;217;p18"/>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8" name="Google Shape;218;p18"/>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9" name="Google Shape;219;p18"/>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pic>
        <p:nvPicPr>
          <p:cNvPr id="220" name="Google Shape;220;p18" descr="Shape, circle&#10;&#10;Description automatically generated"/>
          <p:cNvPicPr preferRelativeResize="0"/>
          <p:nvPr/>
        </p:nvPicPr>
        <p:blipFill rotWithShape="1">
          <a:blip r:embed="rId3">
            <a:alphaModFix/>
          </a:blip>
          <a:srcRect/>
          <a:stretch/>
        </p:blipFill>
        <p:spPr>
          <a:xfrm>
            <a:off x="11235018" y="5911317"/>
            <a:ext cx="866215" cy="868026"/>
          </a:xfrm>
          <a:prstGeom prst="rect">
            <a:avLst/>
          </a:prstGeom>
          <a:noFill/>
          <a:ln>
            <a:noFill/>
          </a:ln>
        </p:spPr>
      </p:pic>
      <p:sp>
        <p:nvSpPr>
          <p:cNvPr id="221" name="Google Shape;221;p18"/>
          <p:cNvSpPr/>
          <p:nvPr/>
        </p:nvSpPr>
        <p:spPr>
          <a:xfrm>
            <a:off x="330599" y="156576"/>
            <a:ext cx="3442176" cy="3272424"/>
          </a:xfrm>
          <a:prstGeom prst="ellipse">
            <a:avLst/>
          </a:prstGeom>
          <a:solidFill>
            <a:schemeClr val="accent1">
              <a:lumMod val="20000"/>
              <a:lumOff val="80000"/>
            </a:schemeClr>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2" name="Google Shape;222;p18"/>
          <p:cNvSpPr/>
          <p:nvPr/>
        </p:nvSpPr>
        <p:spPr>
          <a:xfrm>
            <a:off x="3645720" y="1067"/>
            <a:ext cx="3105300" cy="2836200"/>
          </a:xfrm>
          <a:prstGeom prst="ellipse">
            <a:avLst/>
          </a:prstGeom>
          <a:solidFill>
            <a:srgbClr val="B6D7A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
        <p:nvSpPr>
          <p:cNvPr id="223" name="Google Shape;223;p18"/>
          <p:cNvSpPr/>
          <p:nvPr/>
        </p:nvSpPr>
        <p:spPr>
          <a:xfrm>
            <a:off x="1916943" y="2387321"/>
            <a:ext cx="3771600" cy="3370800"/>
          </a:xfrm>
          <a:prstGeom prst="ellipse">
            <a:avLst/>
          </a:prstGeom>
          <a:solidFill>
            <a:srgbClr val="D9D2E9"/>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400"/>
              <a:buFont typeface="Arial"/>
              <a:buNone/>
              <a:tabLst/>
              <a:defRPr/>
            </a:pPr>
            <a:endParaRPr kumimoji="0" sz="3400" b="0" i="0" u="none" strike="noStrike" kern="0" cap="none" spc="0" normalizeH="0" baseline="0" noProof="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
        <p:nvSpPr>
          <p:cNvPr id="224" name="Google Shape;224;p18"/>
          <p:cNvSpPr/>
          <p:nvPr/>
        </p:nvSpPr>
        <p:spPr>
          <a:xfrm>
            <a:off x="6212839" y="-6875"/>
            <a:ext cx="4604400" cy="3908400"/>
          </a:xfrm>
          <a:prstGeom prst="ellipse">
            <a:avLst/>
          </a:prstGeom>
          <a:solidFill>
            <a:srgbClr val="C9DAF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300"/>
              <a:buFont typeface="Arial"/>
              <a:buNone/>
              <a:tabLst/>
              <a:defRPr/>
            </a:pPr>
            <a:endParaRPr kumimoji="0" sz="3300" b="0" i="0" u="none" strike="noStrike" kern="0" cap="none" spc="0" normalizeH="0" baseline="0" noProof="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
        <p:nvSpPr>
          <p:cNvPr id="225" name="Google Shape;225;p18"/>
          <p:cNvSpPr txBox="1"/>
          <p:nvPr/>
        </p:nvSpPr>
        <p:spPr>
          <a:xfrm>
            <a:off x="160260" y="675849"/>
            <a:ext cx="3655800" cy="196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500"/>
              <a:buFont typeface="Arial"/>
              <a:buNone/>
              <a:tabLst/>
              <a:defRPr/>
            </a:pPr>
            <a:r>
              <a:rPr kumimoji="0" lang="en-US" sz="36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erriweather"/>
              </a:rPr>
              <a:t>Avoidance of reading</a:t>
            </a:r>
            <a:endParaRPr kumimoji="0" sz="36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erriweather"/>
            </a:endParaRPr>
          </a:p>
        </p:txBody>
      </p:sp>
      <p:sp>
        <p:nvSpPr>
          <p:cNvPr id="226" name="Google Shape;226;p18"/>
          <p:cNvSpPr txBox="1"/>
          <p:nvPr/>
        </p:nvSpPr>
        <p:spPr>
          <a:xfrm>
            <a:off x="6648540" y="845572"/>
            <a:ext cx="4069500" cy="1780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Lacking word attack strategies</a:t>
            </a:r>
            <a:endParaRPr kumimoji="0"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227" name="Google Shape;227;p18"/>
          <p:cNvSpPr txBox="1"/>
          <p:nvPr/>
        </p:nvSpPr>
        <p:spPr>
          <a:xfrm>
            <a:off x="3986399" y="845572"/>
            <a:ext cx="2302800" cy="1531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Guessing</a:t>
            </a:r>
            <a:endParaRPr kumimoji="0"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228" name="Google Shape;228;p18"/>
          <p:cNvSpPr txBox="1"/>
          <p:nvPr/>
        </p:nvSpPr>
        <p:spPr>
          <a:xfrm>
            <a:off x="2126502" y="2865079"/>
            <a:ext cx="2815800" cy="207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Can answer when read to</a:t>
            </a:r>
            <a:endParaRPr kumimoji="0"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229" name="Google Shape;229;p18"/>
          <p:cNvSpPr/>
          <p:nvPr/>
        </p:nvSpPr>
        <p:spPr>
          <a:xfrm>
            <a:off x="4793886" y="2120515"/>
            <a:ext cx="3655800" cy="3122400"/>
          </a:xfrm>
          <a:prstGeom prst="ellipse">
            <a:avLst/>
          </a:prstGeom>
          <a:solidFill>
            <a:srgbClr val="DDF4D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
        <p:nvSpPr>
          <p:cNvPr id="230" name="Google Shape;230;p18"/>
          <p:cNvSpPr txBox="1"/>
          <p:nvPr/>
        </p:nvSpPr>
        <p:spPr>
          <a:xfrm>
            <a:off x="4777773" y="2753492"/>
            <a:ext cx="3655800" cy="155833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Written Expression</a:t>
            </a:r>
            <a:endParaRPr kumimoji="0"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pic>
        <p:nvPicPr>
          <p:cNvPr id="2" name="Picture 1">
            <a:extLst>
              <a:ext uri="{FF2B5EF4-FFF2-40B4-BE49-F238E27FC236}">
                <a16:creationId xmlns:a16="http://schemas.microsoft.com/office/drawing/2014/main" id="{3CCE4C35-E8AA-8E09-6D1A-CF72931FA225}"/>
              </a:ext>
            </a:extLst>
          </p:cNvPr>
          <p:cNvPicPr>
            <a:picLocks noChangeAspect="1"/>
          </p:cNvPicPr>
          <p:nvPr/>
        </p:nvPicPr>
        <p:blipFill>
          <a:blip r:embed="rId4"/>
          <a:stretch>
            <a:fillRect/>
          </a:stretch>
        </p:blipFill>
        <p:spPr>
          <a:xfrm>
            <a:off x="3956430" y="4382890"/>
            <a:ext cx="2577156" cy="2513273"/>
          </a:xfrm>
          <a:prstGeom prst="rect">
            <a:avLst/>
          </a:prstGeom>
        </p:spPr>
      </p:pic>
      <p:pic>
        <p:nvPicPr>
          <p:cNvPr id="4" name="Picture 3">
            <a:extLst>
              <a:ext uri="{FF2B5EF4-FFF2-40B4-BE49-F238E27FC236}">
                <a16:creationId xmlns:a16="http://schemas.microsoft.com/office/drawing/2014/main" id="{1BEFCA22-D383-B718-1C67-1028DEC98B0E}"/>
              </a:ext>
            </a:extLst>
          </p:cNvPr>
          <p:cNvPicPr>
            <a:picLocks noChangeAspect="1"/>
          </p:cNvPicPr>
          <p:nvPr/>
        </p:nvPicPr>
        <p:blipFill>
          <a:blip r:embed="rId5"/>
          <a:stretch>
            <a:fillRect/>
          </a:stretch>
        </p:blipFill>
        <p:spPr>
          <a:xfrm>
            <a:off x="7460444" y="3389762"/>
            <a:ext cx="3773751" cy="3371380"/>
          </a:xfrm>
          <a:prstGeom prst="rect">
            <a:avLst/>
          </a:prstGeom>
        </p:spPr>
      </p:pic>
      <p:sp>
        <p:nvSpPr>
          <p:cNvPr id="5" name="TextBox 4">
            <a:extLst>
              <a:ext uri="{FF2B5EF4-FFF2-40B4-BE49-F238E27FC236}">
                <a16:creationId xmlns:a16="http://schemas.microsoft.com/office/drawing/2014/main" id="{7E243CAD-1229-329C-D56D-142A7DC247A2}"/>
              </a:ext>
            </a:extLst>
          </p:cNvPr>
          <p:cNvSpPr txBox="1"/>
          <p:nvPr/>
        </p:nvSpPr>
        <p:spPr>
          <a:xfrm>
            <a:off x="8025088" y="4063037"/>
            <a:ext cx="269295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Uses less complicated words</a:t>
            </a:r>
          </a:p>
        </p:txBody>
      </p:sp>
      <p:sp>
        <p:nvSpPr>
          <p:cNvPr id="6" name="TextBox 5">
            <a:extLst>
              <a:ext uri="{FF2B5EF4-FFF2-40B4-BE49-F238E27FC236}">
                <a16:creationId xmlns:a16="http://schemas.microsoft.com/office/drawing/2014/main" id="{D5AC02A4-CD6C-3AE5-453D-8248594FA664}"/>
              </a:ext>
            </a:extLst>
          </p:cNvPr>
          <p:cNvSpPr txBox="1"/>
          <p:nvPr/>
        </p:nvSpPr>
        <p:spPr>
          <a:xfrm>
            <a:off x="4160722" y="4959389"/>
            <a:ext cx="21597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Rhyming (poems)</a:t>
            </a:r>
          </a:p>
        </p:txBody>
      </p:sp>
      <p:sp>
        <p:nvSpPr>
          <p:cNvPr id="7" name="TextBox 6">
            <a:extLst>
              <a:ext uri="{FF2B5EF4-FFF2-40B4-BE49-F238E27FC236}">
                <a16:creationId xmlns:a16="http://schemas.microsoft.com/office/drawing/2014/main" id="{B4DFF17F-E1E8-636D-0E71-035738BF51C7}"/>
              </a:ext>
            </a:extLst>
          </p:cNvPr>
          <p:cNvSpPr txBox="1"/>
          <p:nvPr/>
        </p:nvSpPr>
        <p:spPr>
          <a:xfrm>
            <a:off x="23698" y="5153756"/>
            <a:ext cx="262659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Elementary Warning Signs (3-5)</a:t>
            </a:r>
          </a:p>
        </p:txBody>
      </p:sp>
    </p:spTree>
    <p:extLst>
      <p:ext uri="{BB962C8B-B14F-4D97-AF65-F5344CB8AC3E}">
        <p14:creationId xmlns:p14="http://schemas.microsoft.com/office/powerpoint/2010/main" val="1901588630"/>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209"/>
        <p:cNvGrpSpPr/>
        <p:nvPr/>
      </p:nvGrpSpPr>
      <p:grpSpPr>
        <a:xfrm>
          <a:off x="0" y="0"/>
          <a:ext cx="0" cy="0"/>
          <a:chOff x="0" y="0"/>
          <a:chExt cx="0" cy="0"/>
        </a:xfrm>
      </p:grpSpPr>
      <p:grpSp>
        <p:nvGrpSpPr>
          <p:cNvPr id="210" name="Google Shape;210;p18"/>
          <p:cNvGrpSpPr/>
          <p:nvPr/>
        </p:nvGrpSpPr>
        <p:grpSpPr>
          <a:xfrm>
            <a:off x="7867135" y="0"/>
            <a:ext cx="4324865" cy="2641149"/>
            <a:chOff x="6867015" y="-1"/>
            <a:chExt cx="5324985" cy="3251912"/>
          </a:xfrm>
        </p:grpSpPr>
        <p:sp>
          <p:nvSpPr>
            <p:cNvPr id="211" name="Google Shape;211;p18"/>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2" name="Google Shape;212;p18"/>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3" name="Google Shape;213;p18"/>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4" name="Google Shape;214;p18"/>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grpSp>
        <p:nvGrpSpPr>
          <p:cNvPr id="215" name="Google Shape;215;p18"/>
          <p:cNvGrpSpPr/>
          <p:nvPr/>
        </p:nvGrpSpPr>
        <p:grpSpPr>
          <a:xfrm rot="10800000" flipH="1">
            <a:off x="-10006" y="4191944"/>
            <a:ext cx="3655725" cy="2743201"/>
            <a:chOff x="-305" y="-1"/>
            <a:chExt cx="3832880" cy="2876136"/>
          </a:xfrm>
        </p:grpSpPr>
        <p:sp>
          <p:nvSpPr>
            <p:cNvPr id="216" name="Google Shape;216;p18"/>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7" name="Google Shape;217;p18"/>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8" name="Google Shape;218;p18"/>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9" name="Google Shape;219;p18"/>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pic>
        <p:nvPicPr>
          <p:cNvPr id="220" name="Google Shape;220;p18" descr="Shape, circle&#10;&#10;Description automatically generated"/>
          <p:cNvPicPr preferRelativeResize="0"/>
          <p:nvPr/>
        </p:nvPicPr>
        <p:blipFill rotWithShape="1">
          <a:blip r:embed="rId3">
            <a:alphaModFix/>
          </a:blip>
          <a:srcRect/>
          <a:stretch/>
        </p:blipFill>
        <p:spPr>
          <a:xfrm>
            <a:off x="11235018" y="5911317"/>
            <a:ext cx="866215" cy="868026"/>
          </a:xfrm>
          <a:prstGeom prst="rect">
            <a:avLst/>
          </a:prstGeom>
          <a:noFill/>
          <a:ln>
            <a:noFill/>
          </a:ln>
        </p:spPr>
      </p:pic>
      <p:sp>
        <p:nvSpPr>
          <p:cNvPr id="221" name="Google Shape;221;p18"/>
          <p:cNvSpPr/>
          <p:nvPr/>
        </p:nvSpPr>
        <p:spPr>
          <a:xfrm>
            <a:off x="330599" y="156576"/>
            <a:ext cx="3442176" cy="3272424"/>
          </a:xfrm>
          <a:prstGeom prst="ellipse">
            <a:avLst/>
          </a:prstGeom>
          <a:solidFill>
            <a:schemeClr val="accent1">
              <a:lumMod val="20000"/>
              <a:lumOff val="80000"/>
            </a:schemeClr>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2" name="Google Shape;222;p18"/>
          <p:cNvSpPr/>
          <p:nvPr/>
        </p:nvSpPr>
        <p:spPr>
          <a:xfrm>
            <a:off x="3461800" y="-96882"/>
            <a:ext cx="3105300" cy="2836200"/>
          </a:xfrm>
          <a:prstGeom prst="ellipse">
            <a:avLst/>
          </a:prstGeom>
          <a:solidFill>
            <a:srgbClr val="B6D7A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
        <p:nvSpPr>
          <p:cNvPr id="223" name="Google Shape;223;p18"/>
          <p:cNvSpPr/>
          <p:nvPr/>
        </p:nvSpPr>
        <p:spPr>
          <a:xfrm>
            <a:off x="1916943" y="2387321"/>
            <a:ext cx="3771600" cy="3370800"/>
          </a:xfrm>
          <a:prstGeom prst="ellipse">
            <a:avLst/>
          </a:prstGeom>
          <a:solidFill>
            <a:srgbClr val="D9D2E9"/>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400"/>
              <a:buFont typeface="Arial"/>
              <a:buNone/>
              <a:tabLst/>
              <a:defRPr/>
            </a:pPr>
            <a:endParaRPr kumimoji="0" sz="3400" b="0" i="0" u="none" strike="noStrike" kern="0" cap="none" spc="0" normalizeH="0" baseline="0" noProof="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
        <p:nvSpPr>
          <p:cNvPr id="224" name="Google Shape;224;p18"/>
          <p:cNvSpPr/>
          <p:nvPr/>
        </p:nvSpPr>
        <p:spPr>
          <a:xfrm>
            <a:off x="6212839" y="-6875"/>
            <a:ext cx="4604400" cy="3908400"/>
          </a:xfrm>
          <a:prstGeom prst="ellipse">
            <a:avLst/>
          </a:prstGeom>
          <a:solidFill>
            <a:srgbClr val="C9DAF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300"/>
              <a:buFont typeface="Arial"/>
              <a:buNone/>
              <a:tabLst/>
              <a:defRPr/>
            </a:pPr>
            <a:endParaRPr kumimoji="0" sz="3300" b="0" i="0" u="none" strike="noStrike" kern="0" cap="none" spc="0" normalizeH="0" baseline="0" noProof="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
        <p:nvSpPr>
          <p:cNvPr id="225" name="Google Shape;225;p18"/>
          <p:cNvSpPr txBox="1"/>
          <p:nvPr/>
        </p:nvSpPr>
        <p:spPr>
          <a:xfrm>
            <a:off x="160260" y="675849"/>
            <a:ext cx="3655800" cy="196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500"/>
              <a:buFont typeface="Arial"/>
              <a:buNone/>
              <a:tabLst/>
              <a:defRPr/>
            </a:pPr>
            <a:r>
              <a:rPr kumimoji="0" lang="en-US" sz="36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erriweather"/>
              </a:rPr>
              <a:t>Avoidance of reading</a:t>
            </a:r>
            <a:endParaRPr kumimoji="0" sz="36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erriweather"/>
            </a:endParaRPr>
          </a:p>
        </p:txBody>
      </p:sp>
      <p:sp>
        <p:nvSpPr>
          <p:cNvPr id="226" name="Google Shape;226;p18"/>
          <p:cNvSpPr txBox="1"/>
          <p:nvPr/>
        </p:nvSpPr>
        <p:spPr>
          <a:xfrm>
            <a:off x="6709654" y="675849"/>
            <a:ext cx="4069500" cy="2019082"/>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Volume </a:t>
            </a: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of reading and writing </a:t>
            </a:r>
            <a:endParaRPr kumimoji="0"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227" name="Google Shape;227;p18"/>
          <p:cNvSpPr txBox="1"/>
          <p:nvPr/>
        </p:nvSpPr>
        <p:spPr>
          <a:xfrm>
            <a:off x="3931226" y="611546"/>
            <a:ext cx="2302800" cy="1531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Skips over words</a:t>
            </a:r>
            <a:endParaRPr kumimoji="0"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228" name="Google Shape;228;p18"/>
          <p:cNvSpPr txBox="1"/>
          <p:nvPr/>
        </p:nvSpPr>
        <p:spPr>
          <a:xfrm>
            <a:off x="2126502" y="2865079"/>
            <a:ext cx="2815800" cy="207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Foreign Language</a:t>
            </a:r>
            <a:endParaRPr kumimoji="0"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229" name="Google Shape;229;p18"/>
          <p:cNvSpPr/>
          <p:nvPr/>
        </p:nvSpPr>
        <p:spPr>
          <a:xfrm>
            <a:off x="4793886" y="2120515"/>
            <a:ext cx="3655800" cy="3122400"/>
          </a:xfrm>
          <a:prstGeom prst="ellipse">
            <a:avLst/>
          </a:prstGeom>
          <a:solidFill>
            <a:srgbClr val="DDF4D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
        <p:nvSpPr>
          <p:cNvPr id="230" name="Google Shape;230;p18"/>
          <p:cNvSpPr txBox="1"/>
          <p:nvPr/>
        </p:nvSpPr>
        <p:spPr>
          <a:xfrm>
            <a:off x="4777773" y="2753492"/>
            <a:ext cx="3655800" cy="155833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Written Expression</a:t>
            </a:r>
            <a:endParaRPr kumimoji="0"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pic>
        <p:nvPicPr>
          <p:cNvPr id="2" name="Picture 1">
            <a:extLst>
              <a:ext uri="{FF2B5EF4-FFF2-40B4-BE49-F238E27FC236}">
                <a16:creationId xmlns:a16="http://schemas.microsoft.com/office/drawing/2014/main" id="{3CCE4C35-E8AA-8E09-6D1A-CF72931FA225}"/>
              </a:ext>
            </a:extLst>
          </p:cNvPr>
          <p:cNvPicPr>
            <a:picLocks noChangeAspect="1"/>
          </p:cNvPicPr>
          <p:nvPr/>
        </p:nvPicPr>
        <p:blipFill>
          <a:blip r:embed="rId4"/>
          <a:stretch>
            <a:fillRect/>
          </a:stretch>
        </p:blipFill>
        <p:spPr>
          <a:xfrm>
            <a:off x="3956430" y="4382890"/>
            <a:ext cx="2577156" cy="2513273"/>
          </a:xfrm>
          <a:prstGeom prst="rect">
            <a:avLst/>
          </a:prstGeom>
        </p:spPr>
      </p:pic>
      <p:pic>
        <p:nvPicPr>
          <p:cNvPr id="4" name="Picture 3">
            <a:extLst>
              <a:ext uri="{FF2B5EF4-FFF2-40B4-BE49-F238E27FC236}">
                <a16:creationId xmlns:a16="http://schemas.microsoft.com/office/drawing/2014/main" id="{1BEFCA22-D383-B718-1C67-1028DEC98B0E}"/>
              </a:ext>
            </a:extLst>
          </p:cNvPr>
          <p:cNvPicPr>
            <a:picLocks noChangeAspect="1"/>
          </p:cNvPicPr>
          <p:nvPr/>
        </p:nvPicPr>
        <p:blipFill>
          <a:blip r:embed="rId5"/>
          <a:stretch>
            <a:fillRect/>
          </a:stretch>
        </p:blipFill>
        <p:spPr>
          <a:xfrm>
            <a:off x="7460444" y="3389762"/>
            <a:ext cx="3773751" cy="3371380"/>
          </a:xfrm>
          <a:prstGeom prst="rect">
            <a:avLst/>
          </a:prstGeom>
        </p:spPr>
      </p:pic>
      <p:sp>
        <p:nvSpPr>
          <p:cNvPr id="5" name="TextBox 4">
            <a:extLst>
              <a:ext uri="{FF2B5EF4-FFF2-40B4-BE49-F238E27FC236}">
                <a16:creationId xmlns:a16="http://schemas.microsoft.com/office/drawing/2014/main" id="{7E243CAD-1229-329C-D56D-142A7DC247A2}"/>
              </a:ext>
            </a:extLst>
          </p:cNvPr>
          <p:cNvSpPr txBox="1"/>
          <p:nvPr/>
        </p:nvSpPr>
        <p:spPr>
          <a:xfrm>
            <a:off x="8025088" y="4063037"/>
            <a:ext cx="269295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Prefers multiple choice</a:t>
            </a:r>
          </a:p>
        </p:txBody>
      </p:sp>
      <p:sp>
        <p:nvSpPr>
          <p:cNvPr id="6" name="TextBox 5">
            <a:extLst>
              <a:ext uri="{FF2B5EF4-FFF2-40B4-BE49-F238E27FC236}">
                <a16:creationId xmlns:a16="http://schemas.microsoft.com/office/drawing/2014/main" id="{D5AC02A4-CD6C-3AE5-453D-8248594FA664}"/>
              </a:ext>
            </a:extLst>
          </p:cNvPr>
          <p:cNvSpPr txBox="1"/>
          <p:nvPr/>
        </p:nvSpPr>
        <p:spPr>
          <a:xfrm>
            <a:off x="4045768" y="5270042"/>
            <a:ext cx="24878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Frustration</a:t>
            </a:r>
          </a:p>
        </p:txBody>
      </p:sp>
      <p:sp>
        <p:nvSpPr>
          <p:cNvPr id="7" name="TextBox 6">
            <a:extLst>
              <a:ext uri="{FF2B5EF4-FFF2-40B4-BE49-F238E27FC236}">
                <a16:creationId xmlns:a16="http://schemas.microsoft.com/office/drawing/2014/main" id="{B4DFF17F-E1E8-636D-0E71-035738BF51C7}"/>
              </a:ext>
            </a:extLst>
          </p:cNvPr>
          <p:cNvSpPr txBox="1"/>
          <p:nvPr/>
        </p:nvSpPr>
        <p:spPr>
          <a:xfrm>
            <a:off x="23698" y="5153756"/>
            <a:ext cx="262659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Middle/HS Warning Signs (6-12)</a:t>
            </a:r>
          </a:p>
        </p:txBody>
      </p:sp>
    </p:spTree>
    <p:extLst>
      <p:ext uri="{BB962C8B-B14F-4D97-AF65-F5344CB8AC3E}">
        <p14:creationId xmlns:p14="http://schemas.microsoft.com/office/powerpoint/2010/main" val="3411560643"/>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160">
          <a:extLst>
            <a:ext uri="{FF2B5EF4-FFF2-40B4-BE49-F238E27FC236}">
              <a16:creationId xmlns:a16="http://schemas.microsoft.com/office/drawing/2014/main" id="{6DCC806D-7DA2-3CB5-EA4D-64F3562B8D60}"/>
            </a:ext>
          </a:extLst>
        </p:cNvPr>
        <p:cNvGrpSpPr/>
        <p:nvPr/>
      </p:nvGrpSpPr>
      <p:grpSpPr>
        <a:xfrm>
          <a:off x="0" y="0"/>
          <a:ext cx="0" cy="0"/>
          <a:chOff x="0" y="0"/>
          <a:chExt cx="0" cy="0"/>
        </a:xfrm>
      </p:grpSpPr>
      <p:sp>
        <p:nvSpPr>
          <p:cNvPr id="161" name="Google Shape;161;g2c024c769fe_0_31">
            <a:extLst>
              <a:ext uri="{FF2B5EF4-FFF2-40B4-BE49-F238E27FC236}">
                <a16:creationId xmlns:a16="http://schemas.microsoft.com/office/drawing/2014/main" id="{7E6E237A-0D5E-5688-C848-6116CE883358}"/>
              </a:ext>
            </a:extLst>
          </p:cNvPr>
          <p:cNvSpPr/>
          <p:nvPr/>
        </p:nvSpPr>
        <p:spPr>
          <a:xfrm>
            <a:off x="98285" y="954299"/>
            <a:ext cx="6124032" cy="5020596"/>
          </a:xfrm>
          <a:prstGeom prst="cloud">
            <a:avLst/>
          </a:prstGeom>
          <a:gradFill>
            <a:gsLst>
              <a:gs pos="0">
                <a:srgbClr val="70AD47">
                  <a:alpha val="20000"/>
                </a:srgbClr>
              </a:gs>
              <a:gs pos="16000">
                <a:srgbClr val="70AD47">
                  <a:alpha val="20000"/>
                </a:srgbClr>
              </a:gs>
              <a:gs pos="100000">
                <a:srgbClr val="C9DAF8"/>
              </a:gs>
              <a:gs pos="100000">
                <a:srgbClr val="D9E4F8"/>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Times New Roman"/>
              <a:buNone/>
              <a:tabLst/>
              <a:defRPr/>
            </a:pPr>
            <a:endParaRPr kumimoji="0" sz="41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162" name="Google Shape;162;g2c024c769fe_0_31">
            <a:extLst>
              <a:ext uri="{FF2B5EF4-FFF2-40B4-BE49-F238E27FC236}">
                <a16:creationId xmlns:a16="http://schemas.microsoft.com/office/drawing/2014/main" id="{28F032D2-DE12-CA1F-1B95-BBA9E93D9CCE}"/>
              </a:ext>
            </a:extLst>
          </p:cNvPr>
          <p:cNvSpPr txBox="1"/>
          <p:nvPr/>
        </p:nvSpPr>
        <p:spPr>
          <a:xfrm>
            <a:off x="2041950" y="253198"/>
            <a:ext cx="8108100" cy="1076837"/>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400"/>
              <a:buFont typeface="Times New Roman"/>
              <a:buNone/>
              <a:tabLst/>
              <a:defRPr/>
            </a:pPr>
            <a:r>
              <a:rPr kumimoji="0" lang="en-US" sz="41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Screenings</a:t>
            </a:r>
          </a:p>
          <a:p>
            <a:pPr marL="0" marR="0" lvl="0" indent="0" algn="ctr" defTabSz="914400" rtl="0" eaLnBrk="1" fontAlgn="auto" latinLnBrk="0" hangingPunct="1">
              <a:lnSpc>
                <a:spcPct val="90000"/>
              </a:lnSpc>
              <a:spcBef>
                <a:spcPts val="0"/>
              </a:spcBef>
              <a:spcAft>
                <a:spcPts val="0"/>
              </a:spcAft>
              <a:buClr>
                <a:srgbClr val="000000"/>
              </a:buClr>
              <a:buSzPts val="4400"/>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Purpose: Predict Risk</a:t>
            </a:r>
          </a:p>
          <a:p>
            <a:pPr marL="0" marR="0" lvl="0" indent="0" algn="ctr" defTabSz="914400" rtl="0" eaLnBrk="1" fontAlgn="auto" latinLnBrk="0" hangingPunct="1">
              <a:lnSpc>
                <a:spcPct val="90000"/>
              </a:lnSpc>
              <a:spcBef>
                <a:spcPts val="0"/>
              </a:spcBef>
              <a:spcAft>
                <a:spcPts val="0"/>
              </a:spcAft>
              <a:buClr>
                <a:srgbClr val="000000"/>
              </a:buClr>
              <a:buSzPts val="4400"/>
              <a:buFont typeface="Times New Roman"/>
              <a:buNone/>
              <a:tabLst/>
              <a:defRPr/>
            </a:pPr>
            <a:endParaRPr kumimoji="0"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63" name="Google Shape;163;g2c024c769fe_0_31">
            <a:extLst>
              <a:ext uri="{FF2B5EF4-FFF2-40B4-BE49-F238E27FC236}">
                <a16:creationId xmlns:a16="http://schemas.microsoft.com/office/drawing/2014/main" id="{1D6CBF9C-69C7-90DA-F919-559DE2CB0185}"/>
              </a:ext>
            </a:extLst>
          </p:cNvPr>
          <p:cNvSpPr/>
          <p:nvPr/>
        </p:nvSpPr>
        <p:spPr>
          <a:xfrm>
            <a:off x="5845841" y="855395"/>
            <a:ext cx="6124032" cy="5020596"/>
          </a:xfrm>
          <a:prstGeom prst="cloud">
            <a:avLst/>
          </a:prstGeom>
          <a:gradFill>
            <a:gsLst>
              <a:gs pos="0">
                <a:srgbClr val="70AD47">
                  <a:alpha val="20000"/>
                </a:srgbClr>
              </a:gs>
              <a:gs pos="16000">
                <a:srgbClr val="70AD47">
                  <a:alpha val="20000"/>
                </a:srgbClr>
              </a:gs>
              <a:gs pos="100000">
                <a:srgbClr val="C9DAF8"/>
              </a:gs>
              <a:gs pos="100000">
                <a:srgbClr val="D9E4F8"/>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64" name="Google Shape;164;g2c024c769fe_0_31">
            <a:extLst>
              <a:ext uri="{FF2B5EF4-FFF2-40B4-BE49-F238E27FC236}">
                <a16:creationId xmlns:a16="http://schemas.microsoft.com/office/drawing/2014/main" id="{858A0B58-9C46-468A-3499-4C83D78788FE}"/>
              </a:ext>
            </a:extLst>
          </p:cNvPr>
          <p:cNvSpPr txBox="1"/>
          <p:nvPr/>
        </p:nvSpPr>
        <p:spPr>
          <a:xfrm>
            <a:off x="2080360" y="1784350"/>
            <a:ext cx="2664069" cy="701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Universal</a:t>
            </a:r>
            <a:endParaRPr kumimoji="0"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165" name="Google Shape;165;g2c024c769fe_0_31">
            <a:extLst>
              <a:ext uri="{FF2B5EF4-FFF2-40B4-BE49-F238E27FC236}">
                <a16:creationId xmlns:a16="http://schemas.microsoft.com/office/drawing/2014/main" id="{CF2D0894-225B-97C7-DADF-C9E6D6C42F05}"/>
              </a:ext>
            </a:extLst>
          </p:cNvPr>
          <p:cNvSpPr txBox="1"/>
          <p:nvPr/>
        </p:nvSpPr>
        <p:spPr>
          <a:xfrm>
            <a:off x="6950271" y="1798055"/>
            <a:ext cx="4230906" cy="692467"/>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Specific</a:t>
            </a:r>
            <a:endParaRPr kumimoji="0"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166" name="Google Shape;166;g2c024c769fe_0_31">
            <a:extLst>
              <a:ext uri="{FF2B5EF4-FFF2-40B4-BE49-F238E27FC236}">
                <a16:creationId xmlns:a16="http://schemas.microsoft.com/office/drawing/2014/main" id="{715E45A5-D12A-0732-6A32-BEB83393DDCD}"/>
              </a:ext>
            </a:extLst>
          </p:cNvPr>
          <p:cNvSpPr txBox="1"/>
          <p:nvPr/>
        </p:nvSpPr>
        <p:spPr>
          <a:xfrm>
            <a:off x="1284264" y="2134900"/>
            <a:ext cx="4563713" cy="2302049"/>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Given to all students</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Analyze results</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If students fall in the “at risk” or below category – move to a Dyslexia Screener</a:t>
            </a:r>
            <a:endParaRPr kumimoji="0"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167" name="Google Shape;167;g2c024c769fe_0_31">
            <a:extLst>
              <a:ext uri="{FF2B5EF4-FFF2-40B4-BE49-F238E27FC236}">
                <a16:creationId xmlns:a16="http://schemas.microsoft.com/office/drawing/2014/main" id="{70A4ED07-5A33-F7E2-C1CE-DC5905BD10BA}"/>
              </a:ext>
            </a:extLst>
          </p:cNvPr>
          <p:cNvSpPr txBox="1"/>
          <p:nvPr/>
        </p:nvSpPr>
        <p:spPr>
          <a:xfrm>
            <a:off x="7013149" y="2576146"/>
            <a:ext cx="4230906" cy="2145323"/>
          </a:xfrm>
          <a:prstGeom prst="rect">
            <a:avLst/>
          </a:prstGeom>
          <a:noFill/>
          <a:ln>
            <a:noFill/>
          </a:ln>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Want to catch “at risk” students early</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Intervene</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Do not “wait to fail”</a:t>
            </a:r>
          </a:p>
        </p:txBody>
      </p:sp>
      <p:sp>
        <p:nvSpPr>
          <p:cNvPr id="2" name="Arrow: Right 1">
            <a:extLst>
              <a:ext uri="{FF2B5EF4-FFF2-40B4-BE49-F238E27FC236}">
                <a16:creationId xmlns:a16="http://schemas.microsoft.com/office/drawing/2014/main" id="{782D465E-71D6-D2B6-BBF0-5D5DD9FE1F43}"/>
              </a:ext>
            </a:extLst>
          </p:cNvPr>
          <p:cNvSpPr/>
          <p:nvPr/>
        </p:nvSpPr>
        <p:spPr>
          <a:xfrm>
            <a:off x="5086336" y="1820873"/>
            <a:ext cx="2361237" cy="755273"/>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81762828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64"/>
                                        </p:tgtEl>
                                        <p:attrNameLst>
                                          <p:attrName>style.visibility</p:attrName>
                                        </p:attrNameLst>
                                      </p:cBhvr>
                                      <p:to>
                                        <p:strVal val="visible"/>
                                      </p:to>
                                    </p:set>
                                    <p:anim calcmode="lin" valueType="num">
                                      <p:cBhvr additive="base">
                                        <p:cTn id="11" dur="500" fill="hold"/>
                                        <p:tgtEl>
                                          <p:spTgt spid="164"/>
                                        </p:tgtEl>
                                        <p:attrNameLst>
                                          <p:attrName>ppt_x</p:attrName>
                                        </p:attrNameLst>
                                      </p:cBhvr>
                                      <p:tavLst>
                                        <p:tav tm="0">
                                          <p:val>
                                            <p:strVal val="#ppt_x"/>
                                          </p:val>
                                        </p:tav>
                                        <p:tav tm="100000">
                                          <p:val>
                                            <p:strVal val="#ppt_x"/>
                                          </p:val>
                                        </p:tav>
                                      </p:tavLst>
                                    </p:anim>
                                    <p:anim calcmode="lin" valueType="num">
                                      <p:cBhvr additive="base">
                                        <p:cTn id="12" dur="500" fill="hold"/>
                                        <p:tgtEl>
                                          <p:spTgt spid="16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6"/>
                                        </p:tgtEl>
                                        <p:attrNameLst>
                                          <p:attrName>style.visibility</p:attrName>
                                        </p:attrNameLst>
                                      </p:cBhvr>
                                      <p:to>
                                        <p:strVal val="visible"/>
                                      </p:to>
                                    </p:set>
                                    <p:animEffect transition="in" filter="fade">
                                      <p:cBhvr>
                                        <p:cTn id="17" dur="1000"/>
                                        <p:tgtEl>
                                          <p:spTgt spid="166"/>
                                        </p:tgtEl>
                                      </p:cBhvr>
                                    </p:animEffect>
                                    <p:anim calcmode="lin" valueType="num">
                                      <p:cBhvr>
                                        <p:cTn id="18" dur="1000" fill="hold"/>
                                        <p:tgtEl>
                                          <p:spTgt spid="166"/>
                                        </p:tgtEl>
                                        <p:attrNameLst>
                                          <p:attrName>ppt_x</p:attrName>
                                        </p:attrNameLst>
                                      </p:cBhvr>
                                      <p:tavLst>
                                        <p:tav tm="0">
                                          <p:val>
                                            <p:strVal val="#ppt_x"/>
                                          </p:val>
                                        </p:tav>
                                        <p:tav tm="100000">
                                          <p:val>
                                            <p:strVal val="#ppt_x"/>
                                          </p:val>
                                        </p:tav>
                                      </p:tavLst>
                                    </p:anim>
                                    <p:anim calcmode="lin" valueType="num">
                                      <p:cBhvr>
                                        <p:cTn id="19" dur="1000" fill="hold"/>
                                        <p:tgtEl>
                                          <p:spTgt spid="16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65"/>
                                        </p:tgtEl>
                                        <p:attrNameLst>
                                          <p:attrName>style.visibility</p:attrName>
                                        </p:attrNameLst>
                                      </p:cBhvr>
                                      <p:to>
                                        <p:strVal val="visible"/>
                                      </p:to>
                                    </p:set>
                                    <p:anim calcmode="lin" valueType="num">
                                      <p:cBhvr additive="base">
                                        <p:cTn id="32" dur="500" fill="hold"/>
                                        <p:tgtEl>
                                          <p:spTgt spid="165"/>
                                        </p:tgtEl>
                                        <p:attrNameLst>
                                          <p:attrName>ppt_x</p:attrName>
                                        </p:attrNameLst>
                                      </p:cBhvr>
                                      <p:tavLst>
                                        <p:tav tm="0">
                                          <p:val>
                                            <p:strVal val="#ppt_x"/>
                                          </p:val>
                                        </p:tav>
                                        <p:tav tm="100000">
                                          <p:val>
                                            <p:strVal val="#ppt_x"/>
                                          </p:val>
                                        </p:tav>
                                      </p:tavLst>
                                    </p:anim>
                                    <p:anim calcmode="lin" valueType="num">
                                      <p:cBhvr additive="base">
                                        <p:cTn id="33" dur="500" fill="hold"/>
                                        <p:tgtEl>
                                          <p:spTgt spid="16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7"/>
                                        </p:tgtEl>
                                        <p:attrNameLst>
                                          <p:attrName>style.visibility</p:attrName>
                                        </p:attrNameLst>
                                      </p:cBhvr>
                                      <p:to>
                                        <p:strVal val="visible"/>
                                      </p:to>
                                    </p:set>
                                    <p:animEffect transition="in" filter="fade">
                                      <p:cBhvr>
                                        <p:cTn id="38" dur="1000"/>
                                        <p:tgtEl>
                                          <p:spTgt spid="167"/>
                                        </p:tgtEl>
                                      </p:cBhvr>
                                    </p:animEffect>
                                    <p:anim calcmode="lin" valueType="num">
                                      <p:cBhvr>
                                        <p:cTn id="39" dur="1000" fill="hold"/>
                                        <p:tgtEl>
                                          <p:spTgt spid="167"/>
                                        </p:tgtEl>
                                        <p:attrNameLst>
                                          <p:attrName>ppt_x</p:attrName>
                                        </p:attrNameLst>
                                      </p:cBhvr>
                                      <p:tavLst>
                                        <p:tav tm="0">
                                          <p:val>
                                            <p:strVal val="#ppt_x"/>
                                          </p:val>
                                        </p:tav>
                                        <p:tav tm="100000">
                                          <p:val>
                                            <p:strVal val="#ppt_x"/>
                                          </p:val>
                                        </p:tav>
                                      </p:tavLst>
                                    </p:anim>
                                    <p:anim calcmode="lin" valueType="num">
                                      <p:cBhvr>
                                        <p:cTn id="40" dur="1000" fill="hold"/>
                                        <p:tgtEl>
                                          <p:spTgt spid="1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163" grpId="0" animBg="1"/>
      <p:bldP spid="164" grpId="0"/>
      <p:bldP spid="165" grpId="0"/>
      <p:bldP spid="166" grpId="0"/>
      <p:bldP spid="167" grpId="0"/>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5" name="Freeform: Shape 14">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21" name="Freeform: Shape 20">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6" name="Picture 4" descr="Image result for Neuropsychologist Clip Art">
            <a:extLst>
              <a:ext uri="{FF2B5EF4-FFF2-40B4-BE49-F238E27FC236}">
                <a16:creationId xmlns:a16="http://schemas.microsoft.com/office/drawing/2014/main" id="{D2F331B5-815E-CE21-C897-3A84F9EB8B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00" r="16898"/>
          <a:stretch/>
        </p:blipFill>
        <p:spPr bwMode="auto">
          <a:xfrm>
            <a:off x="348317" y="262615"/>
            <a:ext cx="2739852" cy="22288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6CB8FF6-27DF-91DD-898D-EB1F602E01C8}"/>
              </a:ext>
            </a:extLst>
          </p:cNvPr>
          <p:cNvSpPr txBox="1"/>
          <p:nvPr/>
        </p:nvSpPr>
        <p:spPr>
          <a:xfrm>
            <a:off x="766499" y="2613139"/>
            <a:ext cx="209636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Neuropsychologist or clinical psychologist</a:t>
            </a:r>
          </a:p>
        </p:txBody>
      </p:sp>
      <p:sp>
        <p:nvSpPr>
          <p:cNvPr id="25" name="Google Shape;163;g2c024c769fe_0_31">
            <a:extLst>
              <a:ext uri="{FF2B5EF4-FFF2-40B4-BE49-F238E27FC236}">
                <a16:creationId xmlns:a16="http://schemas.microsoft.com/office/drawing/2014/main" id="{81709198-322C-FD2B-BAC4-EDEE3F63563E}"/>
              </a:ext>
            </a:extLst>
          </p:cNvPr>
          <p:cNvSpPr/>
          <p:nvPr/>
        </p:nvSpPr>
        <p:spPr>
          <a:xfrm>
            <a:off x="3008839" y="924169"/>
            <a:ext cx="3897443" cy="3486177"/>
          </a:xfrm>
          <a:prstGeom prst="cloud">
            <a:avLst/>
          </a:prstGeom>
          <a:gradFill>
            <a:gsLst>
              <a:gs pos="0">
                <a:srgbClr val="70AD47">
                  <a:alpha val="20000"/>
                </a:srgbClr>
              </a:gs>
              <a:gs pos="16000">
                <a:srgbClr val="70AD47">
                  <a:alpha val="20000"/>
                </a:srgbClr>
              </a:gs>
              <a:gs pos="100000">
                <a:srgbClr val="C9DAF8"/>
              </a:gs>
              <a:gs pos="100000">
                <a:srgbClr val="D9E4F8"/>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TextBox 25">
            <a:extLst>
              <a:ext uri="{FF2B5EF4-FFF2-40B4-BE49-F238E27FC236}">
                <a16:creationId xmlns:a16="http://schemas.microsoft.com/office/drawing/2014/main" id="{E7943BE3-B078-7C7E-4304-A6AD578740A9}"/>
              </a:ext>
            </a:extLst>
          </p:cNvPr>
          <p:cNvSpPr txBox="1"/>
          <p:nvPr/>
        </p:nvSpPr>
        <p:spPr>
          <a:xfrm>
            <a:off x="3850301" y="1377040"/>
            <a:ext cx="2020167" cy="224676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Data collection from parents and school</a:t>
            </a:r>
          </a:p>
        </p:txBody>
      </p:sp>
      <p:pic>
        <p:nvPicPr>
          <p:cNvPr id="27" name="Picture 26">
            <a:extLst>
              <a:ext uri="{FF2B5EF4-FFF2-40B4-BE49-F238E27FC236}">
                <a16:creationId xmlns:a16="http://schemas.microsoft.com/office/drawing/2014/main" id="{0C4AD916-9BD5-0C58-D4E6-CAC1E78B1787}"/>
              </a:ext>
            </a:extLst>
          </p:cNvPr>
          <p:cNvPicPr>
            <a:picLocks noChangeAspect="1"/>
          </p:cNvPicPr>
          <p:nvPr/>
        </p:nvPicPr>
        <p:blipFill>
          <a:blip r:embed="rId3"/>
          <a:stretch>
            <a:fillRect/>
          </a:stretch>
        </p:blipFill>
        <p:spPr>
          <a:xfrm>
            <a:off x="4452898" y="3391135"/>
            <a:ext cx="3763399" cy="3369630"/>
          </a:xfrm>
          <a:prstGeom prst="rect">
            <a:avLst/>
          </a:prstGeom>
        </p:spPr>
      </p:pic>
      <p:pic>
        <p:nvPicPr>
          <p:cNvPr id="28" name="Picture 27">
            <a:extLst>
              <a:ext uri="{FF2B5EF4-FFF2-40B4-BE49-F238E27FC236}">
                <a16:creationId xmlns:a16="http://schemas.microsoft.com/office/drawing/2014/main" id="{FACE3359-8FE3-9CCC-20B3-B9FFBF58663A}"/>
              </a:ext>
            </a:extLst>
          </p:cNvPr>
          <p:cNvPicPr>
            <a:picLocks noChangeAspect="1"/>
          </p:cNvPicPr>
          <p:nvPr/>
        </p:nvPicPr>
        <p:blipFill>
          <a:blip r:embed="rId3"/>
          <a:stretch>
            <a:fillRect/>
          </a:stretch>
        </p:blipFill>
        <p:spPr>
          <a:xfrm>
            <a:off x="7021584" y="453583"/>
            <a:ext cx="3897442" cy="3489648"/>
          </a:xfrm>
          <a:prstGeom prst="rect">
            <a:avLst/>
          </a:prstGeom>
        </p:spPr>
      </p:pic>
      <p:sp>
        <p:nvSpPr>
          <p:cNvPr id="29" name="TextBox 28">
            <a:extLst>
              <a:ext uri="{FF2B5EF4-FFF2-40B4-BE49-F238E27FC236}">
                <a16:creationId xmlns:a16="http://schemas.microsoft.com/office/drawing/2014/main" id="{E41F4A2C-C9F2-226D-F5DC-9D6E9B93C17E}"/>
              </a:ext>
            </a:extLst>
          </p:cNvPr>
          <p:cNvSpPr txBox="1"/>
          <p:nvPr/>
        </p:nvSpPr>
        <p:spPr>
          <a:xfrm>
            <a:off x="9135847" y="4410346"/>
            <a:ext cx="238536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“characteristics of Dyslexia”</a:t>
            </a:r>
          </a:p>
        </p:txBody>
      </p:sp>
      <p:pic>
        <p:nvPicPr>
          <p:cNvPr id="2" name="Picture 1">
            <a:extLst>
              <a:ext uri="{FF2B5EF4-FFF2-40B4-BE49-F238E27FC236}">
                <a16:creationId xmlns:a16="http://schemas.microsoft.com/office/drawing/2014/main" id="{5C0965FF-1035-EA59-15B3-ED3F02076E7A}"/>
              </a:ext>
            </a:extLst>
          </p:cNvPr>
          <p:cNvPicPr>
            <a:picLocks noChangeAspect="1"/>
          </p:cNvPicPr>
          <p:nvPr/>
        </p:nvPicPr>
        <p:blipFill>
          <a:blip r:embed="rId4"/>
          <a:stretch>
            <a:fillRect/>
          </a:stretch>
        </p:blipFill>
        <p:spPr>
          <a:xfrm>
            <a:off x="8469971" y="3446685"/>
            <a:ext cx="3554276" cy="3182388"/>
          </a:xfrm>
          <a:prstGeom prst="rect">
            <a:avLst/>
          </a:prstGeom>
        </p:spPr>
      </p:pic>
      <p:sp>
        <p:nvSpPr>
          <p:cNvPr id="3" name="TextBox 2">
            <a:extLst>
              <a:ext uri="{FF2B5EF4-FFF2-40B4-BE49-F238E27FC236}">
                <a16:creationId xmlns:a16="http://schemas.microsoft.com/office/drawing/2014/main" id="{A5D8FFCA-1031-CC7C-67C7-B81408C5D664}"/>
              </a:ext>
            </a:extLst>
          </p:cNvPr>
          <p:cNvSpPr txBox="1"/>
          <p:nvPr/>
        </p:nvSpPr>
        <p:spPr>
          <a:xfrm>
            <a:off x="7523064" y="885269"/>
            <a:ext cx="3086964"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Oral Language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Phonological Processing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Decoding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Fluency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Comprehension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Spelling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endParaRPr>
          </a:p>
        </p:txBody>
      </p:sp>
      <p:sp>
        <p:nvSpPr>
          <p:cNvPr id="5" name="Title 4">
            <a:extLst>
              <a:ext uri="{FF2B5EF4-FFF2-40B4-BE49-F238E27FC236}">
                <a16:creationId xmlns:a16="http://schemas.microsoft.com/office/drawing/2014/main" id="{2D6B07BF-51B0-54E8-E102-A2D8A92E0BB5}"/>
              </a:ext>
            </a:extLst>
          </p:cNvPr>
          <p:cNvSpPr>
            <a:spLocks noGrp="1"/>
          </p:cNvSpPr>
          <p:nvPr>
            <p:ph type="title"/>
          </p:nvPr>
        </p:nvSpPr>
        <p:spPr>
          <a:xfrm>
            <a:off x="567313" y="322681"/>
            <a:ext cx="10684151" cy="731679"/>
          </a:xfrm>
        </p:spPr>
        <p:txBody>
          <a:bodyPr vert="horz" lIns="91440" tIns="45720" rIns="91440" bIns="45720" rtlCol="0" anchor="b">
            <a:normAutofit fontScale="90000"/>
          </a:bodyPr>
          <a:lstStyle/>
          <a:p>
            <a:pPr algn="ctr"/>
            <a:r>
              <a:rPr lang="en-US" sz="5200" kern="1200" dirty="0">
                <a:solidFill>
                  <a:schemeClr val="tx2"/>
                </a:solidFill>
                <a:cs typeface="Times New Roman" panose="02020603050405020304" pitchFamily="18" charset="0"/>
              </a:rPr>
              <a:t>Diagnosing </a:t>
            </a:r>
            <a:r>
              <a:rPr lang="en-US" sz="5200" dirty="0">
                <a:solidFill>
                  <a:schemeClr val="tx2"/>
                </a:solidFill>
                <a:cs typeface="Times New Roman" panose="02020603050405020304" pitchFamily="18" charset="0"/>
              </a:rPr>
              <a:t>Dyslexia</a:t>
            </a:r>
            <a:endParaRPr lang="en-US" sz="5200" kern="1200" dirty="0">
              <a:solidFill>
                <a:schemeClr val="tx2"/>
              </a:solidFill>
              <a:cs typeface="Times New Roman" panose="02020603050405020304" pitchFamily="18" charset="0"/>
            </a:endParaRPr>
          </a:p>
        </p:txBody>
      </p:sp>
      <p:sp>
        <p:nvSpPr>
          <p:cNvPr id="4" name="TextBox 3">
            <a:extLst>
              <a:ext uri="{FF2B5EF4-FFF2-40B4-BE49-F238E27FC236}">
                <a16:creationId xmlns:a16="http://schemas.microsoft.com/office/drawing/2014/main" id="{255B77EE-8D67-184A-751C-4ED5EAC6A535}"/>
              </a:ext>
            </a:extLst>
          </p:cNvPr>
          <p:cNvSpPr txBox="1"/>
          <p:nvPr/>
        </p:nvSpPr>
        <p:spPr>
          <a:xfrm>
            <a:off x="5144552" y="4497577"/>
            <a:ext cx="238008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State eligibility for Specific Learning Disability</a:t>
            </a:r>
          </a:p>
        </p:txBody>
      </p:sp>
    </p:spTree>
    <p:extLst>
      <p:ext uri="{BB962C8B-B14F-4D97-AF65-F5344CB8AC3E}">
        <p14:creationId xmlns:p14="http://schemas.microsoft.com/office/powerpoint/2010/main" val="2379973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FE3E-FB8C-46C7-8295-DB3BB37565F3}"/>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Vocab Check</a:t>
            </a:r>
          </a:p>
        </p:txBody>
      </p:sp>
      <p:graphicFrame>
        <p:nvGraphicFramePr>
          <p:cNvPr id="7" name="Content Placeholder 2">
            <a:extLst>
              <a:ext uri="{FF2B5EF4-FFF2-40B4-BE49-F238E27FC236}">
                <a16:creationId xmlns:a16="http://schemas.microsoft.com/office/drawing/2014/main" id="{8977A0DA-CCBF-C3B4-C5E7-906234F1A514}"/>
              </a:ext>
            </a:extLst>
          </p:cNvPr>
          <p:cNvGraphicFramePr>
            <a:graphicFrameLocks noGrp="1"/>
          </p:cNvGraphicFramePr>
          <p:nvPr>
            <p:ph idx="1"/>
          </p:nvPr>
        </p:nvGraphicFramePr>
        <p:xfrm>
          <a:off x="1097280" y="2108201"/>
          <a:ext cx="4740812" cy="4160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4" descr="A circular design with flowers in center&#10;&#10;Description automatically generated with medium confidence">
            <a:extLst>
              <a:ext uri="{FF2B5EF4-FFF2-40B4-BE49-F238E27FC236}">
                <a16:creationId xmlns:a16="http://schemas.microsoft.com/office/drawing/2014/main" id="{E0D209CC-929B-4C68-BE6B-1857A2AE841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396" b="4"/>
          <a:stretch/>
        </p:blipFill>
        <p:spPr bwMode="auto">
          <a:xfrm>
            <a:off x="11155680" y="5248345"/>
            <a:ext cx="982560" cy="9770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EFE4B2-A3B2-BB74-FE67-B17C486E99A5}"/>
              </a:ext>
            </a:extLst>
          </p:cNvPr>
          <p:cNvSpPr txBox="1"/>
          <p:nvPr/>
        </p:nvSpPr>
        <p:spPr>
          <a:xfrm>
            <a:off x="6293534" y="2108201"/>
            <a:ext cx="4343400" cy="3304559"/>
          </a:xfrm>
          <a:prstGeom prst="rect">
            <a:avLst/>
          </a:prstGeom>
          <a:noFill/>
        </p:spPr>
        <p:txBody>
          <a:bodyPr wrap="square" rtlCol="0">
            <a:spAutoFit/>
          </a:bodyPr>
          <a:lstStyle/>
          <a:p>
            <a:pPr marL="91440" marR="0" lvl="0" indent="-91440" algn="l" defTabSz="914400" rtl="0" eaLnBrk="1" fontAlgn="auto" latinLnBrk="0" hangingPunct="1">
              <a:lnSpc>
                <a:spcPct val="120000"/>
              </a:lnSpc>
              <a:spcBef>
                <a:spcPts val="1200"/>
              </a:spcBef>
              <a:spcAft>
                <a:spcPts val="200"/>
              </a:spcAft>
              <a:buClr>
                <a:srgbClr val="1CADE4"/>
              </a:buClr>
              <a:buSzPct val="100000"/>
              <a:buFont typeface="Calibri" panose="020F0502020204030204" pitchFamily="34" charset="0"/>
              <a:buChar char=" "/>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Arial Nova Light" panose="020F0502020204030204"/>
                <a:ea typeface="+mn-ea"/>
                <a:cs typeface="+mn-cs"/>
              </a:rPr>
              <a:t>In</a:t>
            </a:r>
            <a:r>
              <a:rPr kumimoji="0" lang="en-US" sz="2200" b="1" i="0" u="none" strike="noStrike" kern="1200" cap="none" spc="0" normalizeH="0" baseline="0" noProof="0" dirty="0" err="1">
                <a:ln>
                  <a:noFill/>
                </a:ln>
                <a:solidFill>
                  <a:prstClr val="black">
                    <a:lumMod val="75000"/>
                    <a:lumOff val="25000"/>
                  </a:prstClr>
                </a:solidFill>
                <a:effectLst/>
                <a:uLnTx/>
                <a:uFillTx/>
                <a:latin typeface="Arial Nova Light" panose="020F0502020204030204"/>
                <a:ea typeface="+mn-ea"/>
                <a:cs typeface="+mn-cs"/>
              </a:rPr>
              <a:t>terventions</a:t>
            </a:r>
            <a:r>
              <a:rPr kumimoji="0" lang="en-US" sz="2200" b="1" i="0" u="none" strike="noStrike" kern="1200" cap="none" spc="0" normalizeH="0" baseline="0" noProof="0" dirty="0">
                <a:ln>
                  <a:noFill/>
                </a:ln>
                <a:solidFill>
                  <a:prstClr val="black">
                    <a:lumMod val="75000"/>
                    <a:lumOff val="25000"/>
                  </a:prstClr>
                </a:solidFill>
                <a:effectLst/>
                <a:uLnTx/>
                <a:uFillTx/>
                <a:latin typeface="Arial Nova Light" panose="020F0502020204030204"/>
                <a:ea typeface="+mn-ea"/>
                <a:cs typeface="+mn-cs"/>
              </a:rPr>
              <a:t>: </a:t>
            </a:r>
            <a:r>
              <a:rPr kumimoji="0" lang="en-US" sz="2200" b="0" i="0" u="none" strike="noStrike" kern="1200" cap="none" spc="0" normalizeH="0" baseline="0" noProof="0" dirty="0">
                <a:ln>
                  <a:noFill/>
                </a:ln>
                <a:solidFill>
                  <a:prstClr val="black">
                    <a:lumMod val="75000"/>
                    <a:lumOff val="25000"/>
                  </a:prstClr>
                </a:solidFill>
                <a:effectLst/>
                <a:uLnTx/>
                <a:uFillTx/>
                <a:latin typeface="Arial Nova Light" panose="020F0502020204030204"/>
                <a:ea typeface="+mn-ea"/>
                <a:cs typeface="+mn-cs"/>
              </a:rPr>
              <a:t>additional instruction that supplements the general curriculum and may include supports outside of the regular classroom (i.e. pull-out for small group instruction) necessary to improve academic performance. </a:t>
            </a:r>
          </a:p>
        </p:txBody>
      </p:sp>
    </p:spTree>
    <p:extLst>
      <p:ext uri="{BB962C8B-B14F-4D97-AF65-F5344CB8AC3E}">
        <p14:creationId xmlns:p14="http://schemas.microsoft.com/office/powerpoint/2010/main" val="54070988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s simulation helps show you what it's like to have dyslexia - Vox">
            <a:extLst>
              <a:ext uri="{FF2B5EF4-FFF2-40B4-BE49-F238E27FC236}">
                <a16:creationId xmlns:a16="http://schemas.microsoft.com/office/drawing/2014/main" id="{042267C4-BBEF-DE25-4173-178E671BC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400235"/>
            <a:ext cx="102870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73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209">
          <a:extLst>
            <a:ext uri="{FF2B5EF4-FFF2-40B4-BE49-F238E27FC236}">
              <a16:creationId xmlns:a16="http://schemas.microsoft.com/office/drawing/2014/main" id="{F5D0F694-8743-0AE4-1EDC-4217BD76E36C}"/>
            </a:ext>
          </a:extLst>
        </p:cNvPr>
        <p:cNvGrpSpPr/>
        <p:nvPr/>
      </p:nvGrpSpPr>
      <p:grpSpPr>
        <a:xfrm>
          <a:off x="0" y="0"/>
          <a:ext cx="0" cy="0"/>
          <a:chOff x="0" y="0"/>
          <a:chExt cx="0" cy="0"/>
        </a:xfrm>
      </p:grpSpPr>
      <p:grpSp>
        <p:nvGrpSpPr>
          <p:cNvPr id="210" name="Google Shape;210;p18">
            <a:extLst>
              <a:ext uri="{FF2B5EF4-FFF2-40B4-BE49-F238E27FC236}">
                <a16:creationId xmlns:a16="http://schemas.microsoft.com/office/drawing/2014/main" id="{388229AA-6965-045E-B845-1E091C37D002}"/>
              </a:ext>
            </a:extLst>
          </p:cNvPr>
          <p:cNvGrpSpPr/>
          <p:nvPr/>
        </p:nvGrpSpPr>
        <p:grpSpPr>
          <a:xfrm>
            <a:off x="7867135" y="0"/>
            <a:ext cx="4324865" cy="2641149"/>
            <a:chOff x="6867015" y="-1"/>
            <a:chExt cx="5324985" cy="3251912"/>
          </a:xfrm>
        </p:grpSpPr>
        <p:sp>
          <p:nvSpPr>
            <p:cNvPr id="211" name="Google Shape;211;p18">
              <a:extLst>
                <a:ext uri="{FF2B5EF4-FFF2-40B4-BE49-F238E27FC236}">
                  <a16:creationId xmlns:a16="http://schemas.microsoft.com/office/drawing/2014/main" id="{EA54FAF5-A885-6084-5C73-8A1136140A94}"/>
                </a:ext>
              </a:extLst>
            </p:cNvPr>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
          <p:nvSpPr>
            <p:cNvPr id="212" name="Google Shape;212;p18">
              <a:extLst>
                <a:ext uri="{FF2B5EF4-FFF2-40B4-BE49-F238E27FC236}">
                  <a16:creationId xmlns:a16="http://schemas.microsoft.com/office/drawing/2014/main" id="{B13D6423-F8C6-8093-E8A5-ABFEE7C15B66}"/>
                </a:ext>
              </a:extLst>
            </p:cNvPr>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
          <p:nvSpPr>
            <p:cNvPr id="213" name="Google Shape;213;p18">
              <a:extLst>
                <a:ext uri="{FF2B5EF4-FFF2-40B4-BE49-F238E27FC236}">
                  <a16:creationId xmlns:a16="http://schemas.microsoft.com/office/drawing/2014/main" id="{2DAD6970-81D9-5B78-E889-5F73FEF6E9D3}"/>
                </a:ext>
              </a:extLst>
            </p:cNvPr>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
          <p:nvSpPr>
            <p:cNvPr id="214" name="Google Shape;214;p18">
              <a:extLst>
                <a:ext uri="{FF2B5EF4-FFF2-40B4-BE49-F238E27FC236}">
                  <a16:creationId xmlns:a16="http://schemas.microsoft.com/office/drawing/2014/main" id="{1072E1E9-6328-E263-1C59-FA8455CC2CCE}"/>
                </a:ext>
              </a:extLst>
            </p:cNvPr>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grpSp>
      <p:grpSp>
        <p:nvGrpSpPr>
          <p:cNvPr id="215" name="Google Shape;215;p18">
            <a:extLst>
              <a:ext uri="{FF2B5EF4-FFF2-40B4-BE49-F238E27FC236}">
                <a16:creationId xmlns:a16="http://schemas.microsoft.com/office/drawing/2014/main" id="{6F21E862-D2E9-F67D-2DB3-97077A0E09CF}"/>
              </a:ext>
            </a:extLst>
          </p:cNvPr>
          <p:cNvGrpSpPr/>
          <p:nvPr/>
        </p:nvGrpSpPr>
        <p:grpSpPr>
          <a:xfrm rot="10800000" flipH="1">
            <a:off x="-10006" y="4191944"/>
            <a:ext cx="3655725" cy="2743201"/>
            <a:chOff x="-305" y="-1"/>
            <a:chExt cx="3832880" cy="2876136"/>
          </a:xfrm>
        </p:grpSpPr>
        <p:sp>
          <p:nvSpPr>
            <p:cNvPr id="216" name="Google Shape;216;p18">
              <a:extLst>
                <a:ext uri="{FF2B5EF4-FFF2-40B4-BE49-F238E27FC236}">
                  <a16:creationId xmlns:a16="http://schemas.microsoft.com/office/drawing/2014/main" id="{4750207C-AABC-BFB9-EB39-632970E75C00}"/>
                </a:ext>
              </a:extLst>
            </p:cNvPr>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
          <p:nvSpPr>
            <p:cNvPr id="217" name="Google Shape;217;p18">
              <a:extLst>
                <a:ext uri="{FF2B5EF4-FFF2-40B4-BE49-F238E27FC236}">
                  <a16:creationId xmlns:a16="http://schemas.microsoft.com/office/drawing/2014/main" id="{76817219-2969-CA49-01CE-6B77E832B4A9}"/>
                </a:ext>
              </a:extLst>
            </p:cNvPr>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
          <p:nvSpPr>
            <p:cNvPr id="218" name="Google Shape;218;p18">
              <a:extLst>
                <a:ext uri="{FF2B5EF4-FFF2-40B4-BE49-F238E27FC236}">
                  <a16:creationId xmlns:a16="http://schemas.microsoft.com/office/drawing/2014/main" id="{E92C6873-EFB8-C940-AC9F-B5C1DA66AAF5}"/>
                </a:ext>
              </a:extLst>
            </p:cNvPr>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
          <p:nvSpPr>
            <p:cNvPr id="219" name="Google Shape;219;p18">
              <a:extLst>
                <a:ext uri="{FF2B5EF4-FFF2-40B4-BE49-F238E27FC236}">
                  <a16:creationId xmlns:a16="http://schemas.microsoft.com/office/drawing/2014/main" id="{68AE8528-E850-C327-202B-074542F1800C}"/>
                </a:ext>
              </a:extLst>
            </p:cNvPr>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grpSp>
      <p:pic>
        <p:nvPicPr>
          <p:cNvPr id="220" name="Google Shape;220;p18" descr="Shape, circle&#10;&#10;Description automatically generated">
            <a:extLst>
              <a:ext uri="{FF2B5EF4-FFF2-40B4-BE49-F238E27FC236}">
                <a16:creationId xmlns:a16="http://schemas.microsoft.com/office/drawing/2014/main" id="{13BF06E3-CB99-21C2-FE93-5606DFCF4BC0}"/>
              </a:ext>
            </a:extLst>
          </p:cNvPr>
          <p:cNvPicPr preferRelativeResize="0"/>
          <p:nvPr/>
        </p:nvPicPr>
        <p:blipFill rotWithShape="1">
          <a:blip r:embed="rId3">
            <a:alphaModFix/>
          </a:blip>
          <a:srcRect/>
          <a:stretch/>
        </p:blipFill>
        <p:spPr>
          <a:xfrm>
            <a:off x="11235018" y="5911317"/>
            <a:ext cx="866215" cy="868026"/>
          </a:xfrm>
          <a:prstGeom prst="rect">
            <a:avLst/>
          </a:prstGeom>
          <a:noFill/>
          <a:ln>
            <a:noFill/>
          </a:ln>
        </p:spPr>
      </p:pic>
      <p:sp>
        <p:nvSpPr>
          <p:cNvPr id="221" name="Google Shape;221;p18">
            <a:extLst>
              <a:ext uri="{FF2B5EF4-FFF2-40B4-BE49-F238E27FC236}">
                <a16:creationId xmlns:a16="http://schemas.microsoft.com/office/drawing/2014/main" id="{CAF0F76D-9662-7277-BF8A-4D41ADC76A45}"/>
              </a:ext>
            </a:extLst>
          </p:cNvPr>
          <p:cNvSpPr/>
          <p:nvPr/>
        </p:nvSpPr>
        <p:spPr>
          <a:xfrm>
            <a:off x="330599" y="156576"/>
            <a:ext cx="3442176" cy="3272424"/>
          </a:xfrm>
          <a:prstGeom prst="ellipse">
            <a:avLst/>
          </a:prstGeom>
          <a:solidFill>
            <a:schemeClr val="accent1">
              <a:lumMod val="20000"/>
              <a:lumOff val="80000"/>
            </a:schemeClr>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222" name="Google Shape;222;p18">
            <a:extLst>
              <a:ext uri="{FF2B5EF4-FFF2-40B4-BE49-F238E27FC236}">
                <a16:creationId xmlns:a16="http://schemas.microsoft.com/office/drawing/2014/main" id="{B4574AE6-50D3-429F-EFAB-C3ACDEFD7DC3}"/>
              </a:ext>
            </a:extLst>
          </p:cNvPr>
          <p:cNvSpPr/>
          <p:nvPr/>
        </p:nvSpPr>
        <p:spPr>
          <a:xfrm>
            <a:off x="3645720" y="1067"/>
            <a:ext cx="3105300" cy="2836200"/>
          </a:xfrm>
          <a:prstGeom prst="ellipse">
            <a:avLst/>
          </a:prstGeom>
          <a:solidFill>
            <a:srgbClr val="B6D7A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Times New Roman"/>
            </a:endParaRPr>
          </a:p>
        </p:txBody>
      </p:sp>
      <p:sp>
        <p:nvSpPr>
          <p:cNvPr id="223" name="Google Shape;223;p18">
            <a:extLst>
              <a:ext uri="{FF2B5EF4-FFF2-40B4-BE49-F238E27FC236}">
                <a16:creationId xmlns:a16="http://schemas.microsoft.com/office/drawing/2014/main" id="{D7625E0B-CE80-9FF4-CD0B-9EE3B9F668D9}"/>
              </a:ext>
            </a:extLst>
          </p:cNvPr>
          <p:cNvSpPr/>
          <p:nvPr/>
        </p:nvSpPr>
        <p:spPr>
          <a:xfrm>
            <a:off x="1916943" y="2387321"/>
            <a:ext cx="3771600" cy="3370800"/>
          </a:xfrm>
          <a:prstGeom prst="ellipse">
            <a:avLst/>
          </a:prstGeom>
          <a:solidFill>
            <a:srgbClr val="D9D2E9"/>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400"/>
              <a:buFont typeface="Arial"/>
              <a:buNone/>
              <a:tabLst/>
              <a:defRPr/>
            </a:pPr>
            <a:endParaRPr kumimoji="0" sz="34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Times New Roman"/>
            </a:endParaRPr>
          </a:p>
        </p:txBody>
      </p:sp>
      <p:sp>
        <p:nvSpPr>
          <p:cNvPr id="224" name="Google Shape;224;p18">
            <a:extLst>
              <a:ext uri="{FF2B5EF4-FFF2-40B4-BE49-F238E27FC236}">
                <a16:creationId xmlns:a16="http://schemas.microsoft.com/office/drawing/2014/main" id="{9F567C71-8B0B-E5A9-882E-794F63875C79}"/>
              </a:ext>
            </a:extLst>
          </p:cNvPr>
          <p:cNvSpPr/>
          <p:nvPr/>
        </p:nvSpPr>
        <p:spPr>
          <a:xfrm>
            <a:off x="6804658" y="-57051"/>
            <a:ext cx="4604400" cy="3908400"/>
          </a:xfrm>
          <a:prstGeom prst="ellipse">
            <a:avLst/>
          </a:prstGeom>
          <a:solidFill>
            <a:srgbClr val="C9DAF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300"/>
              <a:buFont typeface="Arial"/>
              <a:buNone/>
              <a:tabLst/>
              <a:defRPr/>
            </a:pPr>
            <a:endParaRPr kumimoji="0" sz="33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Times New Roman"/>
            </a:endParaRPr>
          </a:p>
        </p:txBody>
      </p:sp>
      <p:sp>
        <p:nvSpPr>
          <p:cNvPr id="225" name="Google Shape;225;p18">
            <a:extLst>
              <a:ext uri="{FF2B5EF4-FFF2-40B4-BE49-F238E27FC236}">
                <a16:creationId xmlns:a16="http://schemas.microsoft.com/office/drawing/2014/main" id="{FEA66A45-E370-88D2-7D16-9494CACE43A5}"/>
              </a:ext>
            </a:extLst>
          </p:cNvPr>
          <p:cNvSpPr txBox="1"/>
          <p:nvPr/>
        </p:nvSpPr>
        <p:spPr>
          <a:xfrm>
            <a:off x="160260" y="675849"/>
            <a:ext cx="3655800" cy="196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500"/>
              <a:buFont typeface="Arial"/>
              <a:buNone/>
              <a:tabLst/>
              <a:defRPr/>
            </a:pPr>
            <a:r>
              <a:rPr kumimoji="0" lang="en-US" sz="36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erriweather"/>
              </a:rPr>
              <a:t>Extra Time</a:t>
            </a:r>
            <a:endParaRPr kumimoji="0" sz="36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erriweather"/>
            </a:endParaRPr>
          </a:p>
        </p:txBody>
      </p:sp>
      <p:sp>
        <p:nvSpPr>
          <p:cNvPr id="226" name="Google Shape;226;p18">
            <a:extLst>
              <a:ext uri="{FF2B5EF4-FFF2-40B4-BE49-F238E27FC236}">
                <a16:creationId xmlns:a16="http://schemas.microsoft.com/office/drawing/2014/main" id="{EA46B916-CA2D-54DE-0BA4-F92BDD40457F}"/>
              </a:ext>
            </a:extLst>
          </p:cNvPr>
          <p:cNvSpPr txBox="1"/>
          <p:nvPr/>
        </p:nvSpPr>
        <p:spPr>
          <a:xfrm>
            <a:off x="3918754" y="511952"/>
            <a:ext cx="2549261" cy="2019082"/>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Waive Foreign language </a:t>
            </a: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*ASL*</a:t>
            </a:r>
            <a:endParaRPr kumimoji="0"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227" name="Google Shape;227;p18">
            <a:extLst>
              <a:ext uri="{FF2B5EF4-FFF2-40B4-BE49-F238E27FC236}">
                <a16:creationId xmlns:a16="http://schemas.microsoft.com/office/drawing/2014/main" id="{D0114459-8ED7-22FA-3210-33732CDFF9B2}"/>
              </a:ext>
            </a:extLst>
          </p:cNvPr>
          <p:cNvSpPr txBox="1"/>
          <p:nvPr/>
        </p:nvSpPr>
        <p:spPr>
          <a:xfrm>
            <a:off x="7640540" y="457369"/>
            <a:ext cx="3105300" cy="2630636"/>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Access to Technology</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800" b="0" i="1"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Speech to Text</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800" b="0" i="1"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Text to Speech</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800" b="0" i="1"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Audiobooks</a:t>
            </a:r>
            <a:endParaRPr kumimoji="0" sz="2800" b="0" i="1"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228" name="Google Shape;228;p18">
            <a:extLst>
              <a:ext uri="{FF2B5EF4-FFF2-40B4-BE49-F238E27FC236}">
                <a16:creationId xmlns:a16="http://schemas.microsoft.com/office/drawing/2014/main" id="{9ABD840F-C76F-7C7E-8FB1-1C77B7076A9E}"/>
              </a:ext>
            </a:extLst>
          </p:cNvPr>
          <p:cNvSpPr txBox="1"/>
          <p:nvPr/>
        </p:nvSpPr>
        <p:spPr>
          <a:xfrm>
            <a:off x="2126502" y="2865079"/>
            <a:ext cx="2815800" cy="207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Visual Aids</a:t>
            </a:r>
            <a:b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b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Graphic Organizers</a:t>
            </a:r>
            <a:endParaRPr kumimoji="0"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229" name="Google Shape;229;p18">
            <a:extLst>
              <a:ext uri="{FF2B5EF4-FFF2-40B4-BE49-F238E27FC236}">
                <a16:creationId xmlns:a16="http://schemas.microsoft.com/office/drawing/2014/main" id="{7E966875-B6D7-7C2C-B2EC-E2E676772F35}"/>
              </a:ext>
            </a:extLst>
          </p:cNvPr>
          <p:cNvSpPr/>
          <p:nvPr/>
        </p:nvSpPr>
        <p:spPr>
          <a:xfrm>
            <a:off x="4793886" y="2120515"/>
            <a:ext cx="3655800" cy="3122400"/>
          </a:xfrm>
          <a:prstGeom prst="ellipse">
            <a:avLst/>
          </a:prstGeom>
          <a:solidFill>
            <a:srgbClr val="DDF4D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Times New Roman"/>
            </a:endParaRPr>
          </a:p>
        </p:txBody>
      </p:sp>
      <p:sp>
        <p:nvSpPr>
          <p:cNvPr id="230" name="Google Shape;230;p18">
            <a:extLst>
              <a:ext uri="{FF2B5EF4-FFF2-40B4-BE49-F238E27FC236}">
                <a16:creationId xmlns:a16="http://schemas.microsoft.com/office/drawing/2014/main" id="{AF56D880-5D12-BE99-DB66-FE75C3A393FA}"/>
              </a:ext>
            </a:extLst>
          </p:cNvPr>
          <p:cNvSpPr txBox="1"/>
          <p:nvPr/>
        </p:nvSpPr>
        <p:spPr>
          <a:xfrm>
            <a:off x="5315673" y="2942906"/>
            <a:ext cx="2606586" cy="200710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Provide copy of notes</a:t>
            </a:r>
            <a:endParaRPr kumimoji="0"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pic>
        <p:nvPicPr>
          <p:cNvPr id="2" name="Picture 1">
            <a:extLst>
              <a:ext uri="{FF2B5EF4-FFF2-40B4-BE49-F238E27FC236}">
                <a16:creationId xmlns:a16="http://schemas.microsoft.com/office/drawing/2014/main" id="{11E1BD11-9308-0E72-B09D-05856D265607}"/>
              </a:ext>
            </a:extLst>
          </p:cNvPr>
          <p:cNvPicPr>
            <a:picLocks noChangeAspect="1"/>
          </p:cNvPicPr>
          <p:nvPr/>
        </p:nvPicPr>
        <p:blipFill>
          <a:blip r:embed="rId4"/>
          <a:stretch>
            <a:fillRect/>
          </a:stretch>
        </p:blipFill>
        <p:spPr>
          <a:xfrm>
            <a:off x="3909792" y="4243882"/>
            <a:ext cx="2577156" cy="2513273"/>
          </a:xfrm>
          <a:prstGeom prst="rect">
            <a:avLst/>
          </a:prstGeom>
        </p:spPr>
      </p:pic>
      <p:pic>
        <p:nvPicPr>
          <p:cNvPr id="4" name="Picture 3">
            <a:extLst>
              <a:ext uri="{FF2B5EF4-FFF2-40B4-BE49-F238E27FC236}">
                <a16:creationId xmlns:a16="http://schemas.microsoft.com/office/drawing/2014/main" id="{26C98C44-8B2B-08FA-008D-E6EFBB49B906}"/>
              </a:ext>
            </a:extLst>
          </p:cNvPr>
          <p:cNvPicPr>
            <a:picLocks noChangeAspect="1"/>
          </p:cNvPicPr>
          <p:nvPr/>
        </p:nvPicPr>
        <p:blipFill>
          <a:blip r:embed="rId5"/>
          <a:stretch>
            <a:fillRect/>
          </a:stretch>
        </p:blipFill>
        <p:spPr>
          <a:xfrm>
            <a:off x="7460444" y="3389762"/>
            <a:ext cx="3773751" cy="3371380"/>
          </a:xfrm>
          <a:prstGeom prst="rect">
            <a:avLst/>
          </a:prstGeom>
        </p:spPr>
      </p:pic>
      <p:sp>
        <p:nvSpPr>
          <p:cNvPr id="5" name="TextBox 4">
            <a:extLst>
              <a:ext uri="{FF2B5EF4-FFF2-40B4-BE49-F238E27FC236}">
                <a16:creationId xmlns:a16="http://schemas.microsoft.com/office/drawing/2014/main" id="{E84E06F5-0049-844F-92F6-3123B1C00D2D}"/>
              </a:ext>
            </a:extLst>
          </p:cNvPr>
          <p:cNvSpPr txBox="1"/>
          <p:nvPr/>
        </p:nvSpPr>
        <p:spPr>
          <a:xfrm>
            <a:off x="7907299" y="4065412"/>
            <a:ext cx="2989542"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Alternate forms of expression  </a:t>
            </a:r>
            <a:r>
              <a:rPr kumimoji="0" lang="en-US" sz="3200" b="0" i="1"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verbal</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1"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Multiple choice</a:t>
            </a:r>
          </a:p>
        </p:txBody>
      </p:sp>
      <p:sp>
        <p:nvSpPr>
          <p:cNvPr id="6" name="TextBox 5">
            <a:extLst>
              <a:ext uri="{FF2B5EF4-FFF2-40B4-BE49-F238E27FC236}">
                <a16:creationId xmlns:a16="http://schemas.microsoft.com/office/drawing/2014/main" id="{439A335E-F94B-C945-0F63-D25281C3C3FA}"/>
              </a:ext>
            </a:extLst>
          </p:cNvPr>
          <p:cNvSpPr txBox="1"/>
          <p:nvPr/>
        </p:nvSpPr>
        <p:spPr>
          <a:xfrm>
            <a:off x="4041810" y="4899733"/>
            <a:ext cx="234138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Grading expectations</a:t>
            </a:r>
          </a:p>
        </p:txBody>
      </p:sp>
      <p:sp>
        <p:nvSpPr>
          <p:cNvPr id="7" name="TextBox 6">
            <a:extLst>
              <a:ext uri="{FF2B5EF4-FFF2-40B4-BE49-F238E27FC236}">
                <a16:creationId xmlns:a16="http://schemas.microsoft.com/office/drawing/2014/main" id="{A452A5C2-FBFB-15EE-A2A8-BEA828140342}"/>
              </a:ext>
            </a:extLst>
          </p:cNvPr>
          <p:cNvSpPr txBox="1"/>
          <p:nvPr/>
        </p:nvSpPr>
        <p:spPr>
          <a:xfrm>
            <a:off x="31839" y="5501095"/>
            <a:ext cx="34977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Dyslexia Accommodations</a:t>
            </a:r>
          </a:p>
        </p:txBody>
      </p:sp>
    </p:spTree>
    <p:extLst>
      <p:ext uri="{BB962C8B-B14F-4D97-AF65-F5344CB8AC3E}">
        <p14:creationId xmlns:p14="http://schemas.microsoft.com/office/powerpoint/2010/main" val="232616213"/>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C7A06C-96DE-B526-12C7-F2CE4A30AC25}"/>
              </a:ext>
            </a:extLst>
          </p:cNvPr>
          <p:cNvPicPr>
            <a:picLocks noChangeAspect="1"/>
          </p:cNvPicPr>
          <p:nvPr/>
        </p:nvPicPr>
        <p:blipFill>
          <a:blip r:embed="rId2"/>
          <a:stretch>
            <a:fillRect/>
          </a:stretch>
        </p:blipFill>
        <p:spPr>
          <a:xfrm>
            <a:off x="962209" y="1626139"/>
            <a:ext cx="4514850" cy="3286125"/>
          </a:xfrm>
          <a:prstGeom prst="rect">
            <a:avLst/>
          </a:prstGeom>
        </p:spPr>
      </p:pic>
      <p:pic>
        <p:nvPicPr>
          <p:cNvPr id="5" name="Picture 4">
            <a:extLst>
              <a:ext uri="{FF2B5EF4-FFF2-40B4-BE49-F238E27FC236}">
                <a16:creationId xmlns:a16="http://schemas.microsoft.com/office/drawing/2014/main" id="{3F9FBCF0-C5DB-444A-FB92-48B9761E9D96}"/>
              </a:ext>
            </a:extLst>
          </p:cNvPr>
          <p:cNvPicPr>
            <a:picLocks noChangeAspect="1"/>
          </p:cNvPicPr>
          <p:nvPr/>
        </p:nvPicPr>
        <p:blipFill>
          <a:blip r:embed="rId3"/>
          <a:srcRect l="2120" t="1410" b="1486"/>
          <a:stretch/>
        </p:blipFill>
        <p:spPr>
          <a:xfrm>
            <a:off x="6413562" y="0"/>
            <a:ext cx="4666230" cy="6785350"/>
          </a:xfrm>
          <a:prstGeom prst="rect">
            <a:avLst/>
          </a:prstGeom>
        </p:spPr>
      </p:pic>
    </p:spTree>
    <p:extLst>
      <p:ext uri="{BB962C8B-B14F-4D97-AF65-F5344CB8AC3E}">
        <p14:creationId xmlns:p14="http://schemas.microsoft.com/office/powerpoint/2010/main" val="33932050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5CC222AA-2787-CCC3-88D0-EBE628F583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6673A-4A0B-8F9F-6157-EB1C6AE56888}"/>
              </a:ext>
            </a:extLst>
          </p:cNvPr>
          <p:cNvSpPr>
            <a:spLocks noGrp="1"/>
          </p:cNvSpPr>
          <p:nvPr>
            <p:ph type="title"/>
          </p:nvPr>
        </p:nvSpPr>
        <p:spPr>
          <a:xfrm>
            <a:off x="2944577" y="177451"/>
            <a:ext cx="6043863" cy="1086170"/>
          </a:xfrm>
        </p:spPr>
        <p:txBody>
          <a:bodyPr>
            <a:normAutofit fontScale="90000"/>
          </a:bodyPr>
          <a:lstStyle/>
          <a:p>
            <a:pPr algn="ctr"/>
            <a:br>
              <a:rPr lang="en-US" dirty="0">
                <a:cs typeface="Times New Roman" panose="02020603050405020304" pitchFamily="18" charset="0"/>
              </a:rPr>
            </a:br>
            <a:r>
              <a:rPr lang="en-US" dirty="0">
                <a:cs typeface="Times New Roman" panose="02020603050405020304" pitchFamily="18" charset="0"/>
              </a:rPr>
              <a:t>Extra Time</a:t>
            </a:r>
            <a:br>
              <a:rPr lang="en-US" dirty="0">
                <a:cs typeface="Times New Roman" panose="02020603050405020304" pitchFamily="18" charset="0"/>
              </a:rPr>
            </a:br>
            <a:endParaRPr lang="en-US" dirty="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579F0F8-05AC-DBDE-306F-EBC408B476F3}"/>
              </a:ext>
            </a:extLst>
          </p:cNvPr>
          <p:cNvSpPr/>
          <p:nvPr/>
        </p:nvSpPr>
        <p:spPr>
          <a:xfrm>
            <a:off x="236554" y="1408458"/>
            <a:ext cx="2715491" cy="4405745"/>
          </a:xfrm>
          <a:prstGeom prst="roundRect">
            <a:avLst/>
          </a:prstGeom>
          <a:gradFill flip="none" rotWithShape="1">
            <a:gsLst>
              <a:gs pos="0">
                <a:srgbClr val="60A500">
                  <a:tint val="66000"/>
                  <a:satMod val="160000"/>
                </a:srgbClr>
              </a:gs>
              <a:gs pos="50000">
                <a:srgbClr val="60A500">
                  <a:tint val="44500"/>
                  <a:satMod val="160000"/>
                </a:srgbClr>
              </a:gs>
              <a:gs pos="100000">
                <a:srgbClr val="60A500">
                  <a:tint val="23500"/>
                  <a:satMod val="160000"/>
                </a:srgb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7" name="Picture 6">
            <a:extLst>
              <a:ext uri="{FF2B5EF4-FFF2-40B4-BE49-F238E27FC236}">
                <a16:creationId xmlns:a16="http://schemas.microsoft.com/office/drawing/2014/main" id="{10948363-4A7A-5141-D35B-DA9928235D1C}"/>
              </a:ext>
            </a:extLst>
          </p:cNvPr>
          <p:cNvPicPr>
            <a:picLocks noChangeAspect="1"/>
          </p:cNvPicPr>
          <p:nvPr/>
        </p:nvPicPr>
        <p:blipFill>
          <a:blip r:embed="rId2"/>
          <a:stretch>
            <a:fillRect/>
          </a:stretch>
        </p:blipFill>
        <p:spPr>
          <a:xfrm>
            <a:off x="3269899" y="1408458"/>
            <a:ext cx="2725148" cy="4419983"/>
          </a:xfrm>
          <a:prstGeom prst="rect">
            <a:avLst/>
          </a:prstGeom>
        </p:spPr>
      </p:pic>
      <p:pic>
        <p:nvPicPr>
          <p:cNvPr id="8" name="Picture 7">
            <a:extLst>
              <a:ext uri="{FF2B5EF4-FFF2-40B4-BE49-F238E27FC236}">
                <a16:creationId xmlns:a16="http://schemas.microsoft.com/office/drawing/2014/main" id="{A96B3593-A2FB-1242-66F9-8F80F4062280}"/>
              </a:ext>
            </a:extLst>
          </p:cNvPr>
          <p:cNvPicPr>
            <a:picLocks noChangeAspect="1"/>
          </p:cNvPicPr>
          <p:nvPr/>
        </p:nvPicPr>
        <p:blipFill>
          <a:blip r:embed="rId2"/>
          <a:stretch>
            <a:fillRect/>
          </a:stretch>
        </p:blipFill>
        <p:spPr>
          <a:xfrm>
            <a:off x="6312901" y="1408458"/>
            <a:ext cx="2725148" cy="4419983"/>
          </a:xfrm>
          <a:prstGeom prst="rect">
            <a:avLst/>
          </a:prstGeom>
        </p:spPr>
      </p:pic>
      <p:pic>
        <p:nvPicPr>
          <p:cNvPr id="9" name="Picture 8">
            <a:extLst>
              <a:ext uri="{FF2B5EF4-FFF2-40B4-BE49-F238E27FC236}">
                <a16:creationId xmlns:a16="http://schemas.microsoft.com/office/drawing/2014/main" id="{789A4FE8-160F-00CF-E3DB-A7E06BA10AEF}"/>
              </a:ext>
            </a:extLst>
          </p:cNvPr>
          <p:cNvPicPr>
            <a:picLocks noChangeAspect="1"/>
          </p:cNvPicPr>
          <p:nvPr/>
        </p:nvPicPr>
        <p:blipFill>
          <a:blip r:embed="rId2"/>
          <a:stretch>
            <a:fillRect/>
          </a:stretch>
        </p:blipFill>
        <p:spPr>
          <a:xfrm>
            <a:off x="9240600" y="1394220"/>
            <a:ext cx="2725148" cy="4419983"/>
          </a:xfrm>
          <a:prstGeom prst="rect">
            <a:avLst/>
          </a:prstGeom>
        </p:spPr>
      </p:pic>
      <p:sp>
        <p:nvSpPr>
          <p:cNvPr id="17" name="TextBox 16">
            <a:extLst>
              <a:ext uri="{FF2B5EF4-FFF2-40B4-BE49-F238E27FC236}">
                <a16:creationId xmlns:a16="http://schemas.microsoft.com/office/drawing/2014/main" id="{3CA57B1E-E3B0-4DFE-CE16-CE95B2112B11}"/>
              </a:ext>
            </a:extLst>
          </p:cNvPr>
          <p:cNvSpPr txBox="1"/>
          <p:nvPr/>
        </p:nvSpPr>
        <p:spPr>
          <a:xfrm>
            <a:off x="619862" y="1869215"/>
            <a:ext cx="1948873"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Why?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Scenic route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Slower decoding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Will naturally take longer to read or write</a:t>
            </a:r>
          </a:p>
        </p:txBody>
      </p:sp>
      <p:sp>
        <p:nvSpPr>
          <p:cNvPr id="19" name="TextBox 18">
            <a:extLst>
              <a:ext uri="{FF2B5EF4-FFF2-40B4-BE49-F238E27FC236}">
                <a16:creationId xmlns:a16="http://schemas.microsoft.com/office/drawing/2014/main" id="{20E294D1-2CFA-9F13-F534-50FCDD5BFFFF}"/>
              </a:ext>
            </a:extLst>
          </p:cNvPr>
          <p:cNvSpPr txBox="1"/>
          <p:nvPr/>
        </p:nvSpPr>
        <p:spPr>
          <a:xfrm>
            <a:off x="6474899" y="1730715"/>
            <a:ext cx="2401151" cy="27392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Cognitive Load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The brain is working harder and will fatigue. The amount of energy it takes to read or write is higher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0" name="TextBox 19">
            <a:extLst>
              <a:ext uri="{FF2B5EF4-FFF2-40B4-BE49-F238E27FC236}">
                <a16:creationId xmlns:a16="http://schemas.microsoft.com/office/drawing/2014/main" id="{8C9E25F3-06FC-632E-9B38-4E1FBC509451}"/>
              </a:ext>
            </a:extLst>
          </p:cNvPr>
          <p:cNvSpPr txBox="1"/>
          <p:nvPr/>
        </p:nvSpPr>
        <p:spPr>
          <a:xfrm>
            <a:off x="9550228" y="1653772"/>
            <a:ext cx="2105891" cy="28931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Standardized Assessments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Should be written into a plan for any standardized assessment, especially college entrance exams</a:t>
            </a:r>
          </a:p>
        </p:txBody>
      </p:sp>
      <p:sp>
        <p:nvSpPr>
          <p:cNvPr id="5" name="TextBox 4">
            <a:extLst>
              <a:ext uri="{FF2B5EF4-FFF2-40B4-BE49-F238E27FC236}">
                <a16:creationId xmlns:a16="http://schemas.microsoft.com/office/drawing/2014/main" id="{E553A93E-0970-A1DA-CDD3-F6E34FF7E3F8}"/>
              </a:ext>
            </a:extLst>
          </p:cNvPr>
          <p:cNvSpPr txBox="1"/>
          <p:nvPr/>
        </p:nvSpPr>
        <p:spPr>
          <a:xfrm>
            <a:off x="3514873" y="1717978"/>
            <a:ext cx="2235200"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Must not be Punitive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Something has to give – usually reduction in workload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Eliminate time barrier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Allow assignments late without penalty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5250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1+#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1+#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P spid="19" grpId="0"/>
      <p:bldP spid="20"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14"/>
          <p:cNvSpPr/>
          <p:nvPr/>
        </p:nvSpPr>
        <p:spPr>
          <a:xfrm>
            <a:off x="0" y="1"/>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14"/>
          <p:cNvSpPr/>
          <p:nvPr/>
        </p:nvSpPr>
        <p:spPr>
          <a:xfrm>
            <a:off x="150" y="0"/>
            <a:ext cx="12191700" cy="6858000"/>
          </a:xfrm>
          <a:prstGeom prst="rect">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58" name="Google Shape;158;p14"/>
          <p:cNvGrpSpPr/>
          <p:nvPr/>
        </p:nvGrpSpPr>
        <p:grpSpPr>
          <a:xfrm flipH="1">
            <a:off x="-18230" y="-8167"/>
            <a:ext cx="4834070" cy="2488150"/>
            <a:chOff x="6867015" y="-1"/>
            <a:chExt cx="5324985" cy="3251912"/>
          </a:xfrm>
        </p:grpSpPr>
        <p:sp>
          <p:nvSpPr>
            <p:cNvPr id="159" name="Google Shape;159;p14"/>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solidFill>
              <a:schemeClr val="lt1">
                <a:alpha val="2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p14"/>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solidFill>
              <a:schemeClr val="lt1">
                <a:alpha val="2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p14"/>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 name="Google Shape;162;p14"/>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2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163" name="Google Shape;163;p14"/>
          <p:cNvGrpSpPr/>
          <p:nvPr/>
        </p:nvGrpSpPr>
        <p:grpSpPr>
          <a:xfrm rot="10800000">
            <a:off x="9058275" y="4146310"/>
            <a:ext cx="3142400" cy="2716805"/>
            <a:chOff x="-305" y="-4155"/>
            <a:chExt cx="2514948" cy="2174333"/>
          </a:xfrm>
        </p:grpSpPr>
        <p:sp>
          <p:nvSpPr>
            <p:cNvPr id="164" name="Google Shape;164;p14"/>
            <p:cNvSpPr/>
            <p:nvPr/>
          </p:nvSpPr>
          <p:spPr>
            <a:xfrm>
              <a:off x="-305" y="0"/>
              <a:ext cx="2514948" cy="2170178"/>
            </a:xfrm>
            <a:custGeom>
              <a:avLst/>
              <a:gdLst/>
              <a:ahLst/>
              <a:cxnLst/>
              <a:rect l="l" t="t" r="r" b="b"/>
              <a:pathLst>
                <a:path w="2514948" h="2170178" extrusionOk="0">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solidFill>
              <a:schemeClr val="lt1">
                <a:alpha val="2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14"/>
            <p:cNvSpPr/>
            <p:nvPr/>
          </p:nvSpPr>
          <p:spPr>
            <a:xfrm>
              <a:off x="-305" y="-4155"/>
              <a:ext cx="2493062" cy="1947896"/>
            </a:xfrm>
            <a:custGeom>
              <a:avLst/>
              <a:gdLst/>
              <a:ahLst/>
              <a:cxnLst/>
              <a:rect l="l" t="t" r="r" b="b"/>
              <a:pathLst>
                <a:path w="2493062" h="1947896" extrusionOk="0">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solidFill>
              <a:schemeClr val="lt1">
                <a:alpha val="2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14"/>
            <p:cNvSpPr/>
            <p:nvPr/>
          </p:nvSpPr>
          <p:spPr>
            <a:xfrm>
              <a:off x="-305" y="0"/>
              <a:ext cx="2501089" cy="1972702"/>
            </a:xfrm>
            <a:custGeom>
              <a:avLst/>
              <a:gdLst/>
              <a:ahLst/>
              <a:cxnLst/>
              <a:rect l="l" t="t" r="r" b="b"/>
              <a:pathLst>
                <a:path w="2501089" h="1972702" extrusionOk="0">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solidFill>
              <a:schemeClr val="lt1">
                <a:alpha val="2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Calibri"/>
                <a:ea typeface="Calibri"/>
                <a:cs typeface="Calibri"/>
                <a:sym typeface="Calibri"/>
              </a:endParaRPr>
            </a:p>
          </p:txBody>
        </p:sp>
        <p:sp>
          <p:nvSpPr>
            <p:cNvPr id="167" name="Google Shape;167;p14"/>
            <p:cNvSpPr/>
            <p:nvPr/>
          </p:nvSpPr>
          <p:spPr>
            <a:xfrm>
              <a:off x="305" y="1"/>
              <a:ext cx="2491105" cy="1943661"/>
            </a:xfrm>
            <a:custGeom>
              <a:avLst/>
              <a:gdLst/>
              <a:ahLst/>
              <a:cxnLst/>
              <a:rect l="l" t="t" r="r" b="b"/>
              <a:pathLst>
                <a:path w="2491105" h="1943661" extrusionOk="0">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solidFill>
              <a:schemeClr val="lt1">
                <a:alpha val="2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68" name="Google Shape;168;p14" descr="Shape, circle&#10;&#10;Description automatically generated"/>
          <p:cNvPicPr preferRelativeResize="0"/>
          <p:nvPr/>
        </p:nvPicPr>
        <p:blipFill rotWithShape="1">
          <a:blip r:embed="rId3">
            <a:alphaModFix/>
          </a:blip>
          <a:srcRect/>
          <a:stretch/>
        </p:blipFill>
        <p:spPr>
          <a:xfrm>
            <a:off x="11235018" y="5911317"/>
            <a:ext cx="866215" cy="868026"/>
          </a:xfrm>
          <a:prstGeom prst="rect">
            <a:avLst/>
          </a:prstGeom>
          <a:noFill/>
          <a:ln>
            <a:noFill/>
          </a:ln>
        </p:spPr>
      </p:pic>
      <p:sp>
        <p:nvSpPr>
          <p:cNvPr id="169" name="Google Shape;169;p14"/>
          <p:cNvSpPr/>
          <p:nvPr/>
        </p:nvSpPr>
        <p:spPr>
          <a:xfrm>
            <a:off x="150" y="1723350"/>
            <a:ext cx="4684176" cy="4606524"/>
          </a:xfrm>
          <a:prstGeom prst="cloud">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4400"/>
              <a:buFont typeface="Times New Roman"/>
              <a:buNone/>
            </a:pPr>
            <a:endParaRPr sz="100" b="0" i="0" u="none" strike="noStrike" cap="none">
              <a:solidFill>
                <a:srgbClr val="000000"/>
              </a:solidFill>
              <a:latin typeface="Arial"/>
              <a:ea typeface="Arial"/>
              <a:cs typeface="Arial"/>
              <a:sym typeface="Arial"/>
            </a:endParaRPr>
          </a:p>
        </p:txBody>
      </p:sp>
      <p:sp>
        <p:nvSpPr>
          <p:cNvPr id="170" name="Google Shape;170;p14"/>
          <p:cNvSpPr/>
          <p:nvPr/>
        </p:nvSpPr>
        <p:spPr>
          <a:xfrm>
            <a:off x="3641700" y="1674076"/>
            <a:ext cx="4928256" cy="4201200"/>
          </a:xfrm>
          <a:prstGeom prst="cloud">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4400"/>
              <a:buFont typeface="Times New Roman"/>
              <a:buNone/>
            </a:pPr>
            <a:endParaRPr sz="4500" b="0" i="0" u="none" strike="noStrike" cap="none">
              <a:solidFill>
                <a:srgbClr val="000000"/>
              </a:solidFill>
              <a:latin typeface="Arial"/>
              <a:ea typeface="Arial"/>
              <a:cs typeface="Arial"/>
              <a:sym typeface="Arial"/>
            </a:endParaRPr>
          </a:p>
        </p:txBody>
      </p:sp>
      <p:sp>
        <p:nvSpPr>
          <p:cNvPr id="171" name="Google Shape;171;p14"/>
          <p:cNvSpPr/>
          <p:nvPr/>
        </p:nvSpPr>
        <p:spPr>
          <a:xfrm>
            <a:off x="7656650" y="1834750"/>
            <a:ext cx="4390092" cy="4383720"/>
          </a:xfrm>
          <a:prstGeom prst="cloud">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4400"/>
              <a:buFont typeface="Times New Roman"/>
              <a:buNone/>
            </a:pPr>
            <a:endParaRPr sz="100" b="0" i="0" u="none" strike="noStrike" cap="none">
              <a:solidFill>
                <a:srgbClr val="000000"/>
              </a:solidFill>
              <a:latin typeface="Arial"/>
              <a:ea typeface="Arial"/>
              <a:cs typeface="Arial"/>
              <a:sym typeface="Arial"/>
            </a:endParaRPr>
          </a:p>
        </p:txBody>
      </p:sp>
      <p:sp>
        <p:nvSpPr>
          <p:cNvPr id="172" name="Google Shape;172;p14"/>
          <p:cNvSpPr txBox="1"/>
          <p:nvPr/>
        </p:nvSpPr>
        <p:spPr>
          <a:xfrm>
            <a:off x="2528700" y="469100"/>
            <a:ext cx="6529500" cy="988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800" b="1"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Josefin Slab"/>
              </a:rPr>
              <a:t>It’s all Greek to Me!</a:t>
            </a:r>
            <a:endParaRPr sz="3800" b="1"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Josefin Slab"/>
            </a:endParaRPr>
          </a:p>
          <a:p>
            <a:pPr marL="0" lvl="0" indent="0" algn="ctr" rtl="0">
              <a:spcBef>
                <a:spcPts val="0"/>
              </a:spcBef>
              <a:spcAft>
                <a:spcPts val="0"/>
              </a:spcAft>
              <a:buNone/>
            </a:pPr>
            <a:r>
              <a:rPr lang="en-US" sz="3800" b="1"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Josefin Slab"/>
              </a:rPr>
              <a:t>“</a:t>
            </a:r>
            <a:r>
              <a:rPr lang="en-US" sz="3800" b="1" dirty="0" err="1">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Josefin Slab"/>
              </a:rPr>
              <a:t>dys</a:t>
            </a:r>
            <a:r>
              <a:rPr lang="en-US" sz="3800" b="1"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Josefin Slab"/>
              </a:rPr>
              <a:t>” = difficult, impairment</a:t>
            </a:r>
            <a:endParaRPr sz="3800" b="1"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173" name="Google Shape;173;p14"/>
          <p:cNvSpPr txBox="1"/>
          <p:nvPr/>
        </p:nvSpPr>
        <p:spPr>
          <a:xfrm>
            <a:off x="573225" y="2303437"/>
            <a:ext cx="3060600" cy="3694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rPr>
              <a:t>Dyscalculia</a:t>
            </a:r>
            <a:endParaRPr sz="28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lvl="0" indent="0" algn="ctr" rtl="0">
              <a:spcBef>
                <a:spcPts val="0"/>
              </a:spcBef>
              <a:spcAft>
                <a:spcPts val="0"/>
              </a:spcAft>
              <a:buNone/>
            </a:pPr>
            <a:r>
              <a:rPr lang="en-US" sz="24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rPr>
              <a:t>“</a:t>
            </a:r>
            <a:r>
              <a:rPr lang="en-US" sz="2400" dirty="0" err="1">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rPr>
              <a:t>dys</a:t>
            </a:r>
            <a:r>
              <a:rPr lang="en-US" sz="24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rPr>
              <a:t>” + “calc” (Latin) </a:t>
            </a:r>
            <a:endParaRPr sz="24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lvl="0" indent="0" algn="ctr" rtl="0">
              <a:spcBef>
                <a:spcPts val="0"/>
              </a:spcBef>
              <a:spcAft>
                <a:spcPts val="0"/>
              </a:spcAft>
              <a:buNone/>
            </a:pPr>
            <a:endParaRPr sz="24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lvl="0" indent="0" algn="ctr" rtl="0">
              <a:spcBef>
                <a:spcPts val="0"/>
              </a:spcBef>
              <a:spcAft>
                <a:spcPts val="0"/>
              </a:spcAft>
              <a:buNone/>
            </a:pPr>
            <a:r>
              <a:rPr lang="en-US" sz="32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rPr>
              <a:t>difficulty with numbers or calculations </a:t>
            </a:r>
            <a:endParaRPr sz="32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lvl="0" indent="0" algn="ctr" rtl="0">
              <a:spcBef>
                <a:spcPts val="0"/>
              </a:spcBef>
              <a:spcAft>
                <a:spcPts val="0"/>
              </a:spcAft>
              <a:buNone/>
            </a:pPr>
            <a:endParaRPr sz="24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lvl="0" indent="0" algn="ctr" rtl="0">
              <a:spcBef>
                <a:spcPts val="0"/>
              </a:spcBef>
              <a:spcAft>
                <a:spcPts val="0"/>
              </a:spcAft>
              <a:buNone/>
            </a:pPr>
            <a:r>
              <a:rPr lang="en-US" sz="32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rPr>
              <a:t>Visual</a:t>
            </a:r>
            <a:endParaRPr sz="32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174" name="Google Shape;174;p14"/>
          <p:cNvSpPr txBox="1"/>
          <p:nvPr/>
        </p:nvSpPr>
        <p:spPr>
          <a:xfrm>
            <a:off x="4920325" y="2091975"/>
            <a:ext cx="2631900" cy="336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8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rPr>
              <a:t>Dysgraphia</a:t>
            </a:r>
            <a:endParaRPr sz="28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lvl="0" indent="0" algn="ctr" rtl="0">
              <a:spcBef>
                <a:spcPts val="0"/>
              </a:spcBef>
              <a:spcAft>
                <a:spcPts val="0"/>
              </a:spcAft>
              <a:buClr>
                <a:schemeClr val="dk1"/>
              </a:buClr>
              <a:buSzPts val="1100"/>
              <a:buFont typeface="Arial"/>
              <a:buNone/>
            </a:pPr>
            <a:r>
              <a:rPr lang="en-US" sz="24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rPr>
              <a:t>“</a:t>
            </a:r>
            <a:r>
              <a:rPr lang="en-US" sz="2400" dirty="0" err="1">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rPr>
              <a:t>dys</a:t>
            </a:r>
            <a:r>
              <a:rPr lang="en-US" sz="24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rPr>
              <a:t>” + “Graph” </a:t>
            </a:r>
            <a:endParaRPr sz="24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lvl="0" indent="0" algn="ctr" rtl="0">
              <a:spcBef>
                <a:spcPts val="0"/>
              </a:spcBef>
              <a:spcAft>
                <a:spcPts val="0"/>
              </a:spcAft>
              <a:buClr>
                <a:schemeClr val="dk1"/>
              </a:buClr>
              <a:buSzPts val="1100"/>
              <a:buFont typeface="Arial"/>
              <a:buNone/>
            </a:pPr>
            <a:endParaRPr sz="21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lvl="0" indent="0" algn="ctr" rtl="0">
              <a:spcBef>
                <a:spcPts val="0"/>
              </a:spcBef>
              <a:spcAft>
                <a:spcPts val="0"/>
              </a:spcAft>
              <a:buClr>
                <a:schemeClr val="dk1"/>
              </a:buClr>
              <a:buSzPts val="1100"/>
              <a:buFont typeface="Arial"/>
              <a:buNone/>
            </a:pPr>
            <a:r>
              <a:rPr lang="en-US" sz="32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rPr>
              <a:t>difficulty with writing</a:t>
            </a:r>
            <a:endParaRPr sz="32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lvl="0" indent="0" algn="ctr" rtl="0">
              <a:spcBef>
                <a:spcPts val="0"/>
              </a:spcBef>
              <a:spcAft>
                <a:spcPts val="0"/>
              </a:spcAft>
              <a:buClr>
                <a:schemeClr val="dk1"/>
              </a:buClr>
              <a:buSzPts val="1100"/>
              <a:buFont typeface="Arial"/>
              <a:buNone/>
            </a:pPr>
            <a:endParaRPr sz="11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lvl="0" indent="0" algn="ctr" rtl="0">
              <a:spcBef>
                <a:spcPts val="0"/>
              </a:spcBef>
              <a:spcAft>
                <a:spcPts val="0"/>
              </a:spcAft>
              <a:buClr>
                <a:schemeClr val="dk1"/>
              </a:buClr>
              <a:buSzPts val="1100"/>
              <a:buFont typeface="Arial"/>
              <a:buNone/>
            </a:pPr>
            <a:r>
              <a:rPr lang="en-US" sz="30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rPr>
              <a:t>Motor &amp; Language</a:t>
            </a:r>
            <a:endParaRPr sz="30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75" name="Google Shape;175;p14"/>
          <p:cNvSpPr txBox="1"/>
          <p:nvPr/>
        </p:nvSpPr>
        <p:spPr>
          <a:xfrm>
            <a:off x="8665375" y="2301913"/>
            <a:ext cx="2309700" cy="344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8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rPr>
              <a:t>Dyslexia</a:t>
            </a:r>
            <a:endParaRPr sz="28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lvl="0" indent="0" algn="ctr" rtl="0">
              <a:spcBef>
                <a:spcPts val="0"/>
              </a:spcBef>
              <a:spcAft>
                <a:spcPts val="0"/>
              </a:spcAft>
              <a:buClr>
                <a:schemeClr val="dk1"/>
              </a:buClr>
              <a:buSzPts val="1100"/>
              <a:buFont typeface="Arial"/>
              <a:buNone/>
            </a:pPr>
            <a:r>
              <a:rPr lang="en-US" sz="24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rPr>
              <a:t>“</a:t>
            </a:r>
            <a:r>
              <a:rPr lang="en-US" sz="2400" dirty="0" err="1">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rPr>
              <a:t>dys</a:t>
            </a:r>
            <a:r>
              <a:rPr lang="en-US" sz="24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rPr>
              <a:t>” + “Lex” </a:t>
            </a:r>
            <a:endParaRPr sz="24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lvl="0" indent="0" algn="ctr" rtl="0">
              <a:spcBef>
                <a:spcPts val="0"/>
              </a:spcBef>
              <a:spcAft>
                <a:spcPts val="0"/>
              </a:spcAft>
              <a:buClr>
                <a:schemeClr val="dk1"/>
              </a:buClr>
              <a:buSzPts val="1100"/>
              <a:buFont typeface="Arial"/>
              <a:buNone/>
            </a:pPr>
            <a:endParaRPr sz="24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lvl="0" indent="0" algn="ctr" rtl="0">
              <a:spcBef>
                <a:spcPts val="0"/>
              </a:spcBef>
              <a:spcAft>
                <a:spcPts val="0"/>
              </a:spcAft>
              <a:buClr>
                <a:schemeClr val="dk1"/>
              </a:buClr>
              <a:buSzPts val="1100"/>
              <a:buFont typeface="Arial"/>
              <a:buNone/>
            </a:pPr>
            <a:r>
              <a:rPr lang="en-US" sz="32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rPr>
              <a:t>difficulty with words </a:t>
            </a:r>
            <a:endParaRPr sz="32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lvl="0" indent="0" algn="ctr" rtl="0">
              <a:spcBef>
                <a:spcPts val="0"/>
              </a:spcBef>
              <a:spcAft>
                <a:spcPts val="0"/>
              </a:spcAft>
              <a:buClr>
                <a:schemeClr val="dk1"/>
              </a:buClr>
              <a:buSzPts val="1100"/>
              <a:buFont typeface="Arial"/>
              <a:buNone/>
            </a:pPr>
            <a:endParaRPr sz="32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lvl="0" indent="0" algn="ctr" rtl="0">
              <a:spcBef>
                <a:spcPts val="0"/>
              </a:spcBef>
              <a:spcAft>
                <a:spcPts val="0"/>
              </a:spcAft>
              <a:buClr>
                <a:schemeClr val="dk1"/>
              </a:buClr>
              <a:buSzPts val="1100"/>
              <a:buFont typeface="Arial"/>
              <a:buNone/>
            </a:pPr>
            <a:r>
              <a:rPr lang="en-US" sz="32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sym typeface="Mate SC"/>
              </a:rPr>
              <a:t>Auditory</a:t>
            </a:r>
            <a:endParaRPr sz="32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76" name="Google Shape;176;p14"/>
          <p:cNvSpPr txBox="1"/>
          <p:nvPr/>
        </p:nvSpPr>
        <p:spPr>
          <a:xfrm>
            <a:off x="4012400" y="5769775"/>
            <a:ext cx="4274400" cy="86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rPr>
              <a:t>It’s All Neurological!!</a:t>
            </a:r>
            <a:endParaRPr sz="2800" b="1"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additive="base">
                                        <p:cTn id="7" dur="1000"/>
                                        <p:tgtEl>
                                          <p:spTgt spid="17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9"/>
                                        </p:tgtEl>
                                        <p:attrNameLst>
                                          <p:attrName>style.visibility</p:attrName>
                                        </p:attrNameLst>
                                      </p:cBhvr>
                                      <p:to>
                                        <p:strVal val="visible"/>
                                      </p:to>
                                    </p:set>
                                    <p:anim calcmode="lin" valueType="num">
                                      <p:cBhvr additive="base">
                                        <p:cTn id="12" dur="1000"/>
                                        <p:tgtEl>
                                          <p:spTgt spid="169"/>
                                        </p:tgtEl>
                                        <p:attrNameLst>
                                          <p:attrName>ppt_y</p:attrName>
                                        </p:attrNameLst>
                                      </p:cBhvr>
                                      <p:tavLst>
                                        <p:tav tm="0">
                                          <p:val>
                                            <p:strVal val="#ppt_y+1"/>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73"/>
                                        </p:tgtEl>
                                        <p:attrNameLst>
                                          <p:attrName>style.visibility</p:attrName>
                                        </p:attrNameLst>
                                      </p:cBhvr>
                                      <p:to>
                                        <p:strVal val="visible"/>
                                      </p:to>
                                    </p:set>
                                    <p:anim calcmode="lin" valueType="num">
                                      <p:cBhvr additive="base">
                                        <p:cTn id="15" dur="1000"/>
                                        <p:tgtEl>
                                          <p:spTgt spid="17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70"/>
                                        </p:tgtEl>
                                        <p:attrNameLst>
                                          <p:attrName>style.visibility</p:attrName>
                                        </p:attrNameLst>
                                      </p:cBhvr>
                                      <p:to>
                                        <p:strVal val="visible"/>
                                      </p:to>
                                    </p:set>
                                    <p:anim calcmode="lin" valueType="num">
                                      <p:cBhvr additive="base">
                                        <p:cTn id="20" dur="1000"/>
                                        <p:tgtEl>
                                          <p:spTgt spid="170"/>
                                        </p:tgtEl>
                                        <p:attrNameLst>
                                          <p:attrName>ppt_y</p:attrName>
                                        </p:attrNameLst>
                                      </p:cBhvr>
                                      <p:tavLst>
                                        <p:tav tm="0">
                                          <p:val>
                                            <p:strVal val="#ppt_y+1"/>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74"/>
                                        </p:tgtEl>
                                        <p:attrNameLst>
                                          <p:attrName>style.visibility</p:attrName>
                                        </p:attrNameLst>
                                      </p:cBhvr>
                                      <p:to>
                                        <p:strVal val="visible"/>
                                      </p:to>
                                    </p:set>
                                    <p:anim calcmode="lin" valueType="num">
                                      <p:cBhvr additive="base">
                                        <p:cTn id="23" dur="1000"/>
                                        <p:tgtEl>
                                          <p:spTgt spid="1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71"/>
                                        </p:tgtEl>
                                        <p:attrNameLst>
                                          <p:attrName>style.visibility</p:attrName>
                                        </p:attrNameLst>
                                      </p:cBhvr>
                                      <p:to>
                                        <p:strVal val="visible"/>
                                      </p:to>
                                    </p:set>
                                    <p:anim calcmode="lin" valueType="num">
                                      <p:cBhvr additive="base">
                                        <p:cTn id="28" dur="1000"/>
                                        <p:tgtEl>
                                          <p:spTgt spid="171"/>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75"/>
                                        </p:tgtEl>
                                        <p:attrNameLst>
                                          <p:attrName>style.visibility</p:attrName>
                                        </p:attrNameLst>
                                      </p:cBhvr>
                                      <p:to>
                                        <p:strVal val="visible"/>
                                      </p:to>
                                    </p:set>
                                    <p:anim calcmode="lin" valueType="num">
                                      <p:cBhvr additive="base">
                                        <p:cTn id="31" dur="1000"/>
                                        <p:tgtEl>
                                          <p:spTgt spid="1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DB334F-E440-F73C-DC53-F6A64094626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AA3FC5-145C-CCD7-26EF-2F78A3109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FA44B63-D40C-2E37-75B7-FC4589126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9EBDE13B-85E2-BE20-96C9-EB43881DEC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5" name="Freeform: Shape 14">
              <a:extLst>
                <a:ext uri="{FF2B5EF4-FFF2-40B4-BE49-F238E27FC236}">
                  <a16:creationId xmlns:a16="http://schemas.microsoft.com/office/drawing/2014/main" id="{52F37021-6D01-34A7-D89C-96DDF843C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6" name="Freeform: Shape 15">
              <a:extLst>
                <a:ext uri="{FF2B5EF4-FFF2-40B4-BE49-F238E27FC236}">
                  <a16:creationId xmlns:a16="http://schemas.microsoft.com/office/drawing/2014/main" id="{0D8F95F4-4054-DCC4-D66D-CFE70C460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7" name="Freeform: Shape 6">
              <a:extLst>
                <a:ext uri="{FF2B5EF4-FFF2-40B4-BE49-F238E27FC236}">
                  <a16:creationId xmlns:a16="http://schemas.microsoft.com/office/drawing/2014/main" id="{F13D4DC2-DBA2-76EC-4DA2-8CF835503C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8" name="Freeform: Shape 7">
              <a:extLst>
                <a:ext uri="{FF2B5EF4-FFF2-40B4-BE49-F238E27FC236}">
                  <a16:creationId xmlns:a16="http://schemas.microsoft.com/office/drawing/2014/main" id="{B5E1DD8C-9EB5-CBB5-2E70-A7CB6C3AE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grpSp>
      <p:grpSp>
        <p:nvGrpSpPr>
          <p:cNvPr id="20" name="Group 19">
            <a:extLst>
              <a:ext uri="{FF2B5EF4-FFF2-40B4-BE49-F238E27FC236}">
                <a16:creationId xmlns:a16="http://schemas.microsoft.com/office/drawing/2014/main" id="{643BFE22-86AB-E7EB-85CB-2FEF68099D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21" name="Freeform: Shape 20">
              <a:extLst>
                <a:ext uri="{FF2B5EF4-FFF2-40B4-BE49-F238E27FC236}">
                  <a16:creationId xmlns:a16="http://schemas.microsoft.com/office/drawing/2014/main" id="{D21DAD79-F3E4-8412-DFEA-1D92EFA3AF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2" name="Freeform: Shape 21">
              <a:extLst>
                <a:ext uri="{FF2B5EF4-FFF2-40B4-BE49-F238E27FC236}">
                  <a16:creationId xmlns:a16="http://schemas.microsoft.com/office/drawing/2014/main" id="{1E5A63E0-01E0-F37F-17BE-969DDEA05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3" name="Freeform: Shape 22">
              <a:extLst>
                <a:ext uri="{FF2B5EF4-FFF2-40B4-BE49-F238E27FC236}">
                  <a16:creationId xmlns:a16="http://schemas.microsoft.com/office/drawing/2014/main" id="{938032AB-9846-B3A6-830D-DA17CF2C9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4" name="Freeform: Shape 23">
              <a:extLst>
                <a:ext uri="{FF2B5EF4-FFF2-40B4-BE49-F238E27FC236}">
                  <a16:creationId xmlns:a16="http://schemas.microsoft.com/office/drawing/2014/main" id="{FB354662-A72C-EC8D-1EF4-B13D73A74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grpSp>
      <p:sp>
        <p:nvSpPr>
          <p:cNvPr id="25" name="Google Shape;163;g2c024c769fe_0_31">
            <a:extLst>
              <a:ext uri="{FF2B5EF4-FFF2-40B4-BE49-F238E27FC236}">
                <a16:creationId xmlns:a16="http://schemas.microsoft.com/office/drawing/2014/main" id="{41D60382-5158-8C81-7B02-E468B9FABD18}"/>
              </a:ext>
            </a:extLst>
          </p:cNvPr>
          <p:cNvSpPr/>
          <p:nvPr/>
        </p:nvSpPr>
        <p:spPr>
          <a:xfrm>
            <a:off x="1003384" y="755699"/>
            <a:ext cx="4167033" cy="3655144"/>
          </a:xfrm>
          <a:prstGeom prst="cloud">
            <a:avLst/>
          </a:prstGeom>
          <a:gradFill>
            <a:gsLst>
              <a:gs pos="0">
                <a:srgbClr val="70AD47">
                  <a:alpha val="20000"/>
                </a:srgbClr>
              </a:gs>
              <a:gs pos="16000">
                <a:srgbClr val="70AD47">
                  <a:alpha val="20000"/>
                </a:srgbClr>
              </a:gs>
              <a:gs pos="100000">
                <a:srgbClr val="C9DAF8"/>
              </a:gs>
              <a:gs pos="100000">
                <a:srgbClr val="D9E4F8"/>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j-lt"/>
              <a:ea typeface="+mn-ea"/>
              <a:cs typeface="Times New Roman" panose="02020603050405020304" pitchFamily="18" charset="0"/>
              <a:sym typeface="Arial"/>
            </a:endParaRPr>
          </a:p>
        </p:txBody>
      </p:sp>
      <p:sp>
        <p:nvSpPr>
          <p:cNvPr id="26" name="TextBox 25">
            <a:extLst>
              <a:ext uri="{FF2B5EF4-FFF2-40B4-BE49-F238E27FC236}">
                <a16:creationId xmlns:a16="http://schemas.microsoft.com/office/drawing/2014/main" id="{371B4174-FA5C-D062-ACD2-7B4E88712A38}"/>
              </a:ext>
            </a:extLst>
          </p:cNvPr>
          <p:cNvSpPr txBox="1"/>
          <p:nvPr/>
        </p:nvSpPr>
        <p:spPr>
          <a:xfrm>
            <a:off x="1043549" y="1535768"/>
            <a:ext cx="3897442"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Learning a foreign language requires an understanding of how the native language works</a:t>
            </a:r>
          </a:p>
        </p:txBody>
      </p:sp>
      <p:pic>
        <p:nvPicPr>
          <p:cNvPr id="27" name="Picture 26">
            <a:extLst>
              <a:ext uri="{FF2B5EF4-FFF2-40B4-BE49-F238E27FC236}">
                <a16:creationId xmlns:a16="http://schemas.microsoft.com/office/drawing/2014/main" id="{DC820B48-8559-0DAA-115D-74929ECCA8F9}"/>
              </a:ext>
            </a:extLst>
          </p:cNvPr>
          <p:cNvPicPr>
            <a:picLocks noChangeAspect="1"/>
          </p:cNvPicPr>
          <p:nvPr/>
        </p:nvPicPr>
        <p:blipFill>
          <a:blip r:embed="rId2"/>
          <a:stretch>
            <a:fillRect/>
          </a:stretch>
        </p:blipFill>
        <p:spPr>
          <a:xfrm>
            <a:off x="4143900" y="3091241"/>
            <a:ext cx="3763399" cy="3369630"/>
          </a:xfrm>
          <a:prstGeom prst="rect">
            <a:avLst/>
          </a:prstGeom>
        </p:spPr>
      </p:pic>
      <p:pic>
        <p:nvPicPr>
          <p:cNvPr id="28" name="Picture 27">
            <a:extLst>
              <a:ext uri="{FF2B5EF4-FFF2-40B4-BE49-F238E27FC236}">
                <a16:creationId xmlns:a16="http://schemas.microsoft.com/office/drawing/2014/main" id="{945DD490-4A48-5C7B-737D-8D44EFD59B7C}"/>
              </a:ext>
            </a:extLst>
          </p:cNvPr>
          <p:cNvPicPr>
            <a:picLocks noChangeAspect="1"/>
          </p:cNvPicPr>
          <p:nvPr/>
        </p:nvPicPr>
        <p:blipFill>
          <a:blip r:embed="rId2"/>
          <a:stretch>
            <a:fillRect/>
          </a:stretch>
        </p:blipFill>
        <p:spPr>
          <a:xfrm>
            <a:off x="7021585" y="93039"/>
            <a:ext cx="3897442" cy="3489648"/>
          </a:xfrm>
          <a:prstGeom prst="rect">
            <a:avLst/>
          </a:prstGeom>
        </p:spPr>
      </p:pic>
      <p:pic>
        <p:nvPicPr>
          <p:cNvPr id="2" name="Picture 1">
            <a:extLst>
              <a:ext uri="{FF2B5EF4-FFF2-40B4-BE49-F238E27FC236}">
                <a16:creationId xmlns:a16="http://schemas.microsoft.com/office/drawing/2014/main" id="{7C5C94E6-1D9E-EA0A-26D4-7BB6C5AC42FC}"/>
              </a:ext>
            </a:extLst>
          </p:cNvPr>
          <p:cNvPicPr>
            <a:picLocks noChangeAspect="1"/>
          </p:cNvPicPr>
          <p:nvPr/>
        </p:nvPicPr>
        <p:blipFill>
          <a:blip r:embed="rId3"/>
          <a:stretch>
            <a:fillRect/>
          </a:stretch>
        </p:blipFill>
        <p:spPr>
          <a:xfrm>
            <a:off x="8410126" y="3675029"/>
            <a:ext cx="3554276" cy="3182388"/>
          </a:xfrm>
          <a:prstGeom prst="rect">
            <a:avLst/>
          </a:prstGeom>
        </p:spPr>
      </p:pic>
      <p:sp>
        <p:nvSpPr>
          <p:cNvPr id="29" name="TextBox 28">
            <a:extLst>
              <a:ext uri="{FF2B5EF4-FFF2-40B4-BE49-F238E27FC236}">
                <a16:creationId xmlns:a16="http://schemas.microsoft.com/office/drawing/2014/main" id="{66CA263B-5C34-6A64-ADE1-EB1B9E4A2095}"/>
              </a:ext>
            </a:extLst>
          </p:cNvPr>
          <p:cNvSpPr txBox="1"/>
          <p:nvPr/>
        </p:nvSpPr>
        <p:spPr>
          <a:xfrm>
            <a:off x="9135847" y="4410346"/>
            <a:ext cx="2385366"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Exposure and expectations</a:t>
            </a:r>
          </a:p>
        </p:txBody>
      </p:sp>
      <p:sp>
        <p:nvSpPr>
          <p:cNvPr id="3" name="TextBox 2">
            <a:extLst>
              <a:ext uri="{FF2B5EF4-FFF2-40B4-BE49-F238E27FC236}">
                <a16:creationId xmlns:a16="http://schemas.microsoft.com/office/drawing/2014/main" id="{B60ED506-D8FD-8F0E-B306-6073ADD61FB0}"/>
              </a:ext>
            </a:extLst>
          </p:cNvPr>
          <p:cNvSpPr txBox="1"/>
          <p:nvPr/>
        </p:nvSpPr>
        <p:spPr>
          <a:xfrm>
            <a:off x="7426824" y="1135211"/>
            <a:ext cx="3086964"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American Sign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endParaRPr>
          </a:p>
        </p:txBody>
      </p:sp>
      <p:sp>
        <p:nvSpPr>
          <p:cNvPr id="5" name="Title 4">
            <a:extLst>
              <a:ext uri="{FF2B5EF4-FFF2-40B4-BE49-F238E27FC236}">
                <a16:creationId xmlns:a16="http://schemas.microsoft.com/office/drawing/2014/main" id="{7FA6EB47-07C7-B040-E2F8-5AD76097EA8F}"/>
              </a:ext>
            </a:extLst>
          </p:cNvPr>
          <p:cNvSpPr>
            <a:spLocks noGrp="1"/>
          </p:cNvSpPr>
          <p:nvPr>
            <p:ph type="title"/>
          </p:nvPr>
        </p:nvSpPr>
        <p:spPr>
          <a:xfrm>
            <a:off x="567313" y="322681"/>
            <a:ext cx="10684151" cy="731679"/>
          </a:xfrm>
        </p:spPr>
        <p:txBody>
          <a:bodyPr vert="horz" lIns="91440" tIns="45720" rIns="91440" bIns="45720" rtlCol="0" anchor="b">
            <a:normAutofit fontScale="90000"/>
          </a:bodyPr>
          <a:lstStyle/>
          <a:p>
            <a:pPr algn="ctr"/>
            <a:r>
              <a:rPr lang="en-US" sz="5200" kern="1200" dirty="0">
                <a:solidFill>
                  <a:schemeClr val="tx2"/>
                </a:solidFill>
                <a:cs typeface="Times New Roman" panose="02020603050405020304" pitchFamily="18" charset="0"/>
              </a:rPr>
              <a:t>Waiving Foreign Language</a:t>
            </a:r>
          </a:p>
        </p:txBody>
      </p:sp>
      <p:sp>
        <p:nvSpPr>
          <p:cNvPr id="4" name="TextBox 3">
            <a:extLst>
              <a:ext uri="{FF2B5EF4-FFF2-40B4-BE49-F238E27FC236}">
                <a16:creationId xmlns:a16="http://schemas.microsoft.com/office/drawing/2014/main" id="{7416C1D6-EB69-1EA4-8DD6-187B8FB86319}"/>
              </a:ext>
            </a:extLst>
          </p:cNvPr>
          <p:cNvSpPr txBox="1"/>
          <p:nvPr/>
        </p:nvSpPr>
        <p:spPr>
          <a:xfrm>
            <a:off x="4835554" y="4074133"/>
            <a:ext cx="238008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Cognitive Load</a:t>
            </a:r>
          </a:p>
        </p:txBody>
      </p:sp>
    </p:spTree>
    <p:extLst>
      <p:ext uri="{BB962C8B-B14F-4D97-AF65-F5344CB8AC3E}">
        <p14:creationId xmlns:p14="http://schemas.microsoft.com/office/powerpoint/2010/main" val="3532387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160">
          <a:extLst>
            <a:ext uri="{FF2B5EF4-FFF2-40B4-BE49-F238E27FC236}">
              <a16:creationId xmlns:a16="http://schemas.microsoft.com/office/drawing/2014/main" id="{16F8181C-6256-8975-82EC-B0CD2F1389EA}"/>
            </a:ext>
          </a:extLst>
        </p:cNvPr>
        <p:cNvGrpSpPr/>
        <p:nvPr/>
      </p:nvGrpSpPr>
      <p:grpSpPr>
        <a:xfrm>
          <a:off x="0" y="0"/>
          <a:ext cx="0" cy="0"/>
          <a:chOff x="0" y="0"/>
          <a:chExt cx="0" cy="0"/>
        </a:xfrm>
      </p:grpSpPr>
      <p:sp>
        <p:nvSpPr>
          <p:cNvPr id="161" name="Google Shape;161;g2c024c769fe_0_31">
            <a:extLst>
              <a:ext uri="{FF2B5EF4-FFF2-40B4-BE49-F238E27FC236}">
                <a16:creationId xmlns:a16="http://schemas.microsoft.com/office/drawing/2014/main" id="{A9DC095C-CDA6-D8B9-6030-25CB7EC3FFB3}"/>
              </a:ext>
            </a:extLst>
          </p:cNvPr>
          <p:cNvSpPr/>
          <p:nvPr/>
        </p:nvSpPr>
        <p:spPr>
          <a:xfrm rot="471058">
            <a:off x="0" y="918702"/>
            <a:ext cx="4352192" cy="5020596"/>
          </a:xfrm>
          <a:prstGeom prst="cloud">
            <a:avLst/>
          </a:prstGeom>
          <a:gradFill>
            <a:gsLst>
              <a:gs pos="0">
                <a:srgbClr val="70AD47">
                  <a:alpha val="20000"/>
                </a:srgbClr>
              </a:gs>
              <a:gs pos="16000">
                <a:srgbClr val="70AD47">
                  <a:alpha val="20000"/>
                </a:srgbClr>
              </a:gs>
              <a:gs pos="100000">
                <a:srgbClr val="C9DAF8"/>
              </a:gs>
              <a:gs pos="100000">
                <a:srgbClr val="D9E4F8"/>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Times New Roman"/>
              <a:buNone/>
              <a:tabLst/>
              <a:defRPr/>
            </a:pPr>
            <a:endParaRPr kumimoji="0" sz="41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pic>
        <p:nvPicPr>
          <p:cNvPr id="2" name="Picture 1">
            <a:extLst>
              <a:ext uri="{FF2B5EF4-FFF2-40B4-BE49-F238E27FC236}">
                <a16:creationId xmlns:a16="http://schemas.microsoft.com/office/drawing/2014/main" id="{6EBD93EA-3909-E52B-FBCF-EDFB3F63E3E3}"/>
              </a:ext>
            </a:extLst>
          </p:cNvPr>
          <p:cNvPicPr>
            <a:picLocks noChangeAspect="1"/>
          </p:cNvPicPr>
          <p:nvPr/>
        </p:nvPicPr>
        <p:blipFill>
          <a:blip r:embed="rId3"/>
          <a:stretch>
            <a:fillRect/>
          </a:stretch>
        </p:blipFill>
        <p:spPr>
          <a:xfrm>
            <a:off x="3484086" y="1099727"/>
            <a:ext cx="4997196" cy="5868418"/>
          </a:xfrm>
          <a:prstGeom prst="rect">
            <a:avLst/>
          </a:prstGeom>
        </p:spPr>
      </p:pic>
      <p:sp>
        <p:nvSpPr>
          <p:cNvPr id="162" name="Google Shape;162;g2c024c769fe_0_31">
            <a:extLst>
              <a:ext uri="{FF2B5EF4-FFF2-40B4-BE49-F238E27FC236}">
                <a16:creationId xmlns:a16="http://schemas.microsoft.com/office/drawing/2014/main" id="{E1624ABC-B905-4648-C437-2AE3EC21183D}"/>
              </a:ext>
            </a:extLst>
          </p:cNvPr>
          <p:cNvSpPr txBox="1"/>
          <p:nvPr/>
        </p:nvSpPr>
        <p:spPr>
          <a:xfrm>
            <a:off x="1652252" y="398627"/>
            <a:ext cx="8108100" cy="701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400"/>
              <a:buFont typeface="Times New Roman"/>
              <a:buNone/>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Assistive Technology</a:t>
            </a:r>
            <a:endParaRPr kumimoji="0"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63" name="Google Shape;163;g2c024c769fe_0_31">
            <a:extLst>
              <a:ext uri="{FF2B5EF4-FFF2-40B4-BE49-F238E27FC236}">
                <a16:creationId xmlns:a16="http://schemas.microsoft.com/office/drawing/2014/main" id="{EC7CC37E-D299-2E43-1AFF-9334E9C3B2A7}"/>
              </a:ext>
            </a:extLst>
          </p:cNvPr>
          <p:cNvSpPr/>
          <p:nvPr/>
        </p:nvSpPr>
        <p:spPr>
          <a:xfrm rot="20634123">
            <a:off x="7760614" y="918701"/>
            <a:ext cx="4288130" cy="5020596"/>
          </a:xfrm>
          <a:prstGeom prst="cloud">
            <a:avLst/>
          </a:prstGeom>
          <a:gradFill>
            <a:gsLst>
              <a:gs pos="0">
                <a:srgbClr val="70AD47">
                  <a:alpha val="20000"/>
                </a:srgbClr>
              </a:gs>
              <a:gs pos="16000">
                <a:srgbClr val="70AD47">
                  <a:alpha val="20000"/>
                </a:srgbClr>
              </a:gs>
              <a:gs pos="100000">
                <a:srgbClr val="C9DAF8"/>
              </a:gs>
              <a:gs pos="100000">
                <a:srgbClr val="D9E4F8"/>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64" name="Google Shape;164;g2c024c769fe_0_31">
            <a:extLst>
              <a:ext uri="{FF2B5EF4-FFF2-40B4-BE49-F238E27FC236}">
                <a16:creationId xmlns:a16="http://schemas.microsoft.com/office/drawing/2014/main" id="{AABB94D5-C9D0-0DB1-4E40-2EC331942255}"/>
              </a:ext>
            </a:extLst>
          </p:cNvPr>
          <p:cNvSpPr txBox="1"/>
          <p:nvPr/>
        </p:nvSpPr>
        <p:spPr>
          <a:xfrm>
            <a:off x="4728966" y="2112961"/>
            <a:ext cx="3278908" cy="155664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Speech to Text </a:t>
            </a:r>
            <a:r>
              <a:rPr kumimoji="0" lang="en-US" sz="3300" b="1" i="0" u="sng" strike="noStrike" kern="0" cap="none" spc="0" normalizeH="0" baseline="0" noProof="0" dirty="0" err="1">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Text</a:t>
            </a: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 to Speech</a:t>
            </a:r>
            <a:endParaRPr kumimoji="0"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165" name="Google Shape;165;g2c024c769fe_0_31">
            <a:extLst>
              <a:ext uri="{FF2B5EF4-FFF2-40B4-BE49-F238E27FC236}">
                <a16:creationId xmlns:a16="http://schemas.microsoft.com/office/drawing/2014/main" id="{EA56D601-7F7D-8D56-0699-A75D5888B08C}"/>
              </a:ext>
            </a:extLst>
          </p:cNvPr>
          <p:cNvSpPr txBox="1"/>
          <p:nvPr/>
        </p:nvSpPr>
        <p:spPr>
          <a:xfrm>
            <a:off x="878353" y="1812879"/>
            <a:ext cx="2970163" cy="692467"/>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Audiobooks</a:t>
            </a:r>
            <a:endParaRPr kumimoji="0"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166" name="Google Shape;166;g2c024c769fe_0_31">
            <a:extLst>
              <a:ext uri="{FF2B5EF4-FFF2-40B4-BE49-F238E27FC236}">
                <a16:creationId xmlns:a16="http://schemas.microsoft.com/office/drawing/2014/main" id="{CED2D4E1-222F-46D5-DB47-2DC026E0EB28}"/>
              </a:ext>
            </a:extLst>
          </p:cNvPr>
          <p:cNvSpPr txBox="1"/>
          <p:nvPr/>
        </p:nvSpPr>
        <p:spPr>
          <a:xfrm>
            <a:off x="432248" y="2482098"/>
            <a:ext cx="3462238" cy="306496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Allows access to the same content without the pressure of decoding</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Learning Ally</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err="1">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Bookshare</a:t>
            </a:r>
            <a:endPar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Audible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167" name="Google Shape;167;g2c024c769fe_0_31">
            <a:extLst>
              <a:ext uri="{FF2B5EF4-FFF2-40B4-BE49-F238E27FC236}">
                <a16:creationId xmlns:a16="http://schemas.microsoft.com/office/drawing/2014/main" id="{F6610C06-A10E-2743-12EE-0A77AEFE52DD}"/>
              </a:ext>
            </a:extLst>
          </p:cNvPr>
          <p:cNvSpPr txBox="1"/>
          <p:nvPr/>
        </p:nvSpPr>
        <p:spPr>
          <a:xfrm>
            <a:off x="8902199" y="2272960"/>
            <a:ext cx="3050674" cy="2793287"/>
          </a:xfrm>
          <a:prstGeom prst="rect">
            <a:avLst/>
          </a:prstGeom>
          <a:noFill/>
          <a:ln>
            <a:noFill/>
          </a:ln>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Grammarly</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Speechify</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err="1">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SnapType</a:t>
            </a:r>
            <a:endPar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err="1">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Ghotit</a:t>
            </a:r>
            <a:endPar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3" name="TextBox 2">
            <a:extLst>
              <a:ext uri="{FF2B5EF4-FFF2-40B4-BE49-F238E27FC236}">
                <a16:creationId xmlns:a16="http://schemas.microsoft.com/office/drawing/2014/main" id="{D3667F0D-763F-A36B-4666-FFF179FA685E}"/>
              </a:ext>
            </a:extLst>
          </p:cNvPr>
          <p:cNvSpPr txBox="1"/>
          <p:nvPr/>
        </p:nvSpPr>
        <p:spPr>
          <a:xfrm>
            <a:off x="9296469" y="1866013"/>
            <a:ext cx="118533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Apps</a:t>
            </a:r>
          </a:p>
        </p:txBody>
      </p:sp>
      <p:sp>
        <p:nvSpPr>
          <p:cNvPr id="4" name="TextBox 3">
            <a:extLst>
              <a:ext uri="{FF2B5EF4-FFF2-40B4-BE49-F238E27FC236}">
                <a16:creationId xmlns:a16="http://schemas.microsoft.com/office/drawing/2014/main" id="{C06527D2-FE2E-A957-E084-D970A9372611}"/>
              </a:ext>
            </a:extLst>
          </p:cNvPr>
          <p:cNvSpPr txBox="1"/>
          <p:nvPr/>
        </p:nvSpPr>
        <p:spPr>
          <a:xfrm>
            <a:off x="4674694" y="3199333"/>
            <a:ext cx="3161396"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Converts spoken word into text and vice/versa</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Google/Microsoft Extensions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Dragon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Natural Reader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Pen Readers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25372343"/>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barn(inVertical)">
                                      <p:cBhvr>
                                        <p:cTn id="7" dur="500"/>
                                        <p:tgtEl>
                                          <p:spTgt spid="16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5"/>
                                        </p:tgtEl>
                                        <p:attrNameLst>
                                          <p:attrName>style.visibility</p:attrName>
                                        </p:attrNameLst>
                                      </p:cBhvr>
                                      <p:to>
                                        <p:strVal val="visible"/>
                                      </p:to>
                                    </p:set>
                                    <p:animEffect transition="in" filter="barn(inVertical)">
                                      <p:cBhvr>
                                        <p:cTn id="10" dur="500"/>
                                        <p:tgtEl>
                                          <p:spTgt spid="16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1"/>
                                        </p:tgtEl>
                                        <p:attrNameLst>
                                          <p:attrName>style.visibility</p:attrName>
                                        </p:attrNameLst>
                                      </p:cBhvr>
                                      <p:to>
                                        <p:strVal val="visible"/>
                                      </p:to>
                                    </p:set>
                                    <p:animEffect transition="in" filter="barn(inVertical)">
                                      <p:cBhvr>
                                        <p:cTn id="13" dur="500"/>
                                        <p:tgtEl>
                                          <p:spTgt spid="16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4"/>
                                        </p:tgtEl>
                                        <p:attrNameLst>
                                          <p:attrName>style.visibility</p:attrName>
                                        </p:attrNameLst>
                                      </p:cBhvr>
                                      <p:to>
                                        <p:strVal val="visible"/>
                                      </p:to>
                                    </p:set>
                                    <p:animEffect transition="in" filter="barn(inVertical)">
                                      <p:cBhvr>
                                        <p:cTn id="18" dur="500"/>
                                        <p:tgtEl>
                                          <p:spTgt spid="16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7"/>
                                        </p:tgtEl>
                                        <p:attrNameLst>
                                          <p:attrName>style.visibility</p:attrName>
                                        </p:attrNameLst>
                                      </p:cBhvr>
                                      <p:to>
                                        <p:strVal val="visible"/>
                                      </p:to>
                                    </p:set>
                                    <p:animEffect transition="in" filter="barn(inVertical)">
                                      <p:cBhvr>
                                        <p:cTn id="29" dur="500"/>
                                        <p:tgtEl>
                                          <p:spTgt spid="16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3"/>
                                        </p:tgtEl>
                                        <p:attrNameLst>
                                          <p:attrName>style.visibility</p:attrName>
                                        </p:attrNameLst>
                                      </p:cBhvr>
                                      <p:to>
                                        <p:strVal val="visible"/>
                                      </p:to>
                                    </p:set>
                                    <p:animEffect transition="in" filter="barn(inVertical)">
                                      <p:cBhvr>
                                        <p:cTn id="35"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163" grpId="0" animBg="1"/>
      <p:bldP spid="164" grpId="0"/>
      <p:bldP spid="165" grpId="0"/>
      <p:bldP spid="166" grpId="0"/>
      <p:bldP spid="167" grpId="0"/>
      <p:bldP spid="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209">
          <a:extLst>
            <a:ext uri="{FF2B5EF4-FFF2-40B4-BE49-F238E27FC236}">
              <a16:creationId xmlns:a16="http://schemas.microsoft.com/office/drawing/2014/main" id="{A4985816-77DA-CF3D-4670-943043E1E6A3}"/>
            </a:ext>
          </a:extLst>
        </p:cNvPr>
        <p:cNvGrpSpPr/>
        <p:nvPr/>
      </p:nvGrpSpPr>
      <p:grpSpPr>
        <a:xfrm>
          <a:off x="0" y="0"/>
          <a:ext cx="0" cy="0"/>
          <a:chOff x="0" y="0"/>
          <a:chExt cx="0" cy="0"/>
        </a:xfrm>
      </p:grpSpPr>
      <p:grpSp>
        <p:nvGrpSpPr>
          <p:cNvPr id="210" name="Google Shape;210;p18">
            <a:extLst>
              <a:ext uri="{FF2B5EF4-FFF2-40B4-BE49-F238E27FC236}">
                <a16:creationId xmlns:a16="http://schemas.microsoft.com/office/drawing/2014/main" id="{A47BAF1A-30C4-6A76-263E-73B2973EDE02}"/>
              </a:ext>
            </a:extLst>
          </p:cNvPr>
          <p:cNvGrpSpPr/>
          <p:nvPr/>
        </p:nvGrpSpPr>
        <p:grpSpPr>
          <a:xfrm>
            <a:off x="7867135" y="0"/>
            <a:ext cx="4324865" cy="2641149"/>
            <a:chOff x="6867015" y="-1"/>
            <a:chExt cx="5324985" cy="3251912"/>
          </a:xfrm>
        </p:grpSpPr>
        <p:sp>
          <p:nvSpPr>
            <p:cNvPr id="211" name="Google Shape;211;p18">
              <a:extLst>
                <a:ext uri="{FF2B5EF4-FFF2-40B4-BE49-F238E27FC236}">
                  <a16:creationId xmlns:a16="http://schemas.microsoft.com/office/drawing/2014/main" id="{464B514C-52DB-E946-A6B1-BF2E88BC8F71}"/>
                </a:ext>
              </a:extLst>
            </p:cNvPr>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2" name="Google Shape;212;p18">
              <a:extLst>
                <a:ext uri="{FF2B5EF4-FFF2-40B4-BE49-F238E27FC236}">
                  <a16:creationId xmlns:a16="http://schemas.microsoft.com/office/drawing/2014/main" id="{D8A82222-5088-7FA4-C47A-99D4EFE6F8ED}"/>
                </a:ext>
              </a:extLst>
            </p:cNvPr>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3" name="Google Shape;213;p18">
              <a:extLst>
                <a:ext uri="{FF2B5EF4-FFF2-40B4-BE49-F238E27FC236}">
                  <a16:creationId xmlns:a16="http://schemas.microsoft.com/office/drawing/2014/main" id="{F949E2B5-0876-1D28-A293-7E1FE317DF04}"/>
                </a:ext>
              </a:extLst>
            </p:cNvPr>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4" name="Google Shape;214;p18">
              <a:extLst>
                <a:ext uri="{FF2B5EF4-FFF2-40B4-BE49-F238E27FC236}">
                  <a16:creationId xmlns:a16="http://schemas.microsoft.com/office/drawing/2014/main" id="{EBE89F80-1755-5D0C-2172-C39F341E9973}"/>
                </a:ext>
              </a:extLst>
            </p:cNvPr>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grpSp>
        <p:nvGrpSpPr>
          <p:cNvPr id="215" name="Google Shape;215;p18">
            <a:extLst>
              <a:ext uri="{FF2B5EF4-FFF2-40B4-BE49-F238E27FC236}">
                <a16:creationId xmlns:a16="http://schemas.microsoft.com/office/drawing/2014/main" id="{F32B5625-2B19-D1A8-0A04-AB58B786DD03}"/>
              </a:ext>
            </a:extLst>
          </p:cNvPr>
          <p:cNvGrpSpPr/>
          <p:nvPr/>
        </p:nvGrpSpPr>
        <p:grpSpPr>
          <a:xfrm rot="10800000" flipH="1">
            <a:off x="-10006" y="4191944"/>
            <a:ext cx="3655725" cy="2743201"/>
            <a:chOff x="-305" y="-1"/>
            <a:chExt cx="3832880" cy="2876136"/>
          </a:xfrm>
        </p:grpSpPr>
        <p:sp>
          <p:nvSpPr>
            <p:cNvPr id="216" name="Google Shape;216;p18">
              <a:extLst>
                <a:ext uri="{FF2B5EF4-FFF2-40B4-BE49-F238E27FC236}">
                  <a16:creationId xmlns:a16="http://schemas.microsoft.com/office/drawing/2014/main" id="{AEC21980-1E60-BD78-1695-3A36BBC77710}"/>
                </a:ext>
              </a:extLst>
            </p:cNvPr>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7" name="Google Shape;217;p18">
              <a:extLst>
                <a:ext uri="{FF2B5EF4-FFF2-40B4-BE49-F238E27FC236}">
                  <a16:creationId xmlns:a16="http://schemas.microsoft.com/office/drawing/2014/main" id="{463EF458-32E6-671C-3FA7-931A8A4FC497}"/>
                </a:ext>
              </a:extLst>
            </p:cNvPr>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8" name="Google Shape;218;p18">
              <a:extLst>
                <a:ext uri="{FF2B5EF4-FFF2-40B4-BE49-F238E27FC236}">
                  <a16:creationId xmlns:a16="http://schemas.microsoft.com/office/drawing/2014/main" id="{830453A3-CE57-92D3-5102-A43BF4A81A08}"/>
                </a:ext>
              </a:extLst>
            </p:cNvPr>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9" name="Google Shape;219;p18">
              <a:extLst>
                <a:ext uri="{FF2B5EF4-FFF2-40B4-BE49-F238E27FC236}">
                  <a16:creationId xmlns:a16="http://schemas.microsoft.com/office/drawing/2014/main" id="{436DCF3E-0B65-D314-B31E-2824EDEF085B}"/>
                </a:ext>
              </a:extLst>
            </p:cNvPr>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pic>
        <p:nvPicPr>
          <p:cNvPr id="220" name="Google Shape;220;p18" descr="Shape, circle&#10;&#10;Description automatically generated">
            <a:extLst>
              <a:ext uri="{FF2B5EF4-FFF2-40B4-BE49-F238E27FC236}">
                <a16:creationId xmlns:a16="http://schemas.microsoft.com/office/drawing/2014/main" id="{9251B1D4-C733-26CA-D999-05571DD42F5F}"/>
              </a:ext>
            </a:extLst>
          </p:cNvPr>
          <p:cNvPicPr preferRelativeResize="0"/>
          <p:nvPr/>
        </p:nvPicPr>
        <p:blipFill rotWithShape="1">
          <a:blip r:embed="rId3">
            <a:alphaModFix/>
          </a:blip>
          <a:srcRect/>
          <a:stretch/>
        </p:blipFill>
        <p:spPr>
          <a:xfrm>
            <a:off x="11235018" y="5911317"/>
            <a:ext cx="866215" cy="868026"/>
          </a:xfrm>
          <a:prstGeom prst="rect">
            <a:avLst/>
          </a:prstGeom>
          <a:noFill/>
          <a:ln>
            <a:noFill/>
          </a:ln>
        </p:spPr>
      </p:pic>
      <p:pic>
        <p:nvPicPr>
          <p:cNvPr id="3" name="Picture 2">
            <a:extLst>
              <a:ext uri="{FF2B5EF4-FFF2-40B4-BE49-F238E27FC236}">
                <a16:creationId xmlns:a16="http://schemas.microsoft.com/office/drawing/2014/main" id="{7B01B2DD-E694-3E51-735F-7896BDCDFE73}"/>
              </a:ext>
            </a:extLst>
          </p:cNvPr>
          <p:cNvPicPr>
            <a:picLocks noChangeAspect="1"/>
          </p:cNvPicPr>
          <p:nvPr/>
        </p:nvPicPr>
        <p:blipFill>
          <a:blip r:embed="rId4"/>
          <a:stretch>
            <a:fillRect/>
          </a:stretch>
        </p:blipFill>
        <p:spPr>
          <a:xfrm>
            <a:off x="182227" y="74422"/>
            <a:ext cx="4324865" cy="3354578"/>
          </a:xfrm>
          <a:prstGeom prst="rect">
            <a:avLst/>
          </a:prstGeom>
        </p:spPr>
      </p:pic>
      <p:sp>
        <p:nvSpPr>
          <p:cNvPr id="8" name="TextBox 7">
            <a:extLst>
              <a:ext uri="{FF2B5EF4-FFF2-40B4-BE49-F238E27FC236}">
                <a16:creationId xmlns:a16="http://schemas.microsoft.com/office/drawing/2014/main" id="{6D8AA008-D75B-F743-1401-1BC0232A4594}"/>
              </a:ext>
            </a:extLst>
          </p:cNvPr>
          <p:cNvSpPr txBox="1"/>
          <p:nvPr/>
        </p:nvSpPr>
        <p:spPr>
          <a:xfrm>
            <a:off x="492768" y="960582"/>
            <a:ext cx="370378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Dual Coding Theory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Verbal + Nonverbal = Optimal</a:t>
            </a:r>
          </a:p>
        </p:txBody>
      </p:sp>
      <p:pic>
        <p:nvPicPr>
          <p:cNvPr id="9" name="Picture 8">
            <a:extLst>
              <a:ext uri="{FF2B5EF4-FFF2-40B4-BE49-F238E27FC236}">
                <a16:creationId xmlns:a16="http://schemas.microsoft.com/office/drawing/2014/main" id="{0A3C59CA-C3E2-91B2-02E1-72B7485E671B}"/>
              </a:ext>
            </a:extLst>
          </p:cNvPr>
          <p:cNvPicPr>
            <a:picLocks noChangeAspect="1"/>
          </p:cNvPicPr>
          <p:nvPr/>
        </p:nvPicPr>
        <p:blipFill>
          <a:blip r:embed="rId5"/>
          <a:stretch>
            <a:fillRect/>
          </a:stretch>
        </p:blipFill>
        <p:spPr>
          <a:xfrm>
            <a:off x="1169367" y="2557654"/>
            <a:ext cx="5331461" cy="4143349"/>
          </a:xfrm>
          <a:prstGeom prst="rect">
            <a:avLst/>
          </a:prstGeom>
        </p:spPr>
      </p:pic>
      <p:pic>
        <p:nvPicPr>
          <p:cNvPr id="10" name="Picture 9">
            <a:extLst>
              <a:ext uri="{FF2B5EF4-FFF2-40B4-BE49-F238E27FC236}">
                <a16:creationId xmlns:a16="http://schemas.microsoft.com/office/drawing/2014/main" id="{0773A751-AE5F-2B47-FCCB-47E46B59CAC9}"/>
              </a:ext>
            </a:extLst>
          </p:cNvPr>
          <p:cNvPicPr>
            <a:picLocks noChangeAspect="1"/>
          </p:cNvPicPr>
          <p:nvPr/>
        </p:nvPicPr>
        <p:blipFill>
          <a:blip r:embed="rId5"/>
          <a:stretch>
            <a:fillRect/>
          </a:stretch>
        </p:blipFill>
        <p:spPr>
          <a:xfrm>
            <a:off x="6375676" y="250299"/>
            <a:ext cx="5725557" cy="4449621"/>
          </a:xfrm>
          <a:prstGeom prst="rect">
            <a:avLst/>
          </a:prstGeom>
        </p:spPr>
      </p:pic>
      <p:sp>
        <p:nvSpPr>
          <p:cNvPr id="11" name="TextBox 10">
            <a:extLst>
              <a:ext uri="{FF2B5EF4-FFF2-40B4-BE49-F238E27FC236}">
                <a16:creationId xmlns:a16="http://schemas.microsoft.com/office/drawing/2014/main" id="{C8C2C679-5606-1057-91F8-7C6E7B4167BE}"/>
              </a:ext>
            </a:extLst>
          </p:cNvPr>
          <p:cNvSpPr txBox="1"/>
          <p:nvPr/>
        </p:nvSpPr>
        <p:spPr>
          <a:xfrm>
            <a:off x="1989746" y="3150276"/>
            <a:ext cx="4331855" cy="246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Input (Receptive)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Diagram – Photosynthesis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Flowchart – problem solving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Images – vocabulary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Picture Sequences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extBox 11">
            <a:extLst>
              <a:ext uri="{FF2B5EF4-FFF2-40B4-BE49-F238E27FC236}">
                <a16:creationId xmlns:a16="http://schemas.microsoft.com/office/drawing/2014/main" id="{F39ADCF0-54F5-6B35-27BE-A989E40A7309}"/>
              </a:ext>
            </a:extLst>
          </p:cNvPr>
          <p:cNvSpPr txBox="1"/>
          <p:nvPr/>
        </p:nvSpPr>
        <p:spPr>
          <a:xfrm>
            <a:off x="7776368" y="1345342"/>
            <a:ext cx="3458650"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Output (Expressive)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Draw diagram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Comic Strip</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Illustrations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Timeline</a:t>
            </a:r>
          </a:p>
        </p:txBody>
      </p:sp>
      <p:pic>
        <p:nvPicPr>
          <p:cNvPr id="3074" name="Picture 2" descr="Diagram Of Photosynthesis Cycle Images">
            <a:extLst>
              <a:ext uri="{FF2B5EF4-FFF2-40B4-BE49-F238E27FC236}">
                <a16:creationId xmlns:a16="http://schemas.microsoft.com/office/drawing/2014/main" id="{4390E224-A6F4-FE6E-2B3E-6DEDCDAF91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6884" y="4766176"/>
            <a:ext cx="2388732" cy="20131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is a Flow Chart? - Answered - Twinkl Teaching Wiki">
            <a:extLst>
              <a:ext uri="{FF2B5EF4-FFF2-40B4-BE49-F238E27FC236}">
                <a16:creationId xmlns:a16="http://schemas.microsoft.com/office/drawing/2014/main" id="{C1814847-344D-467B-849B-3CD53D97C5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67" y="3679274"/>
            <a:ext cx="1686651" cy="266605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100+ Free Comic Strip Templates for Your Visual Stories">
            <a:extLst>
              <a:ext uri="{FF2B5EF4-FFF2-40B4-BE49-F238E27FC236}">
                <a16:creationId xmlns:a16="http://schemas.microsoft.com/office/drawing/2014/main" id="{47A452E3-DB16-1F18-3AF6-882D1B8D6F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5689" y="1281178"/>
            <a:ext cx="2181046" cy="186909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10 Engaging Ways to Create Timelines - The Owl Teacher">
            <a:extLst>
              <a:ext uri="{FF2B5EF4-FFF2-40B4-BE49-F238E27FC236}">
                <a16:creationId xmlns:a16="http://schemas.microsoft.com/office/drawing/2014/main" id="{688EE0F3-E414-5438-7ECC-ABAA759D8E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76346" y="1905155"/>
            <a:ext cx="1923648" cy="375386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Pin on School">
            <a:extLst>
              <a:ext uri="{FF2B5EF4-FFF2-40B4-BE49-F238E27FC236}">
                <a16:creationId xmlns:a16="http://schemas.microsoft.com/office/drawing/2014/main" id="{40DD1639-1778-72CA-8660-8C3DDEF521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04988" y="3976048"/>
            <a:ext cx="2492131" cy="1869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474328"/>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circle(in)">
                                      <p:cBhvr>
                                        <p:cTn id="25" dur="2000"/>
                                        <p:tgtEl>
                                          <p:spTgt spid="307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1">
                                            <p:txEl>
                                              <p:pRg st="3" end="3"/>
                                            </p:txEl>
                                          </p:spTgt>
                                        </p:tgtEl>
                                        <p:attrNameLst>
                                          <p:attrName>style.visibility</p:attrName>
                                        </p:attrNameLst>
                                      </p:cBhvr>
                                      <p:to>
                                        <p:strVal val="visible"/>
                                      </p:to>
                                    </p:set>
                                    <p:anim calcmode="lin" valueType="num">
                                      <p:cBhvr additive="base">
                                        <p:cTn id="30"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3076"/>
                                        </p:tgtEl>
                                        <p:attrNameLst>
                                          <p:attrName>style.visibility</p:attrName>
                                        </p:attrNameLst>
                                      </p:cBhvr>
                                      <p:to>
                                        <p:strVal val="visible"/>
                                      </p:to>
                                    </p:set>
                                    <p:anim calcmode="lin" valueType="num">
                                      <p:cBhvr additive="base">
                                        <p:cTn id="36" dur="500" fill="hold"/>
                                        <p:tgtEl>
                                          <p:spTgt spid="3076"/>
                                        </p:tgtEl>
                                        <p:attrNameLst>
                                          <p:attrName>ppt_x</p:attrName>
                                        </p:attrNameLst>
                                      </p:cBhvr>
                                      <p:tavLst>
                                        <p:tav tm="0">
                                          <p:val>
                                            <p:strVal val="0-#ppt_w/2"/>
                                          </p:val>
                                        </p:tav>
                                        <p:tav tm="100000">
                                          <p:val>
                                            <p:strVal val="#ppt_x"/>
                                          </p:val>
                                        </p:tav>
                                      </p:tavLst>
                                    </p:anim>
                                    <p:anim calcmode="lin" valueType="num">
                                      <p:cBhvr additive="base">
                                        <p:cTn id="37"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xEl>
                                              <p:pRg st="4" end="4"/>
                                            </p:txEl>
                                          </p:spTgt>
                                        </p:tgtEl>
                                        <p:attrNameLst>
                                          <p:attrName>style.visibility</p:attrName>
                                        </p:attrNameLst>
                                      </p:cBhvr>
                                      <p:to>
                                        <p:strVal val="visible"/>
                                      </p:to>
                                    </p:set>
                                    <p:animEffect transition="in" filter="fade">
                                      <p:cBhvr>
                                        <p:cTn id="42" dur="1000"/>
                                        <p:tgtEl>
                                          <p:spTgt spid="11">
                                            <p:txEl>
                                              <p:pRg st="4" end="4"/>
                                            </p:txEl>
                                          </p:spTgt>
                                        </p:tgtEl>
                                      </p:cBhvr>
                                    </p:animEffect>
                                    <p:anim calcmode="lin" valueType="num">
                                      <p:cBhvr>
                                        <p:cTn id="43"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1">
                                            <p:txEl>
                                              <p:pRg st="5" end="5"/>
                                            </p:txEl>
                                          </p:spTgt>
                                        </p:tgtEl>
                                        <p:attrNameLst>
                                          <p:attrName>style.visibility</p:attrName>
                                        </p:attrNameLst>
                                      </p:cBhvr>
                                      <p:to>
                                        <p:strVal val="visible"/>
                                      </p:to>
                                    </p:set>
                                    <p:animEffect transition="in" filter="wipe(down)">
                                      <p:cBhvr>
                                        <p:cTn id="49" dur="500"/>
                                        <p:tgtEl>
                                          <p:spTgt spid="11">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2">
                                            <p:txEl>
                                              <p:pRg st="0" end="0"/>
                                            </p:txEl>
                                          </p:spTgt>
                                        </p:tgtEl>
                                        <p:attrNameLst>
                                          <p:attrName>style.visibility</p:attrName>
                                        </p:attrNameLst>
                                      </p:cBhvr>
                                      <p:to>
                                        <p:strVal val="visible"/>
                                      </p:to>
                                    </p:set>
                                    <p:animEffect transition="in" filter="wipe(down)">
                                      <p:cBhvr>
                                        <p:cTn id="54" dur="500"/>
                                        <p:tgtEl>
                                          <p:spTgt spid="12">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nodeType="clickEffect">
                                  <p:stCondLst>
                                    <p:cond delay="0"/>
                                  </p:stCondLst>
                                  <p:childTnLst>
                                    <p:set>
                                      <p:cBhvr>
                                        <p:cTn id="58" dur="1" fill="hold">
                                          <p:stCondLst>
                                            <p:cond delay="0"/>
                                          </p:stCondLst>
                                        </p:cTn>
                                        <p:tgtEl>
                                          <p:spTgt spid="12">
                                            <p:txEl>
                                              <p:pRg st="2" end="2"/>
                                            </p:txEl>
                                          </p:spTgt>
                                        </p:tgtEl>
                                        <p:attrNameLst>
                                          <p:attrName>style.visibility</p:attrName>
                                        </p:attrNameLst>
                                      </p:cBhvr>
                                      <p:to>
                                        <p:strVal val="visible"/>
                                      </p:to>
                                    </p:set>
                                    <p:anim calcmode="lin" valueType="num">
                                      <p:cBhvr additive="base">
                                        <p:cTn id="5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084"/>
                                        </p:tgtEl>
                                        <p:attrNameLst>
                                          <p:attrName>style.visibility</p:attrName>
                                        </p:attrNameLst>
                                      </p:cBhvr>
                                      <p:to>
                                        <p:strVal val="visible"/>
                                      </p:to>
                                    </p:set>
                                    <p:anim calcmode="lin" valueType="num">
                                      <p:cBhvr additive="base">
                                        <p:cTn id="65" dur="500" fill="hold"/>
                                        <p:tgtEl>
                                          <p:spTgt spid="3084"/>
                                        </p:tgtEl>
                                        <p:attrNameLst>
                                          <p:attrName>ppt_x</p:attrName>
                                        </p:attrNameLst>
                                      </p:cBhvr>
                                      <p:tavLst>
                                        <p:tav tm="0">
                                          <p:val>
                                            <p:strVal val="#ppt_x"/>
                                          </p:val>
                                        </p:tav>
                                        <p:tav tm="100000">
                                          <p:val>
                                            <p:strVal val="#ppt_x"/>
                                          </p:val>
                                        </p:tav>
                                      </p:tavLst>
                                    </p:anim>
                                    <p:anim calcmode="lin" valueType="num">
                                      <p:cBhvr additive="base">
                                        <p:cTn id="66"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2">
                                            <p:txEl>
                                              <p:pRg st="3" end="3"/>
                                            </p:txEl>
                                          </p:spTgt>
                                        </p:tgtEl>
                                        <p:attrNameLst>
                                          <p:attrName>style.visibility</p:attrName>
                                        </p:attrNameLst>
                                      </p:cBhvr>
                                      <p:to>
                                        <p:strVal val="visible"/>
                                      </p:to>
                                    </p:set>
                                    <p:animEffect transition="in" filter="fade">
                                      <p:cBhvr>
                                        <p:cTn id="71" dur="1000"/>
                                        <p:tgtEl>
                                          <p:spTgt spid="12">
                                            <p:txEl>
                                              <p:pRg st="3" end="3"/>
                                            </p:txEl>
                                          </p:spTgt>
                                        </p:tgtEl>
                                      </p:cBhvr>
                                    </p:animEffect>
                                    <p:anim calcmode="lin" valueType="num">
                                      <p:cBhvr>
                                        <p:cTn id="72"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73"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1" fill="hold" nodeType="clickEffect">
                                  <p:stCondLst>
                                    <p:cond delay="0"/>
                                  </p:stCondLst>
                                  <p:childTnLst>
                                    <p:set>
                                      <p:cBhvr>
                                        <p:cTn id="77" dur="1" fill="hold">
                                          <p:stCondLst>
                                            <p:cond delay="0"/>
                                          </p:stCondLst>
                                        </p:cTn>
                                        <p:tgtEl>
                                          <p:spTgt spid="3080"/>
                                        </p:tgtEl>
                                        <p:attrNameLst>
                                          <p:attrName>style.visibility</p:attrName>
                                        </p:attrNameLst>
                                      </p:cBhvr>
                                      <p:to>
                                        <p:strVal val="visible"/>
                                      </p:to>
                                    </p:set>
                                    <p:anim calcmode="lin" valueType="num">
                                      <p:cBhvr additive="base">
                                        <p:cTn id="78" dur="500" fill="hold"/>
                                        <p:tgtEl>
                                          <p:spTgt spid="3080"/>
                                        </p:tgtEl>
                                        <p:attrNameLst>
                                          <p:attrName>ppt_x</p:attrName>
                                        </p:attrNameLst>
                                      </p:cBhvr>
                                      <p:tavLst>
                                        <p:tav tm="0">
                                          <p:val>
                                            <p:strVal val="#ppt_x"/>
                                          </p:val>
                                        </p:tav>
                                        <p:tav tm="100000">
                                          <p:val>
                                            <p:strVal val="#ppt_x"/>
                                          </p:val>
                                        </p:tav>
                                      </p:tavLst>
                                    </p:anim>
                                    <p:anim calcmode="lin" valueType="num">
                                      <p:cBhvr additive="base">
                                        <p:cTn id="79" dur="500" fill="hold"/>
                                        <p:tgtEl>
                                          <p:spTgt spid="3080"/>
                                        </p:tgtEl>
                                        <p:attrNameLst>
                                          <p:attrName>ppt_y</p:attrName>
                                        </p:attrNameLst>
                                      </p:cBhvr>
                                      <p:tavLst>
                                        <p:tav tm="0">
                                          <p:val>
                                            <p:strVal val="0-#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2">
                                            <p:txEl>
                                              <p:pRg st="5" end="5"/>
                                            </p:txEl>
                                          </p:spTgt>
                                        </p:tgtEl>
                                        <p:attrNameLst>
                                          <p:attrName>style.visibility</p:attrName>
                                        </p:attrNameLst>
                                      </p:cBhvr>
                                      <p:to>
                                        <p:strVal val="visible"/>
                                      </p:to>
                                    </p:set>
                                    <p:animEffect transition="in" filter="fade">
                                      <p:cBhvr>
                                        <p:cTn id="88" dur="500"/>
                                        <p:tgtEl>
                                          <p:spTgt spid="12">
                                            <p:txEl>
                                              <p:pRg st="5" end="5"/>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2" fill="hold" nodeType="clickEffect">
                                  <p:stCondLst>
                                    <p:cond delay="0"/>
                                  </p:stCondLst>
                                  <p:childTnLst>
                                    <p:set>
                                      <p:cBhvr>
                                        <p:cTn id="92" dur="1" fill="hold">
                                          <p:stCondLst>
                                            <p:cond delay="0"/>
                                          </p:stCondLst>
                                        </p:cTn>
                                        <p:tgtEl>
                                          <p:spTgt spid="3082"/>
                                        </p:tgtEl>
                                        <p:attrNameLst>
                                          <p:attrName>style.visibility</p:attrName>
                                        </p:attrNameLst>
                                      </p:cBhvr>
                                      <p:to>
                                        <p:strVal val="visible"/>
                                      </p:to>
                                    </p:set>
                                    <p:anim calcmode="lin" valueType="num">
                                      <p:cBhvr additive="base">
                                        <p:cTn id="93" dur="500" fill="hold"/>
                                        <p:tgtEl>
                                          <p:spTgt spid="3082"/>
                                        </p:tgtEl>
                                        <p:attrNameLst>
                                          <p:attrName>ppt_x</p:attrName>
                                        </p:attrNameLst>
                                      </p:cBhvr>
                                      <p:tavLst>
                                        <p:tav tm="0">
                                          <p:val>
                                            <p:strVal val="1+#ppt_w/2"/>
                                          </p:val>
                                        </p:tav>
                                        <p:tav tm="100000">
                                          <p:val>
                                            <p:strVal val="#ppt_x"/>
                                          </p:val>
                                        </p:tav>
                                      </p:tavLst>
                                    </p:anim>
                                    <p:anim calcmode="lin" valueType="num">
                                      <p:cBhvr additive="base">
                                        <p:cTn id="94" dur="500" fill="hold"/>
                                        <p:tgtEl>
                                          <p:spTgt spid="30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209">
          <a:extLst>
            <a:ext uri="{FF2B5EF4-FFF2-40B4-BE49-F238E27FC236}">
              <a16:creationId xmlns:a16="http://schemas.microsoft.com/office/drawing/2014/main" id="{E2DAD8E6-4495-D768-F498-F907613EB5FD}"/>
            </a:ext>
          </a:extLst>
        </p:cNvPr>
        <p:cNvGrpSpPr/>
        <p:nvPr/>
      </p:nvGrpSpPr>
      <p:grpSpPr>
        <a:xfrm>
          <a:off x="0" y="0"/>
          <a:ext cx="0" cy="0"/>
          <a:chOff x="0" y="0"/>
          <a:chExt cx="0" cy="0"/>
        </a:xfrm>
      </p:grpSpPr>
      <p:grpSp>
        <p:nvGrpSpPr>
          <p:cNvPr id="210" name="Google Shape;210;p18">
            <a:extLst>
              <a:ext uri="{FF2B5EF4-FFF2-40B4-BE49-F238E27FC236}">
                <a16:creationId xmlns:a16="http://schemas.microsoft.com/office/drawing/2014/main" id="{95CE8AB2-F6A5-10D8-5C12-E2F48DEC774A}"/>
              </a:ext>
            </a:extLst>
          </p:cNvPr>
          <p:cNvGrpSpPr/>
          <p:nvPr/>
        </p:nvGrpSpPr>
        <p:grpSpPr>
          <a:xfrm>
            <a:off x="7867135" y="0"/>
            <a:ext cx="4324865" cy="2641149"/>
            <a:chOff x="6867015" y="-1"/>
            <a:chExt cx="5324985" cy="3251912"/>
          </a:xfrm>
        </p:grpSpPr>
        <p:sp>
          <p:nvSpPr>
            <p:cNvPr id="211" name="Google Shape;211;p18">
              <a:extLst>
                <a:ext uri="{FF2B5EF4-FFF2-40B4-BE49-F238E27FC236}">
                  <a16:creationId xmlns:a16="http://schemas.microsoft.com/office/drawing/2014/main" id="{961817DC-1D40-64A9-42C1-AF4D5C82DC41}"/>
                </a:ext>
              </a:extLst>
            </p:cNvPr>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2" name="Google Shape;212;p18">
              <a:extLst>
                <a:ext uri="{FF2B5EF4-FFF2-40B4-BE49-F238E27FC236}">
                  <a16:creationId xmlns:a16="http://schemas.microsoft.com/office/drawing/2014/main" id="{D37AC89B-BC66-4D1A-36C9-A32EF98F120D}"/>
                </a:ext>
              </a:extLst>
            </p:cNvPr>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3" name="Google Shape;213;p18">
              <a:extLst>
                <a:ext uri="{FF2B5EF4-FFF2-40B4-BE49-F238E27FC236}">
                  <a16:creationId xmlns:a16="http://schemas.microsoft.com/office/drawing/2014/main" id="{891BF1CF-BD09-2C1D-A49A-10178E5E2B65}"/>
                </a:ext>
              </a:extLst>
            </p:cNvPr>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4" name="Google Shape;214;p18">
              <a:extLst>
                <a:ext uri="{FF2B5EF4-FFF2-40B4-BE49-F238E27FC236}">
                  <a16:creationId xmlns:a16="http://schemas.microsoft.com/office/drawing/2014/main" id="{71B493D1-8F73-ADDB-BAF8-4919C3A735F0}"/>
                </a:ext>
              </a:extLst>
            </p:cNvPr>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grpSp>
        <p:nvGrpSpPr>
          <p:cNvPr id="215" name="Google Shape;215;p18">
            <a:extLst>
              <a:ext uri="{FF2B5EF4-FFF2-40B4-BE49-F238E27FC236}">
                <a16:creationId xmlns:a16="http://schemas.microsoft.com/office/drawing/2014/main" id="{47BAACB3-C7D6-70EA-F6A2-548D1760D78F}"/>
              </a:ext>
            </a:extLst>
          </p:cNvPr>
          <p:cNvGrpSpPr/>
          <p:nvPr/>
        </p:nvGrpSpPr>
        <p:grpSpPr>
          <a:xfrm rot="10800000" flipH="1">
            <a:off x="-10006" y="4191944"/>
            <a:ext cx="3655725" cy="2743201"/>
            <a:chOff x="-305" y="-1"/>
            <a:chExt cx="3832880" cy="2876136"/>
          </a:xfrm>
        </p:grpSpPr>
        <p:sp>
          <p:nvSpPr>
            <p:cNvPr id="216" name="Google Shape;216;p18">
              <a:extLst>
                <a:ext uri="{FF2B5EF4-FFF2-40B4-BE49-F238E27FC236}">
                  <a16:creationId xmlns:a16="http://schemas.microsoft.com/office/drawing/2014/main" id="{A02D8B50-5E83-66CA-F1AF-AF1E4A1EDD18}"/>
                </a:ext>
              </a:extLst>
            </p:cNvPr>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7" name="Google Shape;217;p18">
              <a:extLst>
                <a:ext uri="{FF2B5EF4-FFF2-40B4-BE49-F238E27FC236}">
                  <a16:creationId xmlns:a16="http://schemas.microsoft.com/office/drawing/2014/main" id="{4678C08D-D9A9-AFCD-B871-B176DFD81BCB}"/>
                </a:ext>
              </a:extLst>
            </p:cNvPr>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8" name="Google Shape;218;p18">
              <a:extLst>
                <a:ext uri="{FF2B5EF4-FFF2-40B4-BE49-F238E27FC236}">
                  <a16:creationId xmlns:a16="http://schemas.microsoft.com/office/drawing/2014/main" id="{06FED627-EC61-BA2B-E96E-E841A5EC8DCB}"/>
                </a:ext>
              </a:extLst>
            </p:cNvPr>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219" name="Google Shape;219;p18">
              <a:extLst>
                <a:ext uri="{FF2B5EF4-FFF2-40B4-BE49-F238E27FC236}">
                  <a16:creationId xmlns:a16="http://schemas.microsoft.com/office/drawing/2014/main" id="{21CD43B4-AF09-CC2A-D45D-3D237D2897FA}"/>
                </a:ext>
              </a:extLst>
            </p:cNvPr>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pic>
        <p:nvPicPr>
          <p:cNvPr id="220" name="Google Shape;220;p18" descr="Shape, circle&#10;&#10;Description automatically generated">
            <a:extLst>
              <a:ext uri="{FF2B5EF4-FFF2-40B4-BE49-F238E27FC236}">
                <a16:creationId xmlns:a16="http://schemas.microsoft.com/office/drawing/2014/main" id="{5605AAE2-C08D-3CB1-4CB3-281A060B7B02}"/>
              </a:ext>
            </a:extLst>
          </p:cNvPr>
          <p:cNvPicPr preferRelativeResize="0"/>
          <p:nvPr/>
        </p:nvPicPr>
        <p:blipFill rotWithShape="1">
          <a:blip r:embed="rId3">
            <a:alphaModFix/>
          </a:blip>
          <a:srcRect/>
          <a:stretch/>
        </p:blipFill>
        <p:spPr>
          <a:xfrm>
            <a:off x="11235018" y="5911317"/>
            <a:ext cx="866215" cy="868026"/>
          </a:xfrm>
          <a:prstGeom prst="rect">
            <a:avLst/>
          </a:prstGeom>
          <a:noFill/>
          <a:ln>
            <a:noFill/>
          </a:ln>
        </p:spPr>
      </p:pic>
      <p:pic>
        <p:nvPicPr>
          <p:cNvPr id="3" name="Picture 2">
            <a:extLst>
              <a:ext uri="{FF2B5EF4-FFF2-40B4-BE49-F238E27FC236}">
                <a16:creationId xmlns:a16="http://schemas.microsoft.com/office/drawing/2014/main" id="{959E6C26-FDE4-3A8C-099B-3E6B69AB03AC}"/>
              </a:ext>
            </a:extLst>
          </p:cNvPr>
          <p:cNvPicPr>
            <a:picLocks noChangeAspect="1"/>
          </p:cNvPicPr>
          <p:nvPr/>
        </p:nvPicPr>
        <p:blipFill>
          <a:blip r:embed="rId4"/>
          <a:stretch>
            <a:fillRect/>
          </a:stretch>
        </p:blipFill>
        <p:spPr>
          <a:xfrm>
            <a:off x="182227" y="74422"/>
            <a:ext cx="4324865" cy="3354578"/>
          </a:xfrm>
          <a:prstGeom prst="rect">
            <a:avLst/>
          </a:prstGeom>
        </p:spPr>
      </p:pic>
      <p:pic>
        <p:nvPicPr>
          <p:cNvPr id="9" name="Picture 8">
            <a:extLst>
              <a:ext uri="{FF2B5EF4-FFF2-40B4-BE49-F238E27FC236}">
                <a16:creationId xmlns:a16="http://schemas.microsoft.com/office/drawing/2014/main" id="{2C079239-490A-8CB2-E0A0-E7825DABF580}"/>
              </a:ext>
            </a:extLst>
          </p:cNvPr>
          <p:cNvPicPr>
            <a:picLocks noChangeAspect="1"/>
          </p:cNvPicPr>
          <p:nvPr/>
        </p:nvPicPr>
        <p:blipFill>
          <a:blip r:embed="rId5"/>
          <a:stretch>
            <a:fillRect/>
          </a:stretch>
        </p:blipFill>
        <p:spPr>
          <a:xfrm>
            <a:off x="1169367" y="2557654"/>
            <a:ext cx="5331461" cy="4143349"/>
          </a:xfrm>
          <a:prstGeom prst="rect">
            <a:avLst/>
          </a:prstGeom>
        </p:spPr>
      </p:pic>
      <p:pic>
        <p:nvPicPr>
          <p:cNvPr id="10" name="Picture 9">
            <a:extLst>
              <a:ext uri="{FF2B5EF4-FFF2-40B4-BE49-F238E27FC236}">
                <a16:creationId xmlns:a16="http://schemas.microsoft.com/office/drawing/2014/main" id="{7A52D9AC-6815-9B8C-73FB-ED25715B4DB5}"/>
              </a:ext>
            </a:extLst>
          </p:cNvPr>
          <p:cNvPicPr>
            <a:picLocks noChangeAspect="1"/>
          </p:cNvPicPr>
          <p:nvPr/>
        </p:nvPicPr>
        <p:blipFill>
          <a:blip r:embed="rId5"/>
          <a:stretch>
            <a:fillRect/>
          </a:stretch>
        </p:blipFill>
        <p:spPr>
          <a:xfrm>
            <a:off x="6466443" y="-68841"/>
            <a:ext cx="5725557" cy="4449621"/>
          </a:xfrm>
          <a:prstGeom prst="rect">
            <a:avLst/>
          </a:prstGeom>
        </p:spPr>
      </p:pic>
      <p:sp>
        <p:nvSpPr>
          <p:cNvPr id="2" name="TextBox 1">
            <a:extLst>
              <a:ext uri="{FF2B5EF4-FFF2-40B4-BE49-F238E27FC236}">
                <a16:creationId xmlns:a16="http://schemas.microsoft.com/office/drawing/2014/main" id="{06C70A94-1476-66AF-46DF-DDFE8DA1B01B}"/>
              </a:ext>
            </a:extLst>
          </p:cNvPr>
          <p:cNvSpPr txBox="1"/>
          <p:nvPr/>
        </p:nvSpPr>
        <p:spPr>
          <a:xfrm>
            <a:off x="1169367" y="846354"/>
            <a:ext cx="222596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Visual Trackers</a:t>
            </a:r>
          </a:p>
        </p:txBody>
      </p:sp>
      <p:pic>
        <p:nvPicPr>
          <p:cNvPr id="5124" name="Picture 4">
            <a:extLst>
              <a:ext uri="{FF2B5EF4-FFF2-40B4-BE49-F238E27FC236}">
                <a16:creationId xmlns:a16="http://schemas.microsoft.com/office/drawing/2014/main" id="{EDAFBA17-7DF1-7353-7554-D7E7DF26CC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8230" y="3016324"/>
            <a:ext cx="2956002" cy="295600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E4920A-300C-C8CC-AD73-F73AE0F66FE5}"/>
              </a:ext>
            </a:extLst>
          </p:cNvPr>
          <p:cNvSpPr txBox="1"/>
          <p:nvPr/>
        </p:nvSpPr>
        <p:spPr>
          <a:xfrm>
            <a:off x="2901956" y="3330430"/>
            <a:ext cx="21922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Window Tracker</a:t>
            </a:r>
          </a:p>
        </p:txBody>
      </p:sp>
      <p:pic>
        <p:nvPicPr>
          <p:cNvPr id="5126" name="Picture 6">
            <a:extLst>
              <a:ext uri="{FF2B5EF4-FFF2-40B4-BE49-F238E27FC236}">
                <a16:creationId xmlns:a16="http://schemas.microsoft.com/office/drawing/2014/main" id="{EAB8736E-1131-4D8A-AF5B-725704900B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5371"/>
          <a:stretch/>
        </p:blipFill>
        <p:spPr bwMode="auto">
          <a:xfrm>
            <a:off x="7178935" y="1188945"/>
            <a:ext cx="4222217" cy="53801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69A751A-78EC-A9E6-D4A8-1C37839E29C8}"/>
              </a:ext>
            </a:extLst>
          </p:cNvPr>
          <p:cNvSpPr txBox="1"/>
          <p:nvPr/>
        </p:nvSpPr>
        <p:spPr>
          <a:xfrm>
            <a:off x="7907299" y="563418"/>
            <a:ext cx="27422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Highlighter Strips</a:t>
            </a:r>
          </a:p>
        </p:txBody>
      </p:sp>
      <p:pic>
        <p:nvPicPr>
          <p:cNvPr id="5128" name="Picture 8">
            <a:extLst>
              <a:ext uri="{FF2B5EF4-FFF2-40B4-BE49-F238E27FC236}">
                <a16:creationId xmlns:a16="http://schemas.microsoft.com/office/drawing/2014/main" id="{D3E893EE-653E-1F36-88CE-E89CB139BF7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3193"/>
          <a:stretch/>
        </p:blipFill>
        <p:spPr bwMode="auto">
          <a:xfrm>
            <a:off x="3634058" y="175674"/>
            <a:ext cx="3345903" cy="2569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848670"/>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160">
          <a:extLst>
            <a:ext uri="{FF2B5EF4-FFF2-40B4-BE49-F238E27FC236}">
              <a16:creationId xmlns:a16="http://schemas.microsoft.com/office/drawing/2014/main" id="{F0F28A3D-990C-52FA-5221-1209FAE7159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400CF85-E13B-A094-41BA-DBD89F278985}"/>
              </a:ext>
            </a:extLst>
          </p:cNvPr>
          <p:cNvPicPr>
            <a:picLocks noChangeAspect="1"/>
          </p:cNvPicPr>
          <p:nvPr/>
        </p:nvPicPr>
        <p:blipFill>
          <a:blip r:embed="rId3"/>
          <a:stretch>
            <a:fillRect/>
          </a:stretch>
        </p:blipFill>
        <p:spPr>
          <a:xfrm>
            <a:off x="3894486" y="1554470"/>
            <a:ext cx="4288130" cy="5035732"/>
          </a:xfrm>
          <a:prstGeom prst="rect">
            <a:avLst/>
          </a:prstGeom>
        </p:spPr>
      </p:pic>
      <p:sp>
        <p:nvSpPr>
          <p:cNvPr id="161" name="Google Shape;161;g2c024c769fe_0_31">
            <a:extLst>
              <a:ext uri="{FF2B5EF4-FFF2-40B4-BE49-F238E27FC236}">
                <a16:creationId xmlns:a16="http://schemas.microsoft.com/office/drawing/2014/main" id="{12CDE276-8344-DBEA-E3E7-264C7B509938}"/>
              </a:ext>
            </a:extLst>
          </p:cNvPr>
          <p:cNvSpPr/>
          <p:nvPr/>
        </p:nvSpPr>
        <p:spPr>
          <a:xfrm rot="471058">
            <a:off x="0" y="918702"/>
            <a:ext cx="4352192" cy="5020596"/>
          </a:xfrm>
          <a:prstGeom prst="cloud">
            <a:avLst/>
          </a:prstGeom>
          <a:gradFill>
            <a:gsLst>
              <a:gs pos="0">
                <a:srgbClr val="70AD47">
                  <a:alpha val="20000"/>
                </a:srgbClr>
              </a:gs>
              <a:gs pos="16000">
                <a:srgbClr val="70AD47">
                  <a:alpha val="20000"/>
                </a:srgbClr>
              </a:gs>
              <a:gs pos="100000">
                <a:srgbClr val="C9DAF8"/>
              </a:gs>
              <a:gs pos="100000">
                <a:srgbClr val="D9E4F8"/>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Times New Roman"/>
              <a:buNone/>
              <a:tabLst/>
              <a:defRPr/>
            </a:pPr>
            <a:endParaRPr kumimoji="0" sz="41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162" name="Google Shape;162;g2c024c769fe_0_31">
            <a:extLst>
              <a:ext uri="{FF2B5EF4-FFF2-40B4-BE49-F238E27FC236}">
                <a16:creationId xmlns:a16="http://schemas.microsoft.com/office/drawing/2014/main" id="{7185CB8A-3F03-7698-774A-7E199281F2B3}"/>
              </a:ext>
            </a:extLst>
          </p:cNvPr>
          <p:cNvSpPr txBox="1"/>
          <p:nvPr/>
        </p:nvSpPr>
        <p:spPr>
          <a:xfrm>
            <a:off x="1652252" y="398627"/>
            <a:ext cx="8108100" cy="701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400"/>
              <a:buFont typeface="Times New Roman"/>
              <a:buNone/>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Note Taking Accommodations</a:t>
            </a:r>
            <a:endParaRPr kumimoji="0"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63" name="Google Shape;163;g2c024c769fe_0_31">
            <a:extLst>
              <a:ext uri="{FF2B5EF4-FFF2-40B4-BE49-F238E27FC236}">
                <a16:creationId xmlns:a16="http://schemas.microsoft.com/office/drawing/2014/main" id="{4DBFE72C-C9DB-7D1C-E1CF-618377A51CAD}"/>
              </a:ext>
            </a:extLst>
          </p:cNvPr>
          <p:cNvSpPr/>
          <p:nvPr/>
        </p:nvSpPr>
        <p:spPr>
          <a:xfrm rot="20634123">
            <a:off x="7760614" y="918701"/>
            <a:ext cx="4288130" cy="5020596"/>
          </a:xfrm>
          <a:prstGeom prst="cloud">
            <a:avLst/>
          </a:prstGeom>
          <a:gradFill>
            <a:gsLst>
              <a:gs pos="0">
                <a:srgbClr val="70AD47">
                  <a:alpha val="20000"/>
                </a:srgbClr>
              </a:gs>
              <a:gs pos="16000">
                <a:srgbClr val="70AD47">
                  <a:alpha val="20000"/>
                </a:srgbClr>
              </a:gs>
              <a:gs pos="100000">
                <a:srgbClr val="C9DAF8"/>
              </a:gs>
              <a:gs pos="100000">
                <a:srgbClr val="D9E4F8"/>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64" name="Google Shape;164;g2c024c769fe_0_31">
            <a:extLst>
              <a:ext uri="{FF2B5EF4-FFF2-40B4-BE49-F238E27FC236}">
                <a16:creationId xmlns:a16="http://schemas.microsoft.com/office/drawing/2014/main" id="{1C4E16E1-3827-C0E0-EE2D-4102DB6C7DC8}"/>
              </a:ext>
            </a:extLst>
          </p:cNvPr>
          <p:cNvSpPr txBox="1"/>
          <p:nvPr/>
        </p:nvSpPr>
        <p:spPr>
          <a:xfrm>
            <a:off x="4766633" y="2251877"/>
            <a:ext cx="3278908" cy="701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Provided copy</a:t>
            </a:r>
            <a:endParaRPr kumimoji="0"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165" name="Google Shape;165;g2c024c769fe_0_31">
            <a:extLst>
              <a:ext uri="{FF2B5EF4-FFF2-40B4-BE49-F238E27FC236}">
                <a16:creationId xmlns:a16="http://schemas.microsoft.com/office/drawing/2014/main" id="{3439C05A-F3E0-8799-79E1-8C5D5803E3C2}"/>
              </a:ext>
            </a:extLst>
          </p:cNvPr>
          <p:cNvSpPr txBox="1"/>
          <p:nvPr/>
        </p:nvSpPr>
        <p:spPr>
          <a:xfrm>
            <a:off x="878353" y="1812879"/>
            <a:ext cx="2970163" cy="692467"/>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Why?</a:t>
            </a:r>
            <a:endParaRPr kumimoji="0"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166" name="Google Shape;166;g2c024c769fe_0_31">
            <a:extLst>
              <a:ext uri="{FF2B5EF4-FFF2-40B4-BE49-F238E27FC236}">
                <a16:creationId xmlns:a16="http://schemas.microsoft.com/office/drawing/2014/main" id="{C6A9A615-D697-F533-9F95-518157BAEB99}"/>
              </a:ext>
            </a:extLst>
          </p:cNvPr>
          <p:cNvSpPr txBox="1"/>
          <p:nvPr/>
        </p:nvSpPr>
        <p:spPr>
          <a:xfrm>
            <a:off x="432248" y="2482098"/>
            <a:ext cx="3462238" cy="3064964"/>
          </a:xfrm>
          <a:prstGeom prst="rect">
            <a:avLst/>
          </a:prstGeom>
          <a:noFill/>
          <a:ln>
            <a:noFill/>
          </a:ln>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Difficulty with tracking words on the page</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Fluency of writing</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Impedes active listening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167" name="Google Shape;167;g2c024c769fe_0_31">
            <a:extLst>
              <a:ext uri="{FF2B5EF4-FFF2-40B4-BE49-F238E27FC236}">
                <a16:creationId xmlns:a16="http://schemas.microsoft.com/office/drawing/2014/main" id="{38E6A854-3320-C756-FE0F-AFB2E3DAB888}"/>
              </a:ext>
            </a:extLst>
          </p:cNvPr>
          <p:cNvSpPr txBox="1"/>
          <p:nvPr/>
        </p:nvSpPr>
        <p:spPr>
          <a:xfrm>
            <a:off x="8432580" y="2675692"/>
            <a:ext cx="3050674" cy="2793287"/>
          </a:xfrm>
          <a:prstGeom prst="rect">
            <a:avLst/>
          </a:prstGeom>
          <a:noFill/>
          <a:ln>
            <a:noFill/>
          </a:ln>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Copy of the notes with words missing that you want the child to fill in</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Template</a:t>
            </a:r>
          </a:p>
        </p:txBody>
      </p:sp>
      <p:sp>
        <p:nvSpPr>
          <p:cNvPr id="3" name="TextBox 2">
            <a:extLst>
              <a:ext uri="{FF2B5EF4-FFF2-40B4-BE49-F238E27FC236}">
                <a16:creationId xmlns:a16="http://schemas.microsoft.com/office/drawing/2014/main" id="{4C7CD9E4-74FC-E9F4-7E8D-54680A84A05C}"/>
              </a:ext>
            </a:extLst>
          </p:cNvPr>
          <p:cNvSpPr txBox="1"/>
          <p:nvPr/>
        </p:nvSpPr>
        <p:spPr>
          <a:xfrm>
            <a:off x="8481282" y="1812879"/>
            <a:ext cx="3581092"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Scaffolded Copy</a:t>
            </a:r>
          </a:p>
        </p:txBody>
      </p:sp>
      <p:sp>
        <p:nvSpPr>
          <p:cNvPr id="4" name="TextBox 3">
            <a:extLst>
              <a:ext uri="{FF2B5EF4-FFF2-40B4-BE49-F238E27FC236}">
                <a16:creationId xmlns:a16="http://schemas.microsoft.com/office/drawing/2014/main" id="{F6B69FC1-BADB-A49D-F928-C96A29792A43}"/>
              </a:ext>
            </a:extLst>
          </p:cNvPr>
          <p:cNvSpPr txBox="1"/>
          <p:nvPr/>
        </p:nvSpPr>
        <p:spPr>
          <a:xfrm>
            <a:off x="4674694" y="3199333"/>
            <a:ext cx="3161396"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Teacher notes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Reliable peer notes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Active process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Highlight key phrases or draw pictures</a:t>
            </a:r>
          </a:p>
        </p:txBody>
      </p:sp>
    </p:spTree>
    <p:extLst>
      <p:ext uri="{BB962C8B-B14F-4D97-AF65-F5344CB8AC3E}">
        <p14:creationId xmlns:p14="http://schemas.microsoft.com/office/powerpoint/2010/main" val="13534045"/>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circle(in)">
                                      <p:cBhvr>
                                        <p:cTn id="7" dur="2000"/>
                                        <p:tgtEl>
                                          <p:spTgt spid="16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5"/>
                                        </p:tgtEl>
                                        <p:attrNameLst>
                                          <p:attrName>style.visibility</p:attrName>
                                        </p:attrNameLst>
                                      </p:cBhvr>
                                      <p:to>
                                        <p:strVal val="visible"/>
                                      </p:to>
                                    </p:set>
                                    <p:animEffect transition="in" filter="circle(in)">
                                      <p:cBhvr>
                                        <p:cTn id="10" dur="2000"/>
                                        <p:tgtEl>
                                          <p:spTgt spid="16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66"/>
                                        </p:tgtEl>
                                        <p:attrNameLst>
                                          <p:attrName>style.visibility</p:attrName>
                                        </p:attrNameLst>
                                      </p:cBhvr>
                                      <p:to>
                                        <p:strVal val="visible"/>
                                      </p:to>
                                    </p:set>
                                    <p:animEffect transition="in" filter="circle(in)">
                                      <p:cBhvr>
                                        <p:cTn id="13" dur="2000"/>
                                        <p:tgtEl>
                                          <p:spTgt spid="16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4"/>
                                        </p:tgtEl>
                                        <p:attrNameLst>
                                          <p:attrName>style.visibility</p:attrName>
                                        </p:attrNameLst>
                                      </p:cBhvr>
                                      <p:to>
                                        <p:strVal val="visible"/>
                                      </p:to>
                                    </p:set>
                                    <p:animEffect transition="in" filter="barn(inVertical)">
                                      <p:cBhvr>
                                        <p:cTn id="18" dur="500"/>
                                        <p:tgtEl>
                                          <p:spTgt spid="16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7"/>
                                        </p:tgtEl>
                                        <p:attrNameLst>
                                          <p:attrName>style.visibility</p:attrName>
                                        </p:attrNameLst>
                                      </p:cBhvr>
                                      <p:to>
                                        <p:strVal val="visible"/>
                                      </p:to>
                                    </p:set>
                                    <p:animEffect transition="in" filter="barn(inVertical)">
                                      <p:cBhvr>
                                        <p:cTn id="29" dur="500"/>
                                        <p:tgtEl>
                                          <p:spTgt spid="16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3"/>
                                        </p:tgtEl>
                                        <p:attrNameLst>
                                          <p:attrName>style.visibility</p:attrName>
                                        </p:attrNameLst>
                                      </p:cBhvr>
                                      <p:to>
                                        <p:strVal val="visible"/>
                                      </p:to>
                                    </p:set>
                                    <p:animEffect transition="in" filter="barn(inVertical)">
                                      <p:cBhvr>
                                        <p:cTn id="35"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163" grpId="0" animBg="1"/>
      <p:bldP spid="164" grpId="0"/>
      <p:bldP spid="165" grpId="0"/>
      <p:bldP spid="166" grpId="0"/>
      <p:bldP spid="167" grpId="0"/>
      <p:bldP spid="3"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482DAC-8FD3-C289-F49E-AEE76F3246E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78E7B1-D17C-8F28-1D55-303C8E522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D26DFFE-245B-49DD-FE03-2430680E3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E236C7F9-CDAC-87C5-BF9F-5A71CF94D9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9446CB4A-3FF9-F747-1142-136FA62B4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4D4DF4A-4E1C-1A8E-FFFB-49A3443C3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7EEE684-E17C-A0A7-F24F-3D97B9A7E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695BC55-9DE6-F29A-6BA5-F30C6C758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523F1F42-AF8B-D37C-85C2-0D8E04F92EA2}"/>
              </a:ext>
            </a:extLst>
          </p:cNvPr>
          <p:cNvSpPr>
            <a:spLocks noGrp="1"/>
          </p:cNvSpPr>
          <p:nvPr>
            <p:ph idx="1"/>
          </p:nvPr>
        </p:nvSpPr>
        <p:spPr>
          <a:xfrm>
            <a:off x="5534612" y="422821"/>
            <a:ext cx="6517077" cy="6239661"/>
          </a:xfrm>
        </p:spPr>
        <p:txBody>
          <a:bodyPr anchor="ctr">
            <a:normAutofit/>
          </a:bodyPr>
          <a:lstStyle/>
          <a:p>
            <a:r>
              <a:rPr lang="en-US" sz="4000" dirty="0">
                <a:solidFill>
                  <a:schemeClr val="tx2"/>
                </a:solidFill>
                <a:latin typeface="+mj-lt"/>
              </a:rPr>
              <a:t>Flexible assessments</a:t>
            </a:r>
          </a:p>
          <a:p>
            <a:r>
              <a:rPr lang="en-US" sz="4000" dirty="0">
                <a:solidFill>
                  <a:schemeClr val="tx2"/>
                </a:solidFill>
                <a:latin typeface="+mj-lt"/>
              </a:rPr>
              <a:t>Align grades to Standards</a:t>
            </a:r>
          </a:p>
          <a:p>
            <a:r>
              <a:rPr lang="en-US" sz="4000" i="0" dirty="0">
                <a:solidFill>
                  <a:schemeClr val="tx2"/>
                </a:solidFill>
                <a:effectLst/>
                <a:latin typeface="+mj-lt"/>
              </a:rPr>
              <a:t>Change expectations on grades, especially for spelling and grammar on non-spelling tasks</a:t>
            </a:r>
          </a:p>
          <a:p>
            <a:endParaRPr lang="en-US" sz="4000" dirty="0">
              <a:solidFill>
                <a:srgbClr val="0070C0"/>
              </a:solidFill>
              <a:effectLst/>
              <a:latin typeface="+mj-lt"/>
              <a:cs typeface="Times New Roman" panose="02020603050405020304" pitchFamily="18" charset="0"/>
            </a:endParaRPr>
          </a:p>
          <a:p>
            <a:endParaRPr lang="en-US" sz="1800" dirty="0">
              <a:solidFill>
                <a:schemeClr val="tx2"/>
              </a:solidFill>
              <a:latin typeface="+mj-lt"/>
            </a:endParaRPr>
          </a:p>
        </p:txBody>
      </p:sp>
      <p:pic>
        <p:nvPicPr>
          <p:cNvPr id="4098" name="Picture 2" descr="Gradebook OPENS Monday | White Oak Elementary School">
            <a:extLst>
              <a:ext uri="{FF2B5EF4-FFF2-40B4-BE49-F238E27FC236}">
                <a16:creationId xmlns:a16="http://schemas.microsoft.com/office/drawing/2014/main" id="{EB8EBC96-A0A5-47AF-BC94-4211CE758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259" y="1850687"/>
            <a:ext cx="40005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84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4F363F53-7C07-0B1A-240B-44B08AB5062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5E7BC3-0763-A6CD-6C61-E689D8A4E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03A4E45-2C28-2001-ADE7-86CCE4475F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672D2355-D759-6745-7BE8-DCFF9E985F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D55F1379-0FC5-8431-0F69-2F0914F186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B92F1E3B-D2B9-3E87-F037-981A94FBA7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17F5968-E8BF-BE03-5263-A9FA00ADE8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D169779-C032-2275-5833-7422EB162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A088A97B-5841-2B0C-1583-8AE751C36E91}"/>
              </a:ext>
            </a:extLst>
          </p:cNvPr>
          <p:cNvSpPr>
            <a:spLocks noGrp="1"/>
          </p:cNvSpPr>
          <p:nvPr>
            <p:ph idx="1"/>
          </p:nvPr>
        </p:nvSpPr>
        <p:spPr>
          <a:xfrm>
            <a:off x="5287546" y="309169"/>
            <a:ext cx="6517077" cy="6239661"/>
          </a:xfrm>
          <a:solidFill>
            <a:schemeClr val="accent6">
              <a:lumMod val="40000"/>
              <a:lumOff val="60000"/>
            </a:schemeClr>
          </a:solidFill>
        </p:spPr>
        <p:txBody>
          <a:bodyPr anchor="ctr">
            <a:normAutofit/>
          </a:bodyPr>
          <a:lstStyle/>
          <a:p>
            <a:endParaRPr lang="en-US" sz="4000" dirty="0">
              <a:solidFill>
                <a:srgbClr val="0070C0"/>
              </a:solidFill>
              <a:effectLst/>
              <a:latin typeface="Bembo" panose="02020502050201020203" pitchFamily="18" charset="0"/>
              <a:cs typeface="Times New Roman" panose="02020603050405020304" pitchFamily="18" charset="0"/>
            </a:endParaRPr>
          </a:p>
          <a:p>
            <a:endParaRPr lang="en-US" sz="1800" dirty="0">
              <a:solidFill>
                <a:schemeClr val="tx2"/>
              </a:solidFill>
            </a:endParaRPr>
          </a:p>
        </p:txBody>
      </p:sp>
      <p:sp>
        <p:nvSpPr>
          <p:cNvPr id="11" name="TextBox 10">
            <a:extLst>
              <a:ext uri="{FF2B5EF4-FFF2-40B4-BE49-F238E27FC236}">
                <a16:creationId xmlns:a16="http://schemas.microsoft.com/office/drawing/2014/main" id="{E526528C-7E69-78A2-D776-DD0BF1AC51D7}"/>
              </a:ext>
            </a:extLst>
          </p:cNvPr>
          <p:cNvSpPr txBox="1"/>
          <p:nvPr/>
        </p:nvSpPr>
        <p:spPr>
          <a:xfrm>
            <a:off x="0" y="2008484"/>
            <a:ext cx="429163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Creating a Dyslexia Friendly Learning Environment</a:t>
            </a:r>
          </a:p>
        </p:txBody>
      </p:sp>
      <p:sp>
        <p:nvSpPr>
          <p:cNvPr id="17" name="Oval 16">
            <a:extLst>
              <a:ext uri="{FF2B5EF4-FFF2-40B4-BE49-F238E27FC236}">
                <a16:creationId xmlns:a16="http://schemas.microsoft.com/office/drawing/2014/main" id="{57F38B9F-F7CB-566E-EB1A-9CC366ECB4F0}"/>
              </a:ext>
            </a:extLst>
          </p:cNvPr>
          <p:cNvSpPr/>
          <p:nvPr/>
        </p:nvSpPr>
        <p:spPr>
          <a:xfrm>
            <a:off x="6001305" y="508839"/>
            <a:ext cx="5113538" cy="174609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251FDE1E-FE3A-26A5-41E3-5C18D8DCD874}"/>
              </a:ext>
            </a:extLst>
          </p:cNvPr>
          <p:cNvPicPr>
            <a:picLocks noChangeAspect="1"/>
          </p:cNvPicPr>
          <p:nvPr/>
        </p:nvPicPr>
        <p:blipFill>
          <a:blip r:embed="rId3"/>
          <a:stretch>
            <a:fillRect/>
          </a:stretch>
        </p:blipFill>
        <p:spPr>
          <a:xfrm>
            <a:off x="6095847" y="2454599"/>
            <a:ext cx="5127180" cy="1756633"/>
          </a:xfrm>
          <a:prstGeom prst="rect">
            <a:avLst/>
          </a:prstGeom>
        </p:spPr>
      </p:pic>
      <p:pic>
        <p:nvPicPr>
          <p:cNvPr id="19" name="Picture 18">
            <a:extLst>
              <a:ext uri="{FF2B5EF4-FFF2-40B4-BE49-F238E27FC236}">
                <a16:creationId xmlns:a16="http://schemas.microsoft.com/office/drawing/2014/main" id="{C33E59FE-BC50-BB40-B1CA-25D2D8F8934C}"/>
              </a:ext>
            </a:extLst>
          </p:cNvPr>
          <p:cNvPicPr>
            <a:picLocks noChangeAspect="1"/>
          </p:cNvPicPr>
          <p:nvPr/>
        </p:nvPicPr>
        <p:blipFill>
          <a:blip r:embed="rId3"/>
          <a:stretch>
            <a:fillRect/>
          </a:stretch>
        </p:blipFill>
        <p:spPr>
          <a:xfrm>
            <a:off x="6128159" y="4378378"/>
            <a:ext cx="5127180" cy="1995584"/>
          </a:xfrm>
          <a:prstGeom prst="rect">
            <a:avLst/>
          </a:prstGeom>
        </p:spPr>
      </p:pic>
      <p:sp>
        <p:nvSpPr>
          <p:cNvPr id="20" name="TextBox 19">
            <a:extLst>
              <a:ext uri="{FF2B5EF4-FFF2-40B4-BE49-F238E27FC236}">
                <a16:creationId xmlns:a16="http://schemas.microsoft.com/office/drawing/2014/main" id="{3E92DF2C-176C-B901-9E9F-C880219CA9CE}"/>
              </a:ext>
            </a:extLst>
          </p:cNvPr>
          <p:cNvSpPr txBox="1"/>
          <p:nvPr/>
        </p:nvSpPr>
        <p:spPr>
          <a:xfrm>
            <a:off x="6708018" y="2647267"/>
            <a:ext cx="3902837"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Representation</a:t>
            </a: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Visual paired with auditory</a:t>
            </a: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Assistive technology</a:t>
            </a: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Multisensory</a:t>
            </a: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1" name="TextBox 20">
            <a:extLst>
              <a:ext uri="{FF2B5EF4-FFF2-40B4-BE49-F238E27FC236}">
                <a16:creationId xmlns:a16="http://schemas.microsoft.com/office/drawing/2014/main" id="{0C347C5E-2265-6844-B4EA-05A2603FA6E4}"/>
              </a:ext>
            </a:extLst>
          </p:cNvPr>
          <p:cNvSpPr txBox="1"/>
          <p:nvPr/>
        </p:nvSpPr>
        <p:spPr>
          <a:xfrm>
            <a:off x="6806403" y="642646"/>
            <a:ext cx="3503341"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Engagement</a:t>
            </a: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Flexible grouping</a:t>
            </a: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Identifying strengths</a:t>
            </a:r>
          </a:p>
          <a:p>
            <a:pPr marL="342900" marR="0" lvl="0" indent="-342900" algn="ctr"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Center/stations</a:t>
            </a:r>
          </a:p>
        </p:txBody>
      </p:sp>
      <p:sp>
        <p:nvSpPr>
          <p:cNvPr id="22" name="TextBox 21">
            <a:extLst>
              <a:ext uri="{FF2B5EF4-FFF2-40B4-BE49-F238E27FC236}">
                <a16:creationId xmlns:a16="http://schemas.microsoft.com/office/drawing/2014/main" id="{2376B0C2-1F74-C8DD-C1D5-F64E0D4D68D8}"/>
              </a:ext>
            </a:extLst>
          </p:cNvPr>
          <p:cNvSpPr txBox="1"/>
          <p:nvPr/>
        </p:nvSpPr>
        <p:spPr>
          <a:xfrm>
            <a:off x="7234570" y="4520400"/>
            <a:ext cx="284973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Expression</a:t>
            </a:r>
          </a:p>
          <a:p>
            <a:pPr marL="342900" marR="0" lvl="0" indent="-342900" algn="ctr"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Text to speech</a:t>
            </a:r>
          </a:p>
          <a:p>
            <a:pPr marL="342900" marR="0" lvl="0" indent="-342900" algn="ctr"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Graphic organizers</a:t>
            </a:r>
          </a:p>
          <a:p>
            <a:pPr marL="342900" marR="0" lvl="0" indent="-342900" algn="ctr"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Multiple choice</a:t>
            </a:r>
          </a:p>
          <a:p>
            <a:pPr marL="342900" marR="0" lvl="0" indent="-342900" algn="ctr"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Illustrations</a:t>
            </a:r>
          </a:p>
        </p:txBody>
      </p:sp>
      <p:sp>
        <p:nvSpPr>
          <p:cNvPr id="2" name="TextBox 1">
            <a:extLst>
              <a:ext uri="{FF2B5EF4-FFF2-40B4-BE49-F238E27FC236}">
                <a16:creationId xmlns:a16="http://schemas.microsoft.com/office/drawing/2014/main" id="{B02E8028-827B-AA30-80BE-FADF1AFE3F40}"/>
              </a:ext>
            </a:extLst>
          </p:cNvPr>
          <p:cNvSpPr txBox="1"/>
          <p:nvPr/>
        </p:nvSpPr>
        <p:spPr>
          <a:xfrm>
            <a:off x="560832" y="3763484"/>
            <a:ext cx="2877312" cy="1532334"/>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txBody>
          <a:bodyPr wrap="square" rtlCol="0">
            <a:spAutoFit/>
          </a:bodyPr>
          <a:lstStyle/>
          <a:p>
            <a:pPr algn="ctr"/>
            <a:r>
              <a:rPr lang="en-US" sz="2800" dirty="0">
                <a:latin typeface="+mj-lt"/>
              </a:rPr>
              <a:t>Raise your hand if you are familiar with UDL</a:t>
            </a:r>
          </a:p>
        </p:txBody>
      </p:sp>
    </p:spTree>
    <p:extLst>
      <p:ext uri="{BB962C8B-B14F-4D97-AF65-F5344CB8AC3E}">
        <p14:creationId xmlns:p14="http://schemas.microsoft.com/office/powerpoint/2010/main" val="152289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1+#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1" grpId="0"/>
      <p:bldP spid="2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CC0B9E5B-740B-2946-160C-201A668BF7B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4B9767D-608C-96F6-74C9-F6A83B48C94B}"/>
              </a:ext>
            </a:extLst>
          </p:cNvPr>
          <p:cNvSpPr>
            <a:spLocks noGrp="1"/>
          </p:cNvSpPr>
          <p:nvPr>
            <p:ph type="title"/>
          </p:nvPr>
        </p:nvSpPr>
        <p:spPr/>
        <p:txBody>
          <a:bodyPr/>
          <a:lstStyle/>
          <a:p>
            <a:endParaRPr lang="en-US"/>
          </a:p>
        </p:txBody>
      </p:sp>
      <p:pic>
        <p:nvPicPr>
          <p:cNvPr id="10" name="Picture 9">
            <a:extLst>
              <a:ext uri="{FF2B5EF4-FFF2-40B4-BE49-F238E27FC236}">
                <a16:creationId xmlns:a16="http://schemas.microsoft.com/office/drawing/2014/main" id="{9B855ADA-C3E9-FCF9-A13A-9F6B02E81A96}"/>
              </a:ext>
            </a:extLst>
          </p:cNvPr>
          <p:cNvPicPr>
            <a:picLocks noChangeAspect="1"/>
          </p:cNvPicPr>
          <p:nvPr/>
        </p:nvPicPr>
        <p:blipFill>
          <a:blip r:embed="rId3"/>
          <a:srcRect l="1455" t="793" r="1204"/>
          <a:stretch/>
        </p:blipFill>
        <p:spPr>
          <a:xfrm>
            <a:off x="0" y="0"/>
            <a:ext cx="5424257" cy="6858000"/>
          </a:xfrm>
          <a:prstGeom prst="rect">
            <a:avLst/>
          </a:prstGeom>
        </p:spPr>
      </p:pic>
      <p:pic>
        <p:nvPicPr>
          <p:cNvPr id="11" name="Picture 10">
            <a:extLst>
              <a:ext uri="{FF2B5EF4-FFF2-40B4-BE49-F238E27FC236}">
                <a16:creationId xmlns:a16="http://schemas.microsoft.com/office/drawing/2014/main" id="{F96386BC-5E37-C152-17E4-A6F3B786E532}"/>
              </a:ext>
            </a:extLst>
          </p:cNvPr>
          <p:cNvPicPr>
            <a:picLocks noChangeAspect="1"/>
          </p:cNvPicPr>
          <p:nvPr/>
        </p:nvPicPr>
        <p:blipFill>
          <a:blip r:embed="rId4"/>
          <a:stretch>
            <a:fillRect/>
          </a:stretch>
        </p:blipFill>
        <p:spPr>
          <a:xfrm>
            <a:off x="5424257" y="0"/>
            <a:ext cx="6767742" cy="5451600"/>
          </a:xfrm>
          <a:prstGeom prst="rect">
            <a:avLst/>
          </a:prstGeom>
        </p:spPr>
      </p:pic>
      <p:sp>
        <p:nvSpPr>
          <p:cNvPr id="12" name="TextBox 11">
            <a:extLst>
              <a:ext uri="{FF2B5EF4-FFF2-40B4-BE49-F238E27FC236}">
                <a16:creationId xmlns:a16="http://schemas.microsoft.com/office/drawing/2014/main" id="{41F1AFD1-9B0A-0054-15BA-3D33DB82E8A1}"/>
              </a:ext>
            </a:extLst>
          </p:cNvPr>
          <p:cNvSpPr txBox="1"/>
          <p:nvPr/>
        </p:nvSpPr>
        <p:spPr>
          <a:xfrm>
            <a:off x="5424259" y="5599146"/>
            <a:ext cx="676774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The Science of Reading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mn-cs"/>
              </a:rPr>
              <a:t>National Center on Improving Literacy</a:t>
            </a:r>
          </a:p>
        </p:txBody>
      </p:sp>
    </p:spTree>
    <p:extLst>
      <p:ext uri="{BB962C8B-B14F-4D97-AF65-F5344CB8AC3E}">
        <p14:creationId xmlns:p14="http://schemas.microsoft.com/office/powerpoint/2010/main" val="15372851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diagram of a diagram of text&#10;&#10;Description automatically generated">
            <a:extLst>
              <a:ext uri="{FF2B5EF4-FFF2-40B4-BE49-F238E27FC236}">
                <a16:creationId xmlns:a16="http://schemas.microsoft.com/office/drawing/2014/main" id="{1A120139-0822-3D65-B3B4-FE6E465412E0}"/>
              </a:ext>
            </a:extLst>
          </p:cNvPr>
          <p:cNvPicPr>
            <a:picLocks noChangeAspect="1"/>
          </p:cNvPicPr>
          <p:nvPr/>
        </p:nvPicPr>
        <p:blipFill>
          <a:blip r:embed="rId2"/>
          <a:srcRect t="442" r="1" b="1"/>
          <a:stretch/>
        </p:blipFill>
        <p:spPr>
          <a:xfrm>
            <a:off x="1280667" y="677668"/>
            <a:ext cx="9630666" cy="5417250"/>
          </a:xfrm>
          <a:prstGeom prst="rect">
            <a:avLst/>
          </a:prstGeom>
          <a:ln w="28575">
            <a:solidFill>
              <a:schemeClr val="bg1"/>
            </a:solidFill>
          </a:ln>
        </p:spPr>
      </p:pic>
      <p:sp>
        <p:nvSpPr>
          <p:cNvPr id="13"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5417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diagram of a multicolored rope&#10;&#10;Description automatically generated">
            <a:extLst>
              <a:ext uri="{FF2B5EF4-FFF2-40B4-BE49-F238E27FC236}">
                <a16:creationId xmlns:a16="http://schemas.microsoft.com/office/drawing/2014/main" id="{0E860417-4EBD-C260-2CC6-5453B9F9D345}"/>
              </a:ext>
            </a:extLst>
          </p:cNvPr>
          <p:cNvPicPr>
            <a:picLocks noChangeAspect="1"/>
          </p:cNvPicPr>
          <p:nvPr/>
        </p:nvPicPr>
        <p:blipFill>
          <a:blip r:embed="rId2"/>
          <a:srcRect t="4944" b="1362"/>
          <a:stretch/>
        </p:blipFill>
        <p:spPr>
          <a:xfrm>
            <a:off x="457200" y="456770"/>
            <a:ext cx="11277600" cy="5943600"/>
          </a:xfrm>
          <a:prstGeom prst="rect">
            <a:avLst/>
          </a:prstGeom>
        </p:spPr>
      </p:pic>
    </p:spTree>
    <p:extLst>
      <p:ext uri="{BB962C8B-B14F-4D97-AF65-F5344CB8AC3E}">
        <p14:creationId xmlns:p14="http://schemas.microsoft.com/office/powerpoint/2010/main" val="3195265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a:extLst>
            <a:ext uri="{FF2B5EF4-FFF2-40B4-BE49-F238E27FC236}">
              <a16:creationId xmlns:a16="http://schemas.microsoft.com/office/drawing/2014/main" id="{EFEADD28-7B24-916E-D113-97C295C58BF0}"/>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2AE8BA7-6BF7-4BC2-6ABD-78BEB4E6A943}"/>
              </a:ext>
            </a:extLst>
          </p:cNvPr>
          <p:cNvSpPr txBox="1"/>
          <p:nvPr/>
        </p:nvSpPr>
        <p:spPr>
          <a:xfrm>
            <a:off x="817131" y="1246288"/>
            <a:ext cx="2371412" cy="4524315"/>
          </a:xfrm>
          <a:prstGeom prst="rect">
            <a:avLst/>
          </a:prstGeom>
          <a:solidFill>
            <a:schemeClr val="accent6">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Raise your “virtual hand” if you have heard of </a:t>
            </a:r>
            <a:r>
              <a:rPr kumimoji="0" lang="en-US" sz="3600" b="0" i="1" u="none" strike="noStrike" kern="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Dyslexia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3600"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4" name="TextBox 13">
            <a:extLst>
              <a:ext uri="{FF2B5EF4-FFF2-40B4-BE49-F238E27FC236}">
                <a16:creationId xmlns:a16="http://schemas.microsoft.com/office/drawing/2014/main" id="{9B694BD6-8AC8-76DB-88E8-44601ED208D1}"/>
              </a:ext>
            </a:extLst>
          </p:cNvPr>
          <p:cNvSpPr txBox="1"/>
          <p:nvPr/>
        </p:nvSpPr>
        <p:spPr>
          <a:xfrm>
            <a:off x="3486912" y="1246288"/>
            <a:ext cx="2609088" cy="4524315"/>
          </a:xfrm>
          <a:prstGeom prst="rect">
            <a:avLst/>
          </a:prstGeom>
          <a:solidFill>
            <a:schemeClr val="accent6">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Raise your “virtual hand” if you have taken a training, workshop, webinar on </a:t>
            </a:r>
            <a:r>
              <a:rPr kumimoji="0" lang="en-US" sz="3600" b="0" i="1" u="none" strike="noStrike" kern="0" cap="none" spc="0" normalizeH="0" baseline="0" noProof="0" dirty="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Dyslexia</a:t>
            </a:r>
          </a:p>
        </p:txBody>
      </p:sp>
      <p:sp>
        <p:nvSpPr>
          <p:cNvPr id="15" name="TextBox 14">
            <a:extLst>
              <a:ext uri="{FF2B5EF4-FFF2-40B4-BE49-F238E27FC236}">
                <a16:creationId xmlns:a16="http://schemas.microsoft.com/office/drawing/2014/main" id="{FED28E36-BD30-F2D0-3204-FF7E996B7973}"/>
              </a:ext>
            </a:extLst>
          </p:cNvPr>
          <p:cNvSpPr txBox="1"/>
          <p:nvPr/>
        </p:nvSpPr>
        <p:spPr>
          <a:xfrm>
            <a:off x="6394369" y="1246288"/>
            <a:ext cx="2353056" cy="4524315"/>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Raise your “virtual hand” if you have heard of </a:t>
            </a:r>
            <a:r>
              <a:rPr kumimoji="0" lang="en-US" sz="3600" b="0" i="1" u="none" strike="noStrike" kern="0" cap="none" spc="0" normalizeH="0" baseline="0" noProof="0" dirty="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Dyscalculia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6" name="TextBox 15">
            <a:extLst>
              <a:ext uri="{FF2B5EF4-FFF2-40B4-BE49-F238E27FC236}">
                <a16:creationId xmlns:a16="http://schemas.microsoft.com/office/drawing/2014/main" id="{BA127CBC-20F8-A6C3-5FE9-60825DEBF49F}"/>
              </a:ext>
            </a:extLst>
          </p:cNvPr>
          <p:cNvSpPr txBox="1"/>
          <p:nvPr/>
        </p:nvSpPr>
        <p:spPr>
          <a:xfrm>
            <a:off x="9045794" y="1258480"/>
            <a:ext cx="2500030" cy="4524315"/>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Raise your “virtual hand” if you have taken a training, workshop, webinar on </a:t>
            </a:r>
            <a:r>
              <a:rPr kumimoji="0" lang="en-US" sz="3600" b="0" i="1" u="none" strike="noStrike" kern="0" cap="none" spc="0" normalizeH="0" baseline="0" noProof="0" dirty="0">
                <a:ln>
                  <a:noFill/>
                </a:ln>
                <a:solidFill>
                  <a:schemeClr val="tx1"/>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Dyscalculia</a:t>
            </a:r>
          </a:p>
        </p:txBody>
      </p:sp>
      <p:sp>
        <p:nvSpPr>
          <p:cNvPr id="17" name="TextBox 16">
            <a:extLst>
              <a:ext uri="{FF2B5EF4-FFF2-40B4-BE49-F238E27FC236}">
                <a16:creationId xmlns:a16="http://schemas.microsoft.com/office/drawing/2014/main" id="{14C03D4B-A9A1-E997-B474-B5BD4A26AE2B}"/>
              </a:ext>
            </a:extLst>
          </p:cNvPr>
          <p:cNvSpPr txBox="1"/>
          <p:nvPr/>
        </p:nvSpPr>
        <p:spPr>
          <a:xfrm>
            <a:off x="2164685" y="6035040"/>
            <a:ext cx="8459367" cy="646331"/>
          </a:xfrm>
          <a:prstGeom prst="rect">
            <a:avLst/>
          </a:prstGeom>
          <a:noFill/>
        </p:spPr>
        <p:txBody>
          <a:bodyPr wrap="none" rtlCol="0">
            <a:spAutoFit/>
          </a:bodyPr>
          <a:lstStyle/>
          <a:p>
            <a:r>
              <a:rPr lang="en-US" sz="3600" dirty="0">
                <a:solidFill>
                  <a:schemeClr val="accent6"/>
                </a:solidFill>
                <a:latin typeface="Calibri Light" panose="020F0302020204030204" pitchFamily="34" charset="0"/>
                <a:ea typeface="Calibri Light" panose="020F0302020204030204" pitchFamily="34" charset="0"/>
                <a:cs typeface="Calibri Light" panose="020F0302020204030204" pitchFamily="34" charset="0"/>
              </a:rPr>
              <a:t>What conclusions can you draw from that?   </a:t>
            </a:r>
          </a:p>
        </p:txBody>
      </p:sp>
      <p:sp>
        <p:nvSpPr>
          <p:cNvPr id="18" name="TextBox 17">
            <a:extLst>
              <a:ext uri="{FF2B5EF4-FFF2-40B4-BE49-F238E27FC236}">
                <a16:creationId xmlns:a16="http://schemas.microsoft.com/office/drawing/2014/main" id="{ACE6B32A-1982-AA0A-8BB3-77AB05426068}"/>
              </a:ext>
            </a:extLst>
          </p:cNvPr>
          <p:cNvSpPr txBox="1"/>
          <p:nvPr/>
        </p:nvSpPr>
        <p:spPr>
          <a:xfrm>
            <a:off x="3188543" y="353568"/>
            <a:ext cx="5699425" cy="707886"/>
          </a:xfrm>
          <a:prstGeom prst="rect">
            <a:avLst/>
          </a:prstGeom>
          <a:noFill/>
        </p:spPr>
        <p:txBody>
          <a:bodyPr wrap="square" rtlCol="0">
            <a:spAutoFit/>
          </a:bodyPr>
          <a:lstStyle/>
          <a:p>
            <a:pPr algn="ctr"/>
            <a:r>
              <a:rPr lang="en-US" sz="4000" dirty="0">
                <a:solidFill>
                  <a:schemeClr val="accent6">
                    <a:lumMod val="20000"/>
                    <a:lumOff val="80000"/>
                  </a:schemeClr>
                </a:solidFill>
                <a:latin typeface="Calibri Light" panose="020F0302020204030204" pitchFamily="34" charset="0"/>
                <a:ea typeface="Calibri Light" panose="020F0302020204030204" pitchFamily="34" charset="0"/>
                <a:cs typeface="Calibri Light" panose="020F0302020204030204" pitchFamily="34" charset="0"/>
              </a:rPr>
              <a:t>Time to Participate!</a:t>
            </a:r>
          </a:p>
        </p:txBody>
      </p:sp>
    </p:spTree>
    <p:extLst>
      <p:ext uri="{BB962C8B-B14F-4D97-AF65-F5344CB8AC3E}">
        <p14:creationId xmlns:p14="http://schemas.microsoft.com/office/powerpoint/2010/main" val="318177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209">
          <a:extLst>
            <a:ext uri="{FF2B5EF4-FFF2-40B4-BE49-F238E27FC236}">
              <a16:creationId xmlns:a16="http://schemas.microsoft.com/office/drawing/2014/main" id="{41DE7D3C-D58E-749D-C48D-D2C6D43751B2}"/>
            </a:ext>
          </a:extLst>
        </p:cNvPr>
        <p:cNvGrpSpPr/>
        <p:nvPr/>
      </p:nvGrpSpPr>
      <p:grpSpPr>
        <a:xfrm>
          <a:off x="0" y="0"/>
          <a:ext cx="0" cy="0"/>
          <a:chOff x="0" y="0"/>
          <a:chExt cx="0" cy="0"/>
        </a:xfrm>
      </p:grpSpPr>
      <p:grpSp>
        <p:nvGrpSpPr>
          <p:cNvPr id="210" name="Google Shape;210;p18">
            <a:extLst>
              <a:ext uri="{FF2B5EF4-FFF2-40B4-BE49-F238E27FC236}">
                <a16:creationId xmlns:a16="http://schemas.microsoft.com/office/drawing/2014/main" id="{A941CED0-7B57-9FCB-26E7-B758FC7C23E9}"/>
              </a:ext>
            </a:extLst>
          </p:cNvPr>
          <p:cNvGrpSpPr/>
          <p:nvPr/>
        </p:nvGrpSpPr>
        <p:grpSpPr>
          <a:xfrm>
            <a:off x="7867135" y="0"/>
            <a:ext cx="4324865" cy="2641149"/>
            <a:chOff x="6867015" y="-1"/>
            <a:chExt cx="5324985" cy="3251912"/>
          </a:xfrm>
        </p:grpSpPr>
        <p:sp>
          <p:nvSpPr>
            <p:cNvPr id="211" name="Google Shape;211;p18">
              <a:extLst>
                <a:ext uri="{FF2B5EF4-FFF2-40B4-BE49-F238E27FC236}">
                  <a16:creationId xmlns:a16="http://schemas.microsoft.com/office/drawing/2014/main" id="{7F74E14D-F169-4174-E22B-74972B101197}"/>
                </a:ext>
              </a:extLst>
            </p:cNvPr>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
          <p:nvSpPr>
            <p:cNvPr id="212" name="Google Shape;212;p18">
              <a:extLst>
                <a:ext uri="{FF2B5EF4-FFF2-40B4-BE49-F238E27FC236}">
                  <a16:creationId xmlns:a16="http://schemas.microsoft.com/office/drawing/2014/main" id="{278E166D-B2F3-CE32-EF0E-5F72F9AC2DD0}"/>
                </a:ext>
              </a:extLst>
            </p:cNvPr>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
          <p:nvSpPr>
            <p:cNvPr id="213" name="Google Shape;213;p18">
              <a:extLst>
                <a:ext uri="{FF2B5EF4-FFF2-40B4-BE49-F238E27FC236}">
                  <a16:creationId xmlns:a16="http://schemas.microsoft.com/office/drawing/2014/main" id="{D1F21970-F236-3290-FCFF-FF456390C55E}"/>
                </a:ext>
              </a:extLst>
            </p:cNvPr>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
          <p:nvSpPr>
            <p:cNvPr id="214" name="Google Shape;214;p18">
              <a:extLst>
                <a:ext uri="{FF2B5EF4-FFF2-40B4-BE49-F238E27FC236}">
                  <a16:creationId xmlns:a16="http://schemas.microsoft.com/office/drawing/2014/main" id="{E5EF2C74-43EA-8605-05DD-5C03CF9E33A2}"/>
                </a:ext>
              </a:extLst>
            </p:cNvPr>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grpSp>
      <p:grpSp>
        <p:nvGrpSpPr>
          <p:cNvPr id="215" name="Google Shape;215;p18">
            <a:extLst>
              <a:ext uri="{FF2B5EF4-FFF2-40B4-BE49-F238E27FC236}">
                <a16:creationId xmlns:a16="http://schemas.microsoft.com/office/drawing/2014/main" id="{B6FC0BA3-F9C1-F5F4-DDF4-B4FF6A147040}"/>
              </a:ext>
            </a:extLst>
          </p:cNvPr>
          <p:cNvGrpSpPr/>
          <p:nvPr/>
        </p:nvGrpSpPr>
        <p:grpSpPr>
          <a:xfrm rot="10800000" flipH="1">
            <a:off x="-10006" y="4191944"/>
            <a:ext cx="3655725" cy="2743201"/>
            <a:chOff x="-305" y="-1"/>
            <a:chExt cx="3832880" cy="2876136"/>
          </a:xfrm>
        </p:grpSpPr>
        <p:sp>
          <p:nvSpPr>
            <p:cNvPr id="216" name="Google Shape;216;p18">
              <a:extLst>
                <a:ext uri="{FF2B5EF4-FFF2-40B4-BE49-F238E27FC236}">
                  <a16:creationId xmlns:a16="http://schemas.microsoft.com/office/drawing/2014/main" id="{94EA07A4-2BE9-5742-2741-E577FD79C93F}"/>
                </a:ext>
              </a:extLst>
            </p:cNvPr>
            <p:cNvSpPr/>
            <p:nvPr/>
          </p:nvSpPr>
          <p:spPr>
            <a:xfrm>
              <a:off x="305" y="1"/>
              <a:ext cx="3815424" cy="2653659"/>
            </a:xfrm>
            <a:custGeom>
              <a:avLst/>
              <a:gdLst/>
              <a:ahLst/>
              <a:cxnLst/>
              <a:rect l="l" t="t" r="r" b="b"/>
              <a:pathLst>
                <a:path w="3815424" h="2653659" extrusionOk="0">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
          <p:nvSpPr>
            <p:cNvPr id="217" name="Google Shape;217;p18">
              <a:extLst>
                <a:ext uri="{FF2B5EF4-FFF2-40B4-BE49-F238E27FC236}">
                  <a16:creationId xmlns:a16="http://schemas.microsoft.com/office/drawing/2014/main" id="{4A27E2BC-3FAE-AD51-6A90-2855DFCC6A17}"/>
                </a:ext>
              </a:extLst>
            </p:cNvPr>
            <p:cNvSpPr/>
            <p:nvPr/>
          </p:nvSpPr>
          <p:spPr>
            <a:xfrm>
              <a:off x="305" y="-1"/>
              <a:ext cx="3815424" cy="2653660"/>
            </a:xfrm>
            <a:custGeom>
              <a:avLst/>
              <a:gdLst/>
              <a:ahLst/>
              <a:cxnLst/>
              <a:rect l="l" t="t" r="r" b="b"/>
              <a:pathLst>
                <a:path w="3815424" h="2653660" extrusionOk="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
          <p:nvSpPr>
            <p:cNvPr id="218" name="Google Shape;218;p18">
              <a:extLst>
                <a:ext uri="{FF2B5EF4-FFF2-40B4-BE49-F238E27FC236}">
                  <a16:creationId xmlns:a16="http://schemas.microsoft.com/office/drawing/2014/main" id="{CFD7671C-1A1C-1365-B817-5441A25E4642}"/>
                </a:ext>
              </a:extLst>
            </p:cNvPr>
            <p:cNvSpPr/>
            <p:nvPr/>
          </p:nvSpPr>
          <p:spPr>
            <a:xfrm>
              <a:off x="-305" y="1"/>
              <a:ext cx="3815986" cy="2675935"/>
            </a:xfrm>
            <a:custGeom>
              <a:avLst/>
              <a:gdLst/>
              <a:ahLst/>
              <a:cxnLst/>
              <a:rect l="l" t="t" r="r" b="b"/>
              <a:pathLst>
                <a:path w="3815986" h="2675935" extrusionOk="0">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sp>
          <p:nvSpPr>
            <p:cNvPr id="219" name="Google Shape;219;p18">
              <a:extLst>
                <a:ext uri="{FF2B5EF4-FFF2-40B4-BE49-F238E27FC236}">
                  <a16:creationId xmlns:a16="http://schemas.microsoft.com/office/drawing/2014/main" id="{71D34ED9-D456-8E85-0CFF-DB776CEC0759}"/>
                </a:ext>
              </a:extLst>
            </p:cNvPr>
            <p:cNvSpPr/>
            <p:nvPr/>
          </p:nvSpPr>
          <p:spPr>
            <a:xfrm>
              <a:off x="305" y="-1"/>
              <a:ext cx="3832270" cy="2876136"/>
            </a:xfrm>
            <a:custGeom>
              <a:avLst/>
              <a:gdLst/>
              <a:ahLst/>
              <a:cxnLst/>
              <a:rect l="l" t="t" r="r" b="b"/>
              <a:pathLst>
                <a:path w="3832270" h="2876136" extrusionOk="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a:endParaRPr>
            </a:p>
          </p:txBody>
        </p:sp>
      </p:grpSp>
      <p:pic>
        <p:nvPicPr>
          <p:cNvPr id="220" name="Google Shape;220;p18" descr="Shape, circle&#10;&#10;Description automatically generated">
            <a:extLst>
              <a:ext uri="{FF2B5EF4-FFF2-40B4-BE49-F238E27FC236}">
                <a16:creationId xmlns:a16="http://schemas.microsoft.com/office/drawing/2014/main" id="{4BC31A9C-625D-62DB-B699-B570846F38AA}"/>
              </a:ext>
            </a:extLst>
          </p:cNvPr>
          <p:cNvPicPr preferRelativeResize="0"/>
          <p:nvPr/>
        </p:nvPicPr>
        <p:blipFill rotWithShape="1">
          <a:blip r:embed="rId3">
            <a:alphaModFix/>
          </a:blip>
          <a:srcRect/>
          <a:stretch/>
        </p:blipFill>
        <p:spPr>
          <a:xfrm>
            <a:off x="11235018" y="5911317"/>
            <a:ext cx="866215" cy="868026"/>
          </a:xfrm>
          <a:prstGeom prst="rect">
            <a:avLst/>
          </a:prstGeom>
          <a:noFill/>
          <a:ln>
            <a:noFill/>
          </a:ln>
        </p:spPr>
      </p:pic>
      <p:sp>
        <p:nvSpPr>
          <p:cNvPr id="221" name="Google Shape;221;p18">
            <a:extLst>
              <a:ext uri="{FF2B5EF4-FFF2-40B4-BE49-F238E27FC236}">
                <a16:creationId xmlns:a16="http://schemas.microsoft.com/office/drawing/2014/main" id="{BFC2494A-B57F-F71F-F0D6-76CC4BC89C7B}"/>
              </a:ext>
            </a:extLst>
          </p:cNvPr>
          <p:cNvSpPr/>
          <p:nvPr/>
        </p:nvSpPr>
        <p:spPr>
          <a:xfrm>
            <a:off x="330599" y="156576"/>
            <a:ext cx="3442176" cy="3272424"/>
          </a:xfrm>
          <a:prstGeom prst="ellipse">
            <a:avLst/>
          </a:prstGeom>
          <a:solidFill>
            <a:schemeClr val="accent1">
              <a:lumMod val="20000"/>
              <a:lumOff val="80000"/>
            </a:schemeClr>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222" name="Google Shape;222;p18">
            <a:extLst>
              <a:ext uri="{FF2B5EF4-FFF2-40B4-BE49-F238E27FC236}">
                <a16:creationId xmlns:a16="http://schemas.microsoft.com/office/drawing/2014/main" id="{54099595-C01C-7A30-865B-2F6607A8AC07}"/>
              </a:ext>
            </a:extLst>
          </p:cNvPr>
          <p:cNvSpPr/>
          <p:nvPr/>
        </p:nvSpPr>
        <p:spPr>
          <a:xfrm>
            <a:off x="3711299" y="-9921"/>
            <a:ext cx="3105300" cy="2836200"/>
          </a:xfrm>
          <a:prstGeom prst="ellipse">
            <a:avLst/>
          </a:prstGeom>
          <a:solidFill>
            <a:srgbClr val="B6D7A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Times New Roman"/>
            </a:endParaRPr>
          </a:p>
        </p:txBody>
      </p:sp>
      <p:sp>
        <p:nvSpPr>
          <p:cNvPr id="223" name="Google Shape;223;p18">
            <a:extLst>
              <a:ext uri="{FF2B5EF4-FFF2-40B4-BE49-F238E27FC236}">
                <a16:creationId xmlns:a16="http://schemas.microsoft.com/office/drawing/2014/main" id="{A5820651-1DF3-CC70-C35A-566DD93E739E}"/>
              </a:ext>
            </a:extLst>
          </p:cNvPr>
          <p:cNvSpPr/>
          <p:nvPr/>
        </p:nvSpPr>
        <p:spPr>
          <a:xfrm>
            <a:off x="1810519" y="2266546"/>
            <a:ext cx="3771600" cy="3370800"/>
          </a:xfrm>
          <a:prstGeom prst="ellipse">
            <a:avLst/>
          </a:prstGeom>
          <a:solidFill>
            <a:srgbClr val="D9D2E9"/>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400"/>
              <a:buFont typeface="Arial"/>
              <a:buNone/>
              <a:tabLst/>
              <a:defRPr/>
            </a:pPr>
            <a:endParaRPr kumimoji="0" sz="34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Times New Roman"/>
            </a:endParaRPr>
          </a:p>
        </p:txBody>
      </p:sp>
      <p:sp>
        <p:nvSpPr>
          <p:cNvPr id="224" name="Google Shape;224;p18">
            <a:extLst>
              <a:ext uri="{FF2B5EF4-FFF2-40B4-BE49-F238E27FC236}">
                <a16:creationId xmlns:a16="http://schemas.microsoft.com/office/drawing/2014/main" id="{0052EA6E-A744-90E8-FDA6-D48CBB5AE8BE}"/>
              </a:ext>
            </a:extLst>
          </p:cNvPr>
          <p:cNvSpPr/>
          <p:nvPr/>
        </p:nvSpPr>
        <p:spPr>
          <a:xfrm>
            <a:off x="6583924" y="-112920"/>
            <a:ext cx="4604400" cy="3908400"/>
          </a:xfrm>
          <a:prstGeom prst="ellipse">
            <a:avLst/>
          </a:prstGeom>
          <a:solidFill>
            <a:srgbClr val="C9DAF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300"/>
              <a:buFont typeface="Arial"/>
              <a:buNone/>
              <a:tabLst/>
              <a:defRPr/>
            </a:pPr>
            <a:endParaRPr kumimoji="0" sz="33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Times New Roman"/>
            </a:endParaRPr>
          </a:p>
        </p:txBody>
      </p:sp>
      <p:sp>
        <p:nvSpPr>
          <p:cNvPr id="225" name="Google Shape;225;p18">
            <a:extLst>
              <a:ext uri="{FF2B5EF4-FFF2-40B4-BE49-F238E27FC236}">
                <a16:creationId xmlns:a16="http://schemas.microsoft.com/office/drawing/2014/main" id="{38EB64F1-0A76-376F-8C7F-3195EDC071C5}"/>
              </a:ext>
            </a:extLst>
          </p:cNvPr>
          <p:cNvSpPr txBox="1"/>
          <p:nvPr/>
        </p:nvSpPr>
        <p:spPr>
          <a:xfrm>
            <a:off x="559519" y="491176"/>
            <a:ext cx="2720376" cy="2517061"/>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500"/>
              <a:buFont typeface="Arial"/>
              <a:buNone/>
              <a:tabLst/>
              <a:defRPr/>
            </a:pPr>
            <a:r>
              <a:rPr kumimoji="0" lang="en-US" sz="36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erriweather"/>
              </a:rPr>
              <a:t>The sooner we can “rewire”, the better</a:t>
            </a:r>
            <a:endParaRPr kumimoji="0" sz="36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erriweather"/>
            </a:endParaRPr>
          </a:p>
        </p:txBody>
      </p:sp>
      <p:sp>
        <p:nvSpPr>
          <p:cNvPr id="227" name="Google Shape;227;p18">
            <a:extLst>
              <a:ext uri="{FF2B5EF4-FFF2-40B4-BE49-F238E27FC236}">
                <a16:creationId xmlns:a16="http://schemas.microsoft.com/office/drawing/2014/main" id="{AEFB7F2C-8F84-9055-6C54-AD1BF0AEEE1F}"/>
              </a:ext>
            </a:extLst>
          </p:cNvPr>
          <p:cNvSpPr txBox="1"/>
          <p:nvPr/>
        </p:nvSpPr>
        <p:spPr>
          <a:xfrm>
            <a:off x="7512357" y="408883"/>
            <a:ext cx="2861338" cy="2630636"/>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Neural pathways become strengthened over time</a:t>
            </a:r>
            <a:endParaRPr kumimoji="0" sz="2800" b="0" i="1"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228" name="Google Shape;228;p18">
            <a:extLst>
              <a:ext uri="{FF2B5EF4-FFF2-40B4-BE49-F238E27FC236}">
                <a16:creationId xmlns:a16="http://schemas.microsoft.com/office/drawing/2014/main" id="{451146A9-E681-9513-0EB8-09277CF0641D}"/>
              </a:ext>
            </a:extLst>
          </p:cNvPr>
          <p:cNvSpPr txBox="1"/>
          <p:nvPr/>
        </p:nvSpPr>
        <p:spPr>
          <a:xfrm>
            <a:off x="3877991" y="290896"/>
            <a:ext cx="2815800" cy="207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“Wait to Fail” model is too late</a:t>
            </a:r>
            <a:endParaRPr kumimoji="0"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230" name="Google Shape;230;p18">
            <a:extLst>
              <a:ext uri="{FF2B5EF4-FFF2-40B4-BE49-F238E27FC236}">
                <a16:creationId xmlns:a16="http://schemas.microsoft.com/office/drawing/2014/main" id="{DF4A34F7-CA4A-8AF0-6AF2-50461DEB4A99}"/>
              </a:ext>
            </a:extLst>
          </p:cNvPr>
          <p:cNvSpPr txBox="1"/>
          <p:nvPr/>
        </p:nvSpPr>
        <p:spPr>
          <a:xfrm>
            <a:off x="3977338" y="317238"/>
            <a:ext cx="2606586" cy="200710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pic>
        <p:nvPicPr>
          <p:cNvPr id="2" name="Picture 1">
            <a:extLst>
              <a:ext uri="{FF2B5EF4-FFF2-40B4-BE49-F238E27FC236}">
                <a16:creationId xmlns:a16="http://schemas.microsoft.com/office/drawing/2014/main" id="{BC92A5FA-B6CA-0CDB-4178-5BC386251A77}"/>
              </a:ext>
            </a:extLst>
          </p:cNvPr>
          <p:cNvPicPr>
            <a:picLocks noChangeAspect="1"/>
          </p:cNvPicPr>
          <p:nvPr/>
        </p:nvPicPr>
        <p:blipFill>
          <a:blip r:embed="rId4"/>
          <a:stretch>
            <a:fillRect/>
          </a:stretch>
        </p:blipFill>
        <p:spPr>
          <a:xfrm>
            <a:off x="3909792" y="4243882"/>
            <a:ext cx="2577156" cy="2513273"/>
          </a:xfrm>
          <a:prstGeom prst="rect">
            <a:avLst/>
          </a:prstGeom>
        </p:spPr>
      </p:pic>
      <p:pic>
        <p:nvPicPr>
          <p:cNvPr id="4" name="Picture 3">
            <a:extLst>
              <a:ext uri="{FF2B5EF4-FFF2-40B4-BE49-F238E27FC236}">
                <a16:creationId xmlns:a16="http://schemas.microsoft.com/office/drawing/2014/main" id="{A54BCEBE-7F7B-84F9-6D7B-9975B9FEFC55}"/>
              </a:ext>
            </a:extLst>
          </p:cNvPr>
          <p:cNvPicPr>
            <a:picLocks noChangeAspect="1"/>
          </p:cNvPicPr>
          <p:nvPr/>
        </p:nvPicPr>
        <p:blipFill>
          <a:blip r:embed="rId5"/>
          <a:stretch>
            <a:fillRect/>
          </a:stretch>
        </p:blipFill>
        <p:spPr>
          <a:xfrm>
            <a:off x="7460444" y="3389762"/>
            <a:ext cx="3773751" cy="3371380"/>
          </a:xfrm>
          <a:prstGeom prst="rect">
            <a:avLst/>
          </a:prstGeom>
        </p:spPr>
      </p:pic>
      <p:sp>
        <p:nvSpPr>
          <p:cNvPr id="6" name="TextBox 5">
            <a:extLst>
              <a:ext uri="{FF2B5EF4-FFF2-40B4-BE49-F238E27FC236}">
                <a16:creationId xmlns:a16="http://schemas.microsoft.com/office/drawing/2014/main" id="{144C3877-29D4-11E3-1C2F-125A6C4DF3D8}"/>
              </a:ext>
            </a:extLst>
          </p:cNvPr>
          <p:cNvSpPr txBox="1"/>
          <p:nvPr/>
        </p:nvSpPr>
        <p:spPr>
          <a:xfrm>
            <a:off x="4185716" y="4847683"/>
            <a:ext cx="194967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Self Esteem rises</a:t>
            </a:r>
          </a:p>
        </p:txBody>
      </p:sp>
      <p:sp>
        <p:nvSpPr>
          <p:cNvPr id="7" name="TextBox 6">
            <a:extLst>
              <a:ext uri="{FF2B5EF4-FFF2-40B4-BE49-F238E27FC236}">
                <a16:creationId xmlns:a16="http://schemas.microsoft.com/office/drawing/2014/main" id="{C4309D2A-72CB-339C-2E50-187FD836E6C2}"/>
              </a:ext>
            </a:extLst>
          </p:cNvPr>
          <p:cNvSpPr txBox="1"/>
          <p:nvPr/>
        </p:nvSpPr>
        <p:spPr>
          <a:xfrm>
            <a:off x="57288" y="5438342"/>
            <a:ext cx="34977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Early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Intervention</a:t>
            </a:r>
          </a:p>
        </p:txBody>
      </p:sp>
      <p:sp>
        <p:nvSpPr>
          <p:cNvPr id="229" name="Google Shape;229;p18">
            <a:extLst>
              <a:ext uri="{FF2B5EF4-FFF2-40B4-BE49-F238E27FC236}">
                <a16:creationId xmlns:a16="http://schemas.microsoft.com/office/drawing/2014/main" id="{CF9220DD-C20D-09E4-49D0-115C8E0C4E3A}"/>
              </a:ext>
            </a:extLst>
          </p:cNvPr>
          <p:cNvSpPr/>
          <p:nvPr/>
        </p:nvSpPr>
        <p:spPr>
          <a:xfrm>
            <a:off x="4632282" y="2021404"/>
            <a:ext cx="3655800" cy="3122400"/>
          </a:xfrm>
          <a:prstGeom prst="ellipse">
            <a:avLst/>
          </a:prstGeom>
          <a:solidFill>
            <a:srgbClr val="DDF4D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Times New Roman"/>
            </a:endParaRPr>
          </a:p>
        </p:txBody>
      </p:sp>
      <p:sp>
        <p:nvSpPr>
          <p:cNvPr id="226" name="Google Shape;226;p18">
            <a:extLst>
              <a:ext uri="{FF2B5EF4-FFF2-40B4-BE49-F238E27FC236}">
                <a16:creationId xmlns:a16="http://schemas.microsoft.com/office/drawing/2014/main" id="{0D9797DD-6EB5-9399-F685-BE035836B340}"/>
              </a:ext>
            </a:extLst>
          </p:cNvPr>
          <p:cNvSpPr txBox="1"/>
          <p:nvPr/>
        </p:nvSpPr>
        <p:spPr>
          <a:xfrm>
            <a:off x="5166125" y="2405249"/>
            <a:ext cx="2549261" cy="2019082"/>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Move from learning to read to reading to learn</a:t>
            </a:r>
            <a:endParaRPr kumimoji="0" sz="32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3" name="TextBox 2">
            <a:extLst>
              <a:ext uri="{FF2B5EF4-FFF2-40B4-BE49-F238E27FC236}">
                <a16:creationId xmlns:a16="http://schemas.microsoft.com/office/drawing/2014/main" id="{CF043D6F-6E6E-42E8-A0E3-920ABBD27B6C}"/>
              </a:ext>
            </a:extLst>
          </p:cNvPr>
          <p:cNvSpPr txBox="1"/>
          <p:nvPr/>
        </p:nvSpPr>
        <p:spPr>
          <a:xfrm>
            <a:off x="8194323" y="3990411"/>
            <a:ext cx="2444867"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Confidence increases, avoidance decreases</a:t>
            </a:r>
          </a:p>
        </p:txBody>
      </p:sp>
      <p:sp>
        <p:nvSpPr>
          <p:cNvPr id="8" name="TextBox 7">
            <a:extLst>
              <a:ext uri="{FF2B5EF4-FFF2-40B4-BE49-F238E27FC236}">
                <a16:creationId xmlns:a16="http://schemas.microsoft.com/office/drawing/2014/main" id="{3263CC47-1209-2D6F-0C2D-D8E7FEA69416}"/>
              </a:ext>
            </a:extLst>
          </p:cNvPr>
          <p:cNvSpPr txBox="1"/>
          <p:nvPr/>
        </p:nvSpPr>
        <p:spPr>
          <a:xfrm>
            <a:off x="2697535" y="2981551"/>
            <a:ext cx="162783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Close the gaps earlier</a:t>
            </a:r>
          </a:p>
        </p:txBody>
      </p:sp>
    </p:spTree>
    <p:extLst>
      <p:ext uri="{BB962C8B-B14F-4D97-AF65-F5344CB8AC3E}">
        <p14:creationId xmlns:p14="http://schemas.microsoft.com/office/powerpoint/2010/main" val="953121887"/>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C44F6243-D910-15A7-6235-590B64FE58B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0C6DF31-ACBA-012C-9E5A-2F78314014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9309B0C-B008-69A3-ECD1-6FCE2505C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97FF8107-3C01-7FBD-6566-74EE9E196C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43C3E6F9-B215-5BE1-E42C-4EF502EC10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69989614-4EE2-BE7D-FFBF-81ADB63AA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89402D7-1DED-26D0-EB91-13439DB10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8FC73F8-CF19-A8EC-8C89-8FB6CC33CC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16129EF7-D4C5-EBD2-F095-0F9CE6C9D4B1}"/>
              </a:ext>
            </a:extLst>
          </p:cNvPr>
          <p:cNvSpPr>
            <a:spLocks noGrp="1"/>
          </p:cNvSpPr>
          <p:nvPr>
            <p:ph idx="1"/>
          </p:nvPr>
        </p:nvSpPr>
        <p:spPr>
          <a:xfrm>
            <a:off x="5287546" y="309169"/>
            <a:ext cx="6517077" cy="6239661"/>
          </a:xfrm>
          <a:solidFill>
            <a:schemeClr val="accent6">
              <a:lumMod val="40000"/>
              <a:lumOff val="60000"/>
            </a:schemeClr>
          </a:solidFill>
        </p:spPr>
        <p:txBody>
          <a:bodyPr anchor="ctr">
            <a:normAutofit/>
          </a:bodyPr>
          <a:lstStyle/>
          <a:p>
            <a:endParaRPr lang="en-US" sz="4000" dirty="0">
              <a:solidFill>
                <a:srgbClr val="0070C0"/>
              </a:solidFill>
              <a:effectLst/>
              <a:latin typeface="Bembo" panose="02020502050201020203" pitchFamily="18" charset="0"/>
              <a:cs typeface="Times New Roman" panose="02020603050405020304" pitchFamily="18" charset="0"/>
            </a:endParaRPr>
          </a:p>
          <a:p>
            <a:endParaRPr lang="en-US" sz="1800" dirty="0">
              <a:solidFill>
                <a:schemeClr val="tx2"/>
              </a:solidFill>
            </a:endParaRPr>
          </a:p>
        </p:txBody>
      </p:sp>
      <p:sp>
        <p:nvSpPr>
          <p:cNvPr id="11" name="TextBox 10">
            <a:extLst>
              <a:ext uri="{FF2B5EF4-FFF2-40B4-BE49-F238E27FC236}">
                <a16:creationId xmlns:a16="http://schemas.microsoft.com/office/drawing/2014/main" id="{D58F4349-63B6-2C39-0F2E-DA6526672E92}"/>
              </a:ext>
            </a:extLst>
          </p:cNvPr>
          <p:cNvSpPr txBox="1"/>
          <p:nvPr/>
        </p:nvSpPr>
        <p:spPr>
          <a:xfrm>
            <a:off x="414313" y="1793289"/>
            <a:ext cx="3195962"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Orton Gillingham: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Structured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Evidence 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approach to teaching literacy </a:t>
            </a:r>
          </a:p>
        </p:txBody>
      </p:sp>
      <p:sp>
        <p:nvSpPr>
          <p:cNvPr id="17" name="Oval 16">
            <a:extLst>
              <a:ext uri="{FF2B5EF4-FFF2-40B4-BE49-F238E27FC236}">
                <a16:creationId xmlns:a16="http://schemas.microsoft.com/office/drawing/2014/main" id="{64B0B6DB-209B-47DD-C3E5-F86887409654}"/>
              </a:ext>
            </a:extLst>
          </p:cNvPr>
          <p:cNvSpPr/>
          <p:nvPr/>
        </p:nvSpPr>
        <p:spPr>
          <a:xfrm>
            <a:off x="6001305" y="508839"/>
            <a:ext cx="5113538" cy="1746090"/>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AB67F677-906C-F022-F069-55D75E19B2C2}"/>
              </a:ext>
            </a:extLst>
          </p:cNvPr>
          <p:cNvPicPr>
            <a:picLocks noChangeAspect="1"/>
          </p:cNvPicPr>
          <p:nvPr/>
        </p:nvPicPr>
        <p:blipFill>
          <a:blip r:embed="rId2"/>
          <a:stretch>
            <a:fillRect/>
          </a:stretch>
        </p:blipFill>
        <p:spPr>
          <a:xfrm>
            <a:off x="6095847" y="2454599"/>
            <a:ext cx="5127180" cy="1756633"/>
          </a:xfrm>
          <a:prstGeom prst="rect">
            <a:avLst/>
          </a:prstGeom>
        </p:spPr>
      </p:pic>
      <p:pic>
        <p:nvPicPr>
          <p:cNvPr id="19" name="Picture 18">
            <a:extLst>
              <a:ext uri="{FF2B5EF4-FFF2-40B4-BE49-F238E27FC236}">
                <a16:creationId xmlns:a16="http://schemas.microsoft.com/office/drawing/2014/main" id="{0BA10256-FB26-F43E-D66F-B6511F098C19}"/>
              </a:ext>
            </a:extLst>
          </p:cNvPr>
          <p:cNvPicPr>
            <a:picLocks noChangeAspect="1"/>
          </p:cNvPicPr>
          <p:nvPr/>
        </p:nvPicPr>
        <p:blipFill>
          <a:blip r:embed="rId2"/>
          <a:stretch>
            <a:fillRect/>
          </a:stretch>
        </p:blipFill>
        <p:spPr>
          <a:xfrm>
            <a:off x="6128159" y="4378378"/>
            <a:ext cx="5127180" cy="1995584"/>
          </a:xfrm>
          <a:prstGeom prst="rect">
            <a:avLst/>
          </a:prstGeom>
        </p:spPr>
      </p:pic>
      <p:sp>
        <p:nvSpPr>
          <p:cNvPr id="20" name="TextBox 19">
            <a:extLst>
              <a:ext uri="{FF2B5EF4-FFF2-40B4-BE49-F238E27FC236}">
                <a16:creationId xmlns:a16="http://schemas.microsoft.com/office/drawing/2014/main" id="{7F707654-0EF2-C845-057E-4475A8A3686B}"/>
              </a:ext>
            </a:extLst>
          </p:cNvPr>
          <p:cNvSpPr txBox="1"/>
          <p:nvPr/>
        </p:nvSpPr>
        <p:spPr>
          <a:xfrm>
            <a:off x="6708017" y="2993617"/>
            <a:ext cx="39028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Systematic</a:t>
            </a:r>
          </a:p>
        </p:txBody>
      </p:sp>
      <p:sp>
        <p:nvSpPr>
          <p:cNvPr id="21" name="TextBox 20">
            <a:extLst>
              <a:ext uri="{FF2B5EF4-FFF2-40B4-BE49-F238E27FC236}">
                <a16:creationId xmlns:a16="http://schemas.microsoft.com/office/drawing/2014/main" id="{38373807-704F-E25B-A998-AE29584383A5}"/>
              </a:ext>
            </a:extLst>
          </p:cNvPr>
          <p:cNvSpPr txBox="1"/>
          <p:nvPr/>
        </p:nvSpPr>
        <p:spPr>
          <a:xfrm>
            <a:off x="6743148" y="971120"/>
            <a:ext cx="35033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Explicit</a:t>
            </a:r>
          </a:p>
        </p:txBody>
      </p:sp>
      <p:sp>
        <p:nvSpPr>
          <p:cNvPr id="22" name="TextBox 21">
            <a:extLst>
              <a:ext uri="{FF2B5EF4-FFF2-40B4-BE49-F238E27FC236}">
                <a16:creationId xmlns:a16="http://schemas.microsoft.com/office/drawing/2014/main" id="{6478DE42-C09A-433E-7977-9DCCD0109669}"/>
              </a:ext>
            </a:extLst>
          </p:cNvPr>
          <p:cNvSpPr txBox="1"/>
          <p:nvPr/>
        </p:nvSpPr>
        <p:spPr>
          <a:xfrm>
            <a:off x="7234569" y="4973161"/>
            <a:ext cx="28497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Multisensory</a:t>
            </a:r>
          </a:p>
        </p:txBody>
      </p:sp>
    </p:spTree>
    <p:extLst>
      <p:ext uri="{BB962C8B-B14F-4D97-AF65-F5344CB8AC3E}">
        <p14:creationId xmlns:p14="http://schemas.microsoft.com/office/powerpoint/2010/main" val="12613988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160">
          <a:extLst>
            <a:ext uri="{FF2B5EF4-FFF2-40B4-BE49-F238E27FC236}">
              <a16:creationId xmlns:a16="http://schemas.microsoft.com/office/drawing/2014/main" id="{5C01F1E0-F51D-51B2-6057-730E5A25F98E}"/>
            </a:ext>
          </a:extLst>
        </p:cNvPr>
        <p:cNvGrpSpPr/>
        <p:nvPr/>
      </p:nvGrpSpPr>
      <p:grpSpPr>
        <a:xfrm>
          <a:off x="0" y="0"/>
          <a:ext cx="0" cy="0"/>
          <a:chOff x="0" y="0"/>
          <a:chExt cx="0" cy="0"/>
        </a:xfrm>
      </p:grpSpPr>
      <p:sp>
        <p:nvSpPr>
          <p:cNvPr id="161" name="Google Shape;161;g2c024c769fe_0_31">
            <a:extLst>
              <a:ext uri="{FF2B5EF4-FFF2-40B4-BE49-F238E27FC236}">
                <a16:creationId xmlns:a16="http://schemas.microsoft.com/office/drawing/2014/main" id="{A0E685CF-27AC-FDB9-95D8-17AD483D0637}"/>
              </a:ext>
            </a:extLst>
          </p:cNvPr>
          <p:cNvSpPr/>
          <p:nvPr/>
        </p:nvSpPr>
        <p:spPr>
          <a:xfrm rot="471058">
            <a:off x="0" y="918702"/>
            <a:ext cx="4352192" cy="5020596"/>
          </a:xfrm>
          <a:prstGeom prst="cloud">
            <a:avLst/>
          </a:prstGeom>
          <a:gradFill>
            <a:gsLst>
              <a:gs pos="0">
                <a:srgbClr val="70AD47">
                  <a:alpha val="20000"/>
                </a:srgbClr>
              </a:gs>
              <a:gs pos="16000">
                <a:srgbClr val="70AD47">
                  <a:alpha val="20000"/>
                </a:srgbClr>
              </a:gs>
              <a:gs pos="100000">
                <a:srgbClr val="C9DAF8"/>
              </a:gs>
              <a:gs pos="100000">
                <a:srgbClr val="D9E4F8"/>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Times New Roman"/>
              <a:buNone/>
              <a:tabLst/>
              <a:defRPr/>
            </a:pPr>
            <a:endParaRPr kumimoji="0" sz="41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162" name="Google Shape;162;g2c024c769fe_0_31">
            <a:extLst>
              <a:ext uri="{FF2B5EF4-FFF2-40B4-BE49-F238E27FC236}">
                <a16:creationId xmlns:a16="http://schemas.microsoft.com/office/drawing/2014/main" id="{E7C58A88-2A1A-9F4C-857D-31861A357EE2}"/>
              </a:ext>
            </a:extLst>
          </p:cNvPr>
          <p:cNvSpPr txBox="1"/>
          <p:nvPr/>
        </p:nvSpPr>
        <p:spPr>
          <a:xfrm>
            <a:off x="1984501" y="497774"/>
            <a:ext cx="8108100" cy="701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400"/>
              <a:buFont typeface="Times New Roman"/>
              <a:buNone/>
              <a:tabLst/>
              <a:defRPr/>
            </a:pPr>
            <a:r>
              <a:rPr kumimoji="0" lang="en-US"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rPr>
              <a:t>Explicit Instruction</a:t>
            </a:r>
            <a:endParaRPr kumimoji="0" sz="40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63" name="Google Shape;163;g2c024c769fe_0_31">
            <a:extLst>
              <a:ext uri="{FF2B5EF4-FFF2-40B4-BE49-F238E27FC236}">
                <a16:creationId xmlns:a16="http://schemas.microsoft.com/office/drawing/2014/main" id="{DCC8F077-1936-6885-C307-A499B2F99F7F}"/>
              </a:ext>
            </a:extLst>
          </p:cNvPr>
          <p:cNvSpPr/>
          <p:nvPr/>
        </p:nvSpPr>
        <p:spPr>
          <a:xfrm rot="8161877">
            <a:off x="7662258" y="918701"/>
            <a:ext cx="4288130" cy="5020596"/>
          </a:xfrm>
          <a:prstGeom prst="cloud">
            <a:avLst/>
          </a:prstGeom>
          <a:gradFill>
            <a:gsLst>
              <a:gs pos="0">
                <a:srgbClr val="70AD47">
                  <a:alpha val="20000"/>
                </a:srgbClr>
              </a:gs>
              <a:gs pos="16000">
                <a:srgbClr val="70AD47">
                  <a:alpha val="20000"/>
                </a:srgbClr>
              </a:gs>
              <a:gs pos="100000">
                <a:srgbClr val="C9DAF8"/>
              </a:gs>
              <a:gs pos="100000">
                <a:srgbClr val="D9E4F8"/>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65" name="Google Shape;165;g2c024c769fe_0_31">
            <a:extLst>
              <a:ext uri="{FF2B5EF4-FFF2-40B4-BE49-F238E27FC236}">
                <a16:creationId xmlns:a16="http://schemas.microsoft.com/office/drawing/2014/main" id="{6CDA28F9-A28D-04EF-6E15-5A2B9948B1E0}"/>
              </a:ext>
            </a:extLst>
          </p:cNvPr>
          <p:cNvSpPr txBox="1"/>
          <p:nvPr/>
        </p:nvSpPr>
        <p:spPr>
          <a:xfrm>
            <a:off x="878353" y="1812879"/>
            <a:ext cx="2970163" cy="692467"/>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Direct</a:t>
            </a:r>
            <a:endParaRPr kumimoji="0"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166" name="Google Shape;166;g2c024c769fe_0_31">
            <a:extLst>
              <a:ext uri="{FF2B5EF4-FFF2-40B4-BE49-F238E27FC236}">
                <a16:creationId xmlns:a16="http://schemas.microsoft.com/office/drawing/2014/main" id="{06B01C0F-CE3B-060F-D350-9FC859675408}"/>
              </a:ext>
            </a:extLst>
          </p:cNvPr>
          <p:cNvSpPr txBox="1"/>
          <p:nvPr/>
        </p:nvSpPr>
        <p:spPr>
          <a:xfrm>
            <a:off x="432248" y="2482098"/>
            <a:ext cx="3462238" cy="3064964"/>
          </a:xfrm>
          <a:prstGeom prst="rect">
            <a:avLst/>
          </a:prstGeom>
          <a:noFill/>
          <a:ln>
            <a:noFill/>
          </a:ln>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Clear </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Intentional</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Leaves no room for ambiguity, guessing, or implied prior knowledge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167" name="Google Shape;167;g2c024c769fe_0_31">
            <a:extLst>
              <a:ext uri="{FF2B5EF4-FFF2-40B4-BE49-F238E27FC236}">
                <a16:creationId xmlns:a16="http://schemas.microsoft.com/office/drawing/2014/main" id="{4DC62947-F662-C2F8-2E1E-BABDE818BAFA}"/>
              </a:ext>
            </a:extLst>
          </p:cNvPr>
          <p:cNvSpPr txBox="1"/>
          <p:nvPr/>
        </p:nvSpPr>
        <p:spPr>
          <a:xfrm>
            <a:off x="8645733" y="3084065"/>
            <a:ext cx="3050674" cy="2793287"/>
          </a:xfrm>
          <a:prstGeom prst="rect">
            <a:avLst/>
          </a:prstGeom>
          <a:noFill/>
          <a:ln>
            <a:noFill/>
          </a:ln>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Teacher gives specific feedback</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Make corrections immediately</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Practice again</a:t>
            </a:r>
          </a:p>
        </p:txBody>
      </p:sp>
      <p:sp>
        <p:nvSpPr>
          <p:cNvPr id="3" name="TextBox 2">
            <a:extLst>
              <a:ext uri="{FF2B5EF4-FFF2-40B4-BE49-F238E27FC236}">
                <a16:creationId xmlns:a16="http://schemas.microsoft.com/office/drawing/2014/main" id="{BFFA46F0-7BE7-8506-3282-F6AC3B87829F}"/>
              </a:ext>
            </a:extLst>
          </p:cNvPr>
          <p:cNvSpPr txBox="1"/>
          <p:nvPr/>
        </p:nvSpPr>
        <p:spPr>
          <a:xfrm>
            <a:off x="8061906" y="1857627"/>
            <a:ext cx="358109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Feedback and Correction</a:t>
            </a:r>
          </a:p>
        </p:txBody>
      </p:sp>
      <p:pic>
        <p:nvPicPr>
          <p:cNvPr id="2" name="Picture 1">
            <a:extLst>
              <a:ext uri="{FF2B5EF4-FFF2-40B4-BE49-F238E27FC236}">
                <a16:creationId xmlns:a16="http://schemas.microsoft.com/office/drawing/2014/main" id="{73FC201D-5233-93D8-82BA-F06F491A30BA}"/>
              </a:ext>
            </a:extLst>
          </p:cNvPr>
          <p:cNvPicPr>
            <a:picLocks noChangeAspect="1"/>
          </p:cNvPicPr>
          <p:nvPr/>
        </p:nvPicPr>
        <p:blipFill>
          <a:blip r:embed="rId3"/>
          <a:stretch>
            <a:fillRect/>
          </a:stretch>
        </p:blipFill>
        <p:spPr>
          <a:xfrm>
            <a:off x="3894486" y="1249684"/>
            <a:ext cx="4288130" cy="5035732"/>
          </a:xfrm>
          <a:prstGeom prst="rect">
            <a:avLst/>
          </a:prstGeom>
        </p:spPr>
      </p:pic>
      <p:sp>
        <p:nvSpPr>
          <p:cNvPr id="164" name="Google Shape;164;g2c024c769fe_0_31">
            <a:extLst>
              <a:ext uri="{FF2B5EF4-FFF2-40B4-BE49-F238E27FC236}">
                <a16:creationId xmlns:a16="http://schemas.microsoft.com/office/drawing/2014/main" id="{A74F09E2-DDF4-E6DF-142E-BFB42E5047DE}"/>
              </a:ext>
            </a:extLst>
          </p:cNvPr>
          <p:cNvSpPr txBox="1"/>
          <p:nvPr/>
        </p:nvSpPr>
        <p:spPr>
          <a:xfrm>
            <a:off x="4494089" y="1849164"/>
            <a:ext cx="3278908" cy="701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Modeled and Practiced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4" name="TextBox 3">
            <a:extLst>
              <a:ext uri="{FF2B5EF4-FFF2-40B4-BE49-F238E27FC236}">
                <a16:creationId xmlns:a16="http://schemas.microsoft.com/office/drawing/2014/main" id="{3F965FFF-397D-EAD0-08AB-4D993CBFB8D2}"/>
              </a:ext>
            </a:extLst>
          </p:cNvPr>
          <p:cNvSpPr txBox="1"/>
          <p:nvPr/>
        </p:nvSpPr>
        <p:spPr>
          <a:xfrm>
            <a:off x="4494089" y="3350254"/>
            <a:ext cx="31613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Teacher demonstrates, child watches, then practices</a:t>
            </a:r>
          </a:p>
        </p:txBody>
      </p:sp>
    </p:spTree>
    <p:extLst>
      <p:ext uri="{BB962C8B-B14F-4D97-AF65-F5344CB8AC3E}">
        <p14:creationId xmlns:p14="http://schemas.microsoft.com/office/powerpoint/2010/main" val="1146312709"/>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163" grpId="0" animBg="1"/>
      <p:bldP spid="165" grpId="0"/>
      <p:bldP spid="166" grpId="0"/>
      <p:bldP spid="167" grpId="0"/>
      <p:bldP spid="3" grpId="0"/>
      <p:bldP spid="164"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160">
          <a:extLst>
            <a:ext uri="{FF2B5EF4-FFF2-40B4-BE49-F238E27FC236}">
              <a16:creationId xmlns:a16="http://schemas.microsoft.com/office/drawing/2014/main" id="{728F8228-D39D-ABD1-5AFF-23EB0E324F70}"/>
            </a:ext>
          </a:extLst>
        </p:cNvPr>
        <p:cNvGrpSpPr/>
        <p:nvPr/>
      </p:nvGrpSpPr>
      <p:grpSpPr>
        <a:xfrm>
          <a:off x="0" y="0"/>
          <a:ext cx="0" cy="0"/>
          <a:chOff x="0" y="0"/>
          <a:chExt cx="0" cy="0"/>
        </a:xfrm>
      </p:grpSpPr>
      <p:sp>
        <p:nvSpPr>
          <p:cNvPr id="161" name="Google Shape;161;g2c024c769fe_0_31">
            <a:extLst>
              <a:ext uri="{FF2B5EF4-FFF2-40B4-BE49-F238E27FC236}">
                <a16:creationId xmlns:a16="http://schemas.microsoft.com/office/drawing/2014/main" id="{F5E9182D-A968-6947-64C3-A9DD77FDCE4C}"/>
              </a:ext>
            </a:extLst>
          </p:cNvPr>
          <p:cNvSpPr/>
          <p:nvPr/>
        </p:nvSpPr>
        <p:spPr>
          <a:xfrm>
            <a:off x="98285" y="954299"/>
            <a:ext cx="6124032" cy="5020596"/>
          </a:xfrm>
          <a:prstGeom prst="cloud">
            <a:avLst/>
          </a:prstGeom>
          <a:gradFill>
            <a:gsLst>
              <a:gs pos="0">
                <a:srgbClr val="70AD47">
                  <a:alpha val="20000"/>
                </a:srgbClr>
              </a:gs>
              <a:gs pos="16000">
                <a:srgbClr val="70AD47">
                  <a:alpha val="20000"/>
                </a:srgbClr>
              </a:gs>
              <a:gs pos="100000">
                <a:srgbClr val="C9DAF8"/>
              </a:gs>
              <a:gs pos="100000">
                <a:srgbClr val="D9E4F8"/>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Times New Roman"/>
              <a:buNone/>
              <a:tabLst/>
              <a:defRPr/>
            </a:pPr>
            <a:endParaRPr kumimoji="0" sz="41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162" name="Google Shape;162;g2c024c769fe_0_31">
            <a:extLst>
              <a:ext uri="{FF2B5EF4-FFF2-40B4-BE49-F238E27FC236}">
                <a16:creationId xmlns:a16="http://schemas.microsoft.com/office/drawing/2014/main" id="{C1323702-C98C-BEF9-320B-802885E0F713}"/>
              </a:ext>
            </a:extLst>
          </p:cNvPr>
          <p:cNvSpPr txBox="1"/>
          <p:nvPr/>
        </p:nvSpPr>
        <p:spPr>
          <a:xfrm>
            <a:off x="2041950" y="253198"/>
            <a:ext cx="8108100" cy="1076837"/>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400"/>
              <a:buFont typeface="Times New Roman"/>
              <a:buNone/>
              <a:tabLst/>
              <a:defRPr/>
            </a:pPr>
            <a:r>
              <a:rPr kumimoji="0" lang="en-US" sz="41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Systematic</a:t>
            </a:r>
          </a:p>
          <a:p>
            <a:pPr marL="0" marR="0" lvl="0" indent="0" algn="ctr" defTabSz="914400" rtl="0" eaLnBrk="1" fontAlgn="auto" latinLnBrk="0" hangingPunct="1">
              <a:lnSpc>
                <a:spcPct val="90000"/>
              </a:lnSpc>
              <a:spcBef>
                <a:spcPts val="0"/>
              </a:spcBef>
              <a:spcAft>
                <a:spcPts val="0"/>
              </a:spcAft>
              <a:buClr>
                <a:srgbClr val="000000"/>
              </a:buClr>
              <a:buSzPts val="4400"/>
              <a:buFont typeface="Times New Roman"/>
              <a:buNone/>
              <a:tabLst/>
              <a:defRPr/>
            </a:pPr>
            <a:endParaRPr kumimoji="0"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63" name="Google Shape;163;g2c024c769fe_0_31">
            <a:extLst>
              <a:ext uri="{FF2B5EF4-FFF2-40B4-BE49-F238E27FC236}">
                <a16:creationId xmlns:a16="http://schemas.microsoft.com/office/drawing/2014/main" id="{26FEAF14-DB91-A554-B92C-E944686F4E5C}"/>
              </a:ext>
            </a:extLst>
          </p:cNvPr>
          <p:cNvSpPr/>
          <p:nvPr/>
        </p:nvSpPr>
        <p:spPr>
          <a:xfrm>
            <a:off x="5845841" y="855395"/>
            <a:ext cx="6124032" cy="5020596"/>
          </a:xfrm>
          <a:prstGeom prst="cloud">
            <a:avLst/>
          </a:prstGeom>
          <a:gradFill>
            <a:gsLst>
              <a:gs pos="0">
                <a:srgbClr val="70AD47">
                  <a:alpha val="20000"/>
                </a:srgbClr>
              </a:gs>
              <a:gs pos="16000">
                <a:srgbClr val="70AD47">
                  <a:alpha val="20000"/>
                </a:srgbClr>
              </a:gs>
              <a:gs pos="100000">
                <a:srgbClr val="C9DAF8"/>
              </a:gs>
              <a:gs pos="100000">
                <a:srgbClr val="D9E4F8"/>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164" name="Google Shape;164;g2c024c769fe_0_31">
            <a:extLst>
              <a:ext uri="{FF2B5EF4-FFF2-40B4-BE49-F238E27FC236}">
                <a16:creationId xmlns:a16="http://schemas.microsoft.com/office/drawing/2014/main" id="{D97AAE39-CDA0-ABB2-A7A0-B2E92349F68D}"/>
              </a:ext>
            </a:extLst>
          </p:cNvPr>
          <p:cNvSpPr txBox="1"/>
          <p:nvPr/>
        </p:nvSpPr>
        <p:spPr>
          <a:xfrm>
            <a:off x="1155271" y="1754617"/>
            <a:ext cx="4411027" cy="2900596"/>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Sequential</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Use baseline data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Follow prescribed sequence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Step by step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165" name="Google Shape;165;g2c024c769fe_0_31">
            <a:extLst>
              <a:ext uri="{FF2B5EF4-FFF2-40B4-BE49-F238E27FC236}">
                <a16:creationId xmlns:a16="http://schemas.microsoft.com/office/drawing/2014/main" id="{D64984FF-A97E-3C43-1E66-3F2FCDDBEDBD}"/>
              </a:ext>
            </a:extLst>
          </p:cNvPr>
          <p:cNvSpPr txBox="1"/>
          <p:nvPr/>
        </p:nvSpPr>
        <p:spPr>
          <a:xfrm>
            <a:off x="6950271" y="1798055"/>
            <a:ext cx="4230906" cy="692467"/>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Mastery</a:t>
            </a:r>
            <a:endParaRPr kumimoji="0" sz="3300" b="1" i="0" u="sng"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167" name="Google Shape;167;g2c024c769fe_0_31">
            <a:extLst>
              <a:ext uri="{FF2B5EF4-FFF2-40B4-BE49-F238E27FC236}">
                <a16:creationId xmlns:a16="http://schemas.microsoft.com/office/drawing/2014/main" id="{169C84E8-B14E-2AF0-41DE-FAC1A3DDBD7B}"/>
              </a:ext>
            </a:extLst>
          </p:cNvPr>
          <p:cNvSpPr txBox="1"/>
          <p:nvPr/>
        </p:nvSpPr>
        <p:spPr>
          <a:xfrm>
            <a:off x="6729274" y="2576146"/>
            <a:ext cx="4514781" cy="214532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Frequent progress monitoring</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Review and adapt</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Build foundational skills</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2" name="Arrow: Right 1">
            <a:extLst>
              <a:ext uri="{FF2B5EF4-FFF2-40B4-BE49-F238E27FC236}">
                <a16:creationId xmlns:a16="http://schemas.microsoft.com/office/drawing/2014/main" id="{10D22C1C-9F95-75C0-5F8F-28FCD3309CD7}"/>
              </a:ext>
            </a:extLst>
          </p:cNvPr>
          <p:cNvSpPr/>
          <p:nvPr/>
        </p:nvSpPr>
        <p:spPr>
          <a:xfrm>
            <a:off x="5086336" y="1820873"/>
            <a:ext cx="2361237" cy="755273"/>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816028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64"/>
                                        </p:tgtEl>
                                        <p:attrNameLst>
                                          <p:attrName>style.visibility</p:attrName>
                                        </p:attrNameLst>
                                      </p:cBhvr>
                                      <p:to>
                                        <p:strVal val="visible"/>
                                      </p:to>
                                    </p:set>
                                    <p:anim calcmode="lin" valueType="num">
                                      <p:cBhvr additive="base">
                                        <p:cTn id="11" dur="500" fill="hold"/>
                                        <p:tgtEl>
                                          <p:spTgt spid="164"/>
                                        </p:tgtEl>
                                        <p:attrNameLst>
                                          <p:attrName>ppt_x</p:attrName>
                                        </p:attrNameLst>
                                      </p:cBhvr>
                                      <p:tavLst>
                                        <p:tav tm="0">
                                          <p:val>
                                            <p:strVal val="#ppt_x"/>
                                          </p:val>
                                        </p:tav>
                                        <p:tav tm="100000">
                                          <p:val>
                                            <p:strVal val="#ppt_x"/>
                                          </p:val>
                                        </p:tav>
                                      </p:tavLst>
                                    </p:anim>
                                    <p:anim calcmode="lin" valueType="num">
                                      <p:cBhvr additive="base">
                                        <p:cTn id="12" dur="500" fill="hold"/>
                                        <p:tgtEl>
                                          <p:spTgt spid="16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5"/>
                                        </p:tgtEl>
                                        <p:attrNameLst>
                                          <p:attrName>style.visibility</p:attrName>
                                        </p:attrNameLst>
                                      </p:cBhvr>
                                      <p:to>
                                        <p:strVal val="visible"/>
                                      </p:to>
                                    </p:set>
                                    <p:anim calcmode="lin" valueType="num">
                                      <p:cBhvr additive="base">
                                        <p:cTn id="25" dur="500" fill="hold"/>
                                        <p:tgtEl>
                                          <p:spTgt spid="165"/>
                                        </p:tgtEl>
                                        <p:attrNameLst>
                                          <p:attrName>ppt_x</p:attrName>
                                        </p:attrNameLst>
                                      </p:cBhvr>
                                      <p:tavLst>
                                        <p:tav tm="0">
                                          <p:val>
                                            <p:strVal val="#ppt_x"/>
                                          </p:val>
                                        </p:tav>
                                        <p:tav tm="100000">
                                          <p:val>
                                            <p:strVal val="#ppt_x"/>
                                          </p:val>
                                        </p:tav>
                                      </p:tavLst>
                                    </p:anim>
                                    <p:anim calcmode="lin" valueType="num">
                                      <p:cBhvr additive="base">
                                        <p:cTn id="26" dur="500" fill="hold"/>
                                        <p:tgtEl>
                                          <p:spTgt spid="16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7"/>
                                        </p:tgtEl>
                                        <p:attrNameLst>
                                          <p:attrName>style.visibility</p:attrName>
                                        </p:attrNameLst>
                                      </p:cBhvr>
                                      <p:to>
                                        <p:strVal val="visible"/>
                                      </p:to>
                                    </p:set>
                                    <p:animEffect transition="in" filter="fade">
                                      <p:cBhvr>
                                        <p:cTn id="31" dur="1000"/>
                                        <p:tgtEl>
                                          <p:spTgt spid="167"/>
                                        </p:tgtEl>
                                      </p:cBhvr>
                                    </p:animEffect>
                                    <p:anim calcmode="lin" valueType="num">
                                      <p:cBhvr>
                                        <p:cTn id="32" dur="1000" fill="hold"/>
                                        <p:tgtEl>
                                          <p:spTgt spid="167"/>
                                        </p:tgtEl>
                                        <p:attrNameLst>
                                          <p:attrName>ppt_x</p:attrName>
                                        </p:attrNameLst>
                                      </p:cBhvr>
                                      <p:tavLst>
                                        <p:tav tm="0">
                                          <p:val>
                                            <p:strVal val="#ppt_x"/>
                                          </p:val>
                                        </p:tav>
                                        <p:tav tm="100000">
                                          <p:val>
                                            <p:strVal val="#ppt_x"/>
                                          </p:val>
                                        </p:tav>
                                      </p:tavLst>
                                    </p:anim>
                                    <p:anim calcmode="lin" valueType="num">
                                      <p:cBhvr>
                                        <p:cTn id="33" dur="1000" fill="hold"/>
                                        <p:tgtEl>
                                          <p:spTgt spid="1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163" grpId="0" animBg="1"/>
      <p:bldP spid="164" grpId="0"/>
      <p:bldP spid="165" grpId="0"/>
      <p:bldP spid="167" grpId="0"/>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338"/>
        <p:cNvGrpSpPr/>
        <p:nvPr/>
      </p:nvGrpSpPr>
      <p:grpSpPr>
        <a:xfrm>
          <a:off x="0" y="0"/>
          <a:ext cx="0" cy="0"/>
          <a:chOff x="0" y="0"/>
          <a:chExt cx="0" cy="0"/>
        </a:xfrm>
      </p:grpSpPr>
      <p:grpSp>
        <p:nvGrpSpPr>
          <p:cNvPr id="339" name="Google Shape;339;g2e0f21f3e9c_0_35"/>
          <p:cNvGrpSpPr/>
          <p:nvPr/>
        </p:nvGrpSpPr>
        <p:grpSpPr>
          <a:xfrm rot="-5203005">
            <a:off x="-603134" y="579983"/>
            <a:ext cx="6889592" cy="5530499"/>
            <a:chOff x="6867015" y="-1"/>
            <a:chExt cx="5324985" cy="3251912"/>
          </a:xfrm>
        </p:grpSpPr>
        <p:sp>
          <p:nvSpPr>
            <p:cNvPr id="340" name="Google Shape;340;g2e0f21f3e9c_0_35"/>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 name="Google Shape;341;g2e0f21f3e9c_0_35"/>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2" name="Google Shape;342;g2e0f21f3e9c_0_35"/>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 name="Google Shape;343;g2e0f21f3e9c_0_35"/>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344" name="Google Shape;344;g2e0f21f3e9c_0_35"/>
          <p:cNvGrpSpPr/>
          <p:nvPr/>
        </p:nvGrpSpPr>
        <p:grpSpPr>
          <a:xfrm>
            <a:off x="7867254" y="0"/>
            <a:ext cx="4324953" cy="6857957"/>
            <a:chOff x="6867015" y="-1"/>
            <a:chExt cx="5324985" cy="3251912"/>
          </a:xfrm>
        </p:grpSpPr>
        <p:sp>
          <p:nvSpPr>
            <p:cNvPr id="345" name="Google Shape;345;g2e0f21f3e9c_0_35"/>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g2e0f21f3e9c_0_35"/>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 name="Google Shape;347;g2e0f21f3e9c_0_35"/>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8" name="Google Shape;348;g2e0f21f3e9c_0_35"/>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49" name="Google Shape;349;g2e0f21f3e9c_0_35"/>
          <p:cNvSpPr txBox="1"/>
          <p:nvPr/>
        </p:nvSpPr>
        <p:spPr>
          <a:xfrm>
            <a:off x="3161325" y="227775"/>
            <a:ext cx="4033800" cy="6003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3000"/>
              <a:buFont typeface="Arial"/>
              <a:buNone/>
            </a:pPr>
            <a:endParaRPr sz="3000" b="0" i="0" u="none" strike="noStrike" cap="none">
              <a:solidFill>
                <a:srgbClr val="000000"/>
              </a:solidFill>
              <a:latin typeface="Mate SC"/>
              <a:ea typeface="Mate SC"/>
              <a:cs typeface="Mate SC"/>
              <a:sym typeface="Mate SC"/>
            </a:endParaRPr>
          </a:p>
        </p:txBody>
      </p:sp>
      <p:sp>
        <p:nvSpPr>
          <p:cNvPr id="350" name="Google Shape;350;g2e0f21f3e9c_0_35"/>
          <p:cNvSpPr txBox="1"/>
          <p:nvPr/>
        </p:nvSpPr>
        <p:spPr>
          <a:xfrm>
            <a:off x="529250" y="116775"/>
            <a:ext cx="4033800" cy="164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0" i="0" u="none" strike="noStrike" cap="none">
                <a:solidFill>
                  <a:schemeClr val="dk2"/>
                </a:solidFill>
                <a:latin typeface="Josefin Slab"/>
                <a:ea typeface="Josefin Slab"/>
                <a:cs typeface="Josefin Slab"/>
                <a:sym typeface="Josefin Slab"/>
              </a:rPr>
              <a:t>Links</a:t>
            </a:r>
            <a:endParaRPr sz="2900" b="0" i="0" u="none" strike="noStrike" cap="none">
              <a:solidFill>
                <a:schemeClr val="dk2"/>
              </a:solidFill>
              <a:latin typeface="Josefin Slab"/>
              <a:ea typeface="Josefin Slab"/>
              <a:cs typeface="Josefin Slab"/>
              <a:sym typeface="Josefin Slab"/>
            </a:endParaRPr>
          </a:p>
          <a:p>
            <a:pPr marL="0" lvl="0" indent="0" algn="l" rtl="0">
              <a:spcBef>
                <a:spcPts val="0"/>
              </a:spcBef>
              <a:spcAft>
                <a:spcPts val="0"/>
              </a:spcAft>
              <a:buClr>
                <a:schemeClr val="dk1"/>
              </a:buClr>
              <a:buSzPts val="2500"/>
              <a:buFont typeface="Arial"/>
              <a:buNone/>
            </a:pPr>
            <a:r>
              <a:rPr lang="en-US" sz="2400" u="sng">
                <a:solidFill>
                  <a:schemeClr val="accent5"/>
                </a:solidFill>
                <a:latin typeface="Josefin Slab"/>
                <a:ea typeface="Josefin Slab"/>
                <a:cs typeface="Josefin Slab"/>
                <a:sym typeface="Josefin Slab"/>
                <a:hlinkClick r:id="rId3">
                  <a:extLst>
                    <a:ext uri="{A12FA001-AC4F-418D-AE19-62706E023703}">
                      <ahyp:hlinkClr xmlns:ahyp="http://schemas.microsoft.com/office/drawing/2018/hyperlinkcolor" val="tx"/>
                    </a:ext>
                  </a:extLst>
                </a:hlinkClick>
              </a:rPr>
              <a:t>High Leverage Practices</a:t>
            </a:r>
            <a:endParaRPr sz="2400">
              <a:solidFill>
                <a:schemeClr val="dk2"/>
              </a:solidFill>
              <a:latin typeface="Josefin Slab"/>
              <a:ea typeface="Josefin Slab"/>
              <a:cs typeface="Josefin Slab"/>
              <a:sym typeface="Josefin Slab"/>
            </a:endParaRPr>
          </a:p>
          <a:p>
            <a:pPr marL="0" lvl="0" indent="0" algn="l" rtl="0">
              <a:spcBef>
                <a:spcPts val="0"/>
              </a:spcBef>
              <a:spcAft>
                <a:spcPts val="0"/>
              </a:spcAft>
              <a:buClr>
                <a:schemeClr val="dk1"/>
              </a:buClr>
              <a:buSzPts val="2500"/>
              <a:buFont typeface="Arial"/>
              <a:buNone/>
            </a:pPr>
            <a:r>
              <a:rPr lang="en-US" sz="2400" u="sng">
                <a:solidFill>
                  <a:schemeClr val="hlink"/>
                </a:solidFill>
                <a:latin typeface="Josefin Slab"/>
                <a:ea typeface="Josefin Slab"/>
                <a:cs typeface="Josefin Slab"/>
                <a:sym typeface="Josefin Slab"/>
                <a:hlinkClick r:id="rId4"/>
              </a:rPr>
              <a:t>App Wheel</a:t>
            </a:r>
            <a:endParaRPr sz="2400">
              <a:solidFill>
                <a:schemeClr val="dk2"/>
              </a:solidFill>
              <a:latin typeface="Josefin Slab"/>
              <a:ea typeface="Josefin Slab"/>
              <a:cs typeface="Josefin Slab"/>
              <a:sym typeface="Josefin Slab"/>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2"/>
              </a:solidFill>
              <a:latin typeface="Josefin Slab"/>
              <a:ea typeface="Josefin Slab"/>
              <a:cs typeface="Josefin Slab"/>
              <a:sym typeface="Josefin Slab"/>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2"/>
              </a:solidFill>
              <a:latin typeface="Josefin Slab"/>
              <a:ea typeface="Josefin Slab"/>
              <a:cs typeface="Josefin Slab"/>
              <a:sym typeface="Josefin Slab"/>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2"/>
              </a:solidFill>
              <a:latin typeface="Josefin Slab"/>
              <a:ea typeface="Josefin Slab"/>
              <a:cs typeface="Josefin Slab"/>
              <a:sym typeface="Josefin Slab"/>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2"/>
              </a:solidFill>
              <a:latin typeface="Josefin Slab"/>
              <a:ea typeface="Josefin Slab"/>
              <a:cs typeface="Josefin Slab"/>
              <a:sym typeface="Josefin Slab"/>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2"/>
              </a:solidFill>
              <a:latin typeface="Josefin Slab"/>
              <a:ea typeface="Josefin Slab"/>
              <a:cs typeface="Josefin Slab"/>
              <a:sym typeface="Josefin Slab"/>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2"/>
              </a:solidFill>
              <a:latin typeface="Josefin Slab"/>
              <a:ea typeface="Josefin Slab"/>
              <a:cs typeface="Josefin Slab"/>
              <a:sym typeface="Josefin Slab"/>
            </a:endParaRPr>
          </a:p>
        </p:txBody>
      </p:sp>
      <p:sp>
        <p:nvSpPr>
          <p:cNvPr id="351" name="Google Shape;351;g2e0f21f3e9c_0_35"/>
          <p:cNvSpPr txBox="1"/>
          <p:nvPr/>
        </p:nvSpPr>
        <p:spPr>
          <a:xfrm>
            <a:off x="6344350" y="3232575"/>
            <a:ext cx="5292900" cy="289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2"/>
              </a:solidFill>
              <a:latin typeface="Josefin Slab"/>
              <a:ea typeface="Josefin Slab"/>
              <a:cs typeface="Josefin Slab"/>
              <a:sym typeface="Josefin Slab"/>
            </a:endParaRPr>
          </a:p>
        </p:txBody>
      </p:sp>
      <p:sp>
        <p:nvSpPr>
          <p:cNvPr id="352" name="Google Shape;352;g2e0f21f3e9c_0_35"/>
          <p:cNvSpPr txBox="1"/>
          <p:nvPr/>
        </p:nvSpPr>
        <p:spPr>
          <a:xfrm>
            <a:off x="991075" y="3284325"/>
            <a:ext cx="5015700" cy="317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2"/>
              </a:solidFill>
              <a:latin typeface="Mate SC"/>
              <a:ea typeface="Mate SC"/>
              <a:cs typeface="Mate SC"/>
              <a:sym typeface="Mate SC"/>
            </a:endParaRPr>
          </a:p>
        </p:txBody>
      </p:sp>
      <p:sp>
        <p:nvSpPr>
          <p:cNvPr id="353" name="Google Shape;353;g2e0f21f3e9c_0_35"/>
          <p:cNvSpPr txBox="1"/>
          <p:nvPr/>
        </p:nvSpPr>
        <p:spPr>
          <a:xfrm>
            <a:off x="433975" y="1497275"/>
            <a:ext cx="3747600" cy="501672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US" sz="2500" dirty="0">
                <a:latin typeface="Josefin Slab"/>
                <a:ea typeface="Josefin Slab"/>
                <a:cs typeface="Josefin Slab"/>
                <a:sym typeface="Josefin Slab"/>
              </a:rPr>
              <a:t>Dyscalculia</a:t>
            </a:r>
            <a:endParaRPr sz="2500" dirty="0">
              <a:latin typeface="Josefin Slab"/>
              <a:ea typeface="Josefin Slab"/>
              <a:cs typeface="Josefin Slab"/>
              <a:sym typeface="Josefin Slab"/>
            </a:endParaRPr>
          </a:p>
          <a:p>
            <a:pPr marL="0" marR="0" lvl="0" indent="0" algn="l" rtl="0">
              <a:lnSpc>
                <a:spcPct val="100000"/>
              </a:lnSpc>
              <a:spcBef>
                <a:spcPts val="0"/>
              </a:spcBef>
              <a:spcAft>
                <a:spcPts val="0"/>
              </a:spcAft>
              <a:buClr>
                <a:srgbClr val="000000"/>
              </a:buClr>
              <a:buSzPts val="2500"/>
              <a:buFont typeface="Arial"/>
              <a:buNone/>
            </a:pPr>
            <a:endParaRPr dirty="0"/>
          </a:p>
          <a:p>
            <a:pPr marL="0" marR="0" lvl="0" indent="0" algn="l" rtl="0">
              <a:lnSpc>
                <a:spcPct val="100000"/>
              </a:lnSpc>
              <a:spcBef>
                <a:spcPts val="0"/>
              </a:spcBef>
              <a:spcAft>
                <a:spcPts val="0"/>
              </a:spcAft>
              <a:buClr>
                <a:srgbClr val="000000"/>
              </a:buClr>
              <a:buSzPts val="2500"/>
              <a:buFont typeface="Arial"/>
              <a:buNone/>
            </a:pPr>
            <a:r>
              <a:rPr lang="en-US" sz="2500" u="sng" dirty="0">
                <a:solidFill>
                  <a:schemeClr val="hlink"/>
                </a:solidFill>
                <a:latin typeface="Josefin Slab"/>
                <a:ea typeface="Josefin Slab"/>
                <a:cs typeface="Josefin Slab"/>
                <a:sym typeface="Josefin Slab"/>
                <a:hlinkClick r:id="rId5"/>
              </a:rPr>
              <a:t>Subitizing</a:t>
            </a:r>
            <a:endParaRPr sz="2500" dirty="0">
              <a:solidFill>
                <a:schemeClr val="dk2"/>
              </a:solidFill>
              <a:latin typeface="Josefin Slab"/>
              <a:ea typeface="Josefin Slab"/>
              <a:cs typeface="Josefin Slab"/>
              <a:sym typeface="Josefin Slab"/>
            </a:endParaRPr>
          </a:p>
          <a:p>
            <a:pPr marL="0" marR="0" lvl="0" indent="0" algn="l" rtl="0">
              <a:lnSpc>
                <a:spcPct val="100000"/>
              </a:lnSpc>
              <a:spcBef>
                <a:spcPts val="0"/>
              </a:spcBef>
              <a:spcAft>
                <a:spcPts val="0"/>
              </a:spcAft>
              <a:buClr>
                <a:srgbClr val="000000"/>
              </a:buClr>
              <a:buSzPts val="2500"/>
              <a:buFont typeface="Arial"/>
              <a:buNone/>
            </a:pPr>
            <a:r>
              <a:rPr lang="en-US" sz="2500" u="sng" dirty="0" err="1">
                <a:solidFill>
                  <a:schemeClr val="hlink"/>
                </a:solidFill>
                <a:latin typeface="Josefin Slab"/>
                <a:ea typeface="Josefin Slab"/>
                <a:cs typeface="Josefin Slab"/>
                <a:sym typeface="Josefin Slab"/>
                <a:hlinkClick r:id="rId6"/>
              </a:rPr>
              <a:t>Panamath</a:t>
            </a:r>
            <a:endParaRPr sz="2500" dirty="0">
              <a:solidFill>
                <a:schemeClr val="dk2"/>
              </a:solidFill>
              <a:latin typeface="Josefin Slab"/>
              <a:ea typeface="Josefin Slab"/>
              <a:cs typeface="Josefin Slab"/>
              <a:sym typeface="Josefin Slab"/>
            </a:endParaRPr>
          </a:p>
          <a:p>
            <a:pPr marL="0" marR="0" lvl="0" indent="0" algn="l" rtl="0">
              <a:lnSpc>
                <a:spcPct val="100000"/>
              </a:lnSpc>
              <a:spcBef>
                <a:spcPts val="0"/>
              </a:spcBef>
              <a:spcAft>
                <a:spcPts val="0"/>
              </a:spcAft>
              <a:buClr>
                <a:srgbClr val="000000"/>
              </a:buClr>
              <a:buSzPts val="2500"/>
              <a:buFont typeface="Arial"/>
              <a:buNone/>
            </a:pPr>
            <a:r>
              <a:rPr lang="en-US" sz="2500" u="sng" dirty="0">
                <a:solidFill>
                  <a:schemeClr val="hlink"/>
                </a:solidFill>
                <a:latin typeface="Josefin Slab"/>
                <a:ea typeface="Josefin Slab"/>
                <a:cs typeface="Josefin Slab"/>
                <a:sym typeface="Josefin Slab"/>
                <a:hlinkClick r:id="rId7"/>
              </a:rPr>
              <a:t>Math Running Records</a:t>
            </a:r>
            <a:endParaRPr sz="2500" dirty="0">
              <a:solidFill>
                <a:schemeClr val="dk2"/>
              </a:solidFill>
              <a:latin typeface="Josefin Slab"/>
              <a:ea typeface="Josefin Slab"/>
              <a:cs typeface="Josefin Slab"/>
              <a:sym typeface="Josefin Slab"/>
            </a:endParaRPr>
          </a:p>
          <a:p>
            <a:pPr marL="0" marR="0" lvl="0" indent="0" algn="l" rtl="0">
              <a:lnSpc>
                <a:spcPct val="100000"/>
              </a:lnSpc>
              <a:spcBef>
                <a:spcPts val="0"/>
              </a:spcBef>
              <a:spcAft>
                <a:spcPts val="0"/>
              </a:spcAft>
              <a:buClr>
                <a:srgbClr val="000000"/>
              </a:buClr>
              <a:buSzPts val="2500"/>
              <a:buFont typeface="Arial"/>
              <a:buNone/>
            </a:pPr>
            <a:r>
              <a:rPr lang="en-US" sz="2500" u="sng" dirty="0">
                <a:solidFill>
                  <a:schemeClr val="hlink"/>
                </a:solidFill>
                <a:latin typeface="Josefin Slab"/>
                <a:ea typeface="Josefin Slab"/>
                <a:cs typeface="Josefin Slab"/>
                <a:sym typeface="Josefin Slab"/>
                <a:hlinkClick r:id="rId8"/>
              </a:rPr>
              <a:t>Lord Math</a:t>
            </a:r>
            <a:endParaRPr sz="2500" dirty="0">
              <a:solidFill>
                <a:schemeClr val="dk2"/>
              </a:solidFill>
              <a:latin typeface="Josefin Slab"/>
              <a:ea typeface="Josefin Slab"/>
              <a:cs typeface="Josefin Slab"/>
              <a:sym typeface="Josefin Slab"/>
            </a:endParaRPr>
          </a:p>
          <a:p>
            <a:pPr marL="0" marR="0" lvl="0" indent="0" algn="l" rtl="0">
              <a:lnSpc>
                <a:spcPct val="100000"/>
              </a:lnSpc>
              <a:spcBef>
                <a:spcPts val="0"/>
              </a:spcBef>
              <a:spcAft>
                <a:spcPts val="0"/>
              </a:spcAft>
              <a:buClr>
                <a:srgbClr val="000000"/>
              </a:buClr>
              <a:buSzPts val="2500"/>
              <a:buFont typeface="Arial"/>
              <a:buNone/>
            </a:pPr>
            <a:r>
              <a:rPr lang="en-US" sz="2500" u="sng" dirty="0">
                <a:solidFill>
                  <a:schemeClr val="hlink"/>
                </a:solidFill>
                <a:latin typeface="Josefin Slab"/>
                <a:ea typeface="Josefin Slab"/>
                <a:cs typeface="Josefin Slab"/>
                <a:sym typeface="Josefin Slab"/>
                <a:hlinkClick r:id="rId9"/>
              </a:rPr>
              <a:t>Mahesh Sharma</a:t>
            </a:r>
            <a:endParaRPr sz="2500" dirty="0">
              <a:solidFill>
                <a:schemeClr val="dk2"/>
              </a:solidFill>
              <a:latin typeface="Josefin Slab"/>
              <a:ea typeface="Josefin Slab"/>
              <a:cs typeface="Josefin Slab"/>
              <a:sym typeface="Josefin Slab"/>
            </a:endParaRPr>
          </a:p>
          <a:p>
            <a:pPr marL="0" marR="0" lvl="0" indent="0" algn="l" rtl="0">
              <a:lnSpc>
                <a:spcPct val="100000"/>
              </a:lnSpc>
              <a:spcBef>
                <a:spcPts val="0"/>
              </a:spcBef>
              <a:spcAft>
                <a:spcPts val="0"/>
              </a:spcAft>
              <a:buClr>
                <a:srgbClr val="000000"/>
              </a:buClr>
              <a:buSzPts val="2500"/>
              <a:buFont typeface="Arial"/>
              <a:buNone/>
            </a:pPr>
            <a:r>
              <a:rPr lang="en-US" sz="2500" u="sng" dirty="0">
                <a:solidFill>
                  <a:schemeClr val="hlink"/>
                </a:solidFill>
                <a:latin typeface="Josefin Slab"/>
                <a:ea typeface="Josefin Slab"/>
                <a:cs typeface="Josefin Slab"/>
                <a:sym typeface="Josefin Slab"/>
                <a:hlinkClick r:id="rId10"/>
              </a:rPr>
              <a:t>Brian Butterworth</a:t>
            </a:r>
            <a:endParaRPr sz="2500" dirty="0">
              <a:solidFill>
                <a:schemeClr val="dk2"/>
              </a:solidFill>
              <a:latin typeface="Josefin Slab"/>
              <a:ea typeface="Josefin Slab"/>
              <a:cs typeface="Josefin Slab"/>
              <a:sym typeface="Josefin Slab"/>
            </a:endParaRPr>
          </a:p>
          <a:p>
            <a:pPr marL="0" marR="0" lvl="0" indent="0" algn="l" rtl="0">
              <a:lnSpc>
                <a:spcPct val="100000"/>
              </a:lnSpc>
              <a:spcBef>
                <a:spcPts val="0"/>
              </a:spcBef>
              <a:spcAft>
                <a:spcPts val="0"/>
              </a:spcAft>
              <a:buClr>
                <a:srgbClr val="000000"/>
              </a:buClr>
              <a:buSzPts val="2500"/>
              <a:buFont typeface="Arial"/>
              <a:buNone/>
            </a:pPr>
            <a:r>
              <a:rPr lang="en-US" sz="2500" u="sng" dirty="0">
                <a:solidFill>
                  <a:schemeClr val="hlink"/>
                </a:solidFill>
                <a:latin typeface="Josefin Slab"/>
                <a:ea typeface="Josefin Slab"/>
                <a:cs typeface="Josefin Slab"/>
                <a:sym typeface="Josefin Slab"/>
                <a:hlinkClick r:id="rId11"/>
              </a:rPr>
              <a:t>Chris Woodin</a:t>
            </a:r>
            <a:endParaRPr sz="2500" dirty="0">
              <a:solidFill>
                <a:schemeClr val="dk2"/>
              </a:solidFill>
              <a:latin typeface="Josefin Slab"/>
              <a:ea typeface="Josefin Slab"/>
              <a:cs typeface="Josefin Slab"/>
              <a:sym typeface="Josefin Slab"/>
            </a:endParaRPr>
          </a:p>
          <a:p>
            <a:pPr marL="0" marR="0" lvl="0" indent="0" algn="l" rtl="0">
              <a:lnSpc>
                <a:spcPct val="100000"/>
              </a:lnSpc>
              <a:spcBef>
                <a:spcPts val="0"/>
              </a:spcBef>
              <a:spcAft>
                <a:spcPts val="0"/>
              </a:spcAft>
              <a:buClr>
                <a:srgbClr val="000000"/>
              </a:buClr>
              <a:buSzPts val="2500"/>
              <a:buFont typeface="Arial"/>
              <a:buNone/>
            </a:pPr>
            <a:r>
              <a:rPr lang="en-US" sz="2500" u="sng" dirty="0">
                <a:solidFill>
                  <a:schemeClr val="hlink"/>
                </a:solidFill>
                <a:latin typeface="Josefin Slab"/>
                <a:ea typeface="Josefin Slab"/>
                <a:cs typeface="Josefin Slab"/>
                <a:sym typeface="Josefin Slab"/>
                <a:hlinkClick r:id="rId12"/>
              </a:rPr>
              <a:t>Ann Elise Record</a:t>
            </a:r>
            <a:endParaRPr sz="2500" dirty="0">
              <a:solidFill>
                <a:schemeClr val="dk2"/>
              </a:solidFill>
              <a:latin typeface="Josefin Slab"/>
              <a:ea typeface="Josefin Slab"/>
              <a:cs typeface="Josefin Slab"/>
              <a:sym typeface="Josefin Slab"/>
            </a:endParaRPr>
          </a:p>
          <a:p>
            <a:pPr marL="0" marR="0" lvl="0" indent="0" algn="l" rtl="0">
              <a:lnSpc>
                <a:spcPct val="100000"/>
              </a:lnSpc>
              <a:spcBef>
                <a:spcPts val="0"/>
              </a:spcBef>
              <a:spcAft>
                <a:spcPts val="0"/>
              </a:spcAft>
              <a:buClr>
                <a:srgbClr val="000000"/>
              </a:buClr>
              <a:buSzPts val="2500"/>
              <a:buFont typeface="Arial"/>
              <a:buNone/>
            </a:pPr>
            <a:r>
              <a:rPr lang="en-US" sz="2500" u="sng" dirty="0">
                <a:solidFill>
                  <a:schemeClr val="hlink"/>
                </a:solidFill>
                <a:latin typeface="Josefin Slab"/>
                <a:ea typeface="Josefin Slab"/>
                <a:cs typeface="Josefin Slab"/>
                <a:sym typeface="Josefin Slab"/>
                <a:hlinkClick r:id="rId13"/>
              </a:rPr>
              <a:t>RTI Math - What Works</a:t>
            </a:r>
            <a:endParaRPr sz="2500" dirty="0">
              <a:solidFill>
                <a:schemeClr val="dk2"/>
              </a:solidFill>
              <a:latin typeface="Josefin Slab"/>
              <a:ea typeface="Josefin Slab"/>
              <a:cs typeface="Josefin Slab"/>
              <a:sym typeface="Josefin Slab"/>
            </a:endParaRPr>
          </a:p>
          <a:p>
            <a:pPr marL="0" marR="0" lvl="0" indent="0" algn="l" rtl="0">
              <a:lnSpc>
                <a:spcPct val="100000"/>
              </a:lnSpc>
              <a:spcBef>
                <a:spcPts val="0"/>
              </a:spcBef>
              <a:spcAft>
                <a:spcPts val="0"/>
              </a:spcAft>
              <a:buClr>
                <a:srgbClr val="000000"/>
              </a:buClr>
              <a:buSzPts val="2500"/>
              <a:buFont typeface="Arial"/>
              <a:buNone/>
            </a:pPr>
            <a:r>
              <a:rPr lang="en-US" sz="2500" u="sng" dirty="0">
                <a:solidFill>
                  <a:schemeClr val="hlink"/>
                </a:solidFill>
                <a:latin typeface="Josefin Slab"/>
                <a:ea typeface="Josefin Slab"/>
                <a:cs typeface="Josefin Slab"/>
                <a:sym typeface="Josefin Slab"/>
                <a:hlinkClick r:id="rId14"/>
              </a:rPr>
              <a:t>Word Problem Instruction</a:t>
            </a:r>
            <a:endParaRPr sz="2500" dirty="0">
              <a:solidFill>
                <a:schemeClr val="dk2"/>
              </a:solidFill>
              <a:latin typeface="Josefin Slab"/>
              <a:ea typeface="Josefin Slab"/>
              <a:cs typeface="Josefin Slab"/>
              <a:sym typeface="Josefin Slab"/>
            </a:endParaRPr>
          </a:p>
          <a:p>
            <a:pPr marL="0" marR="0" lvl="0" indent="0" algn="l" rtl="0">
              <a:lnSpc>
                <a:spcPct val="100000"/>
              </a:lnSpc>
              <a:spcBef>
                <a:spcPts val="0"/>
              </a:spcBef>
              <a:spcAft>
                <a:spcPts val="0"/>
              </a:spcAft>
              <a:buClr>
                <a:srgbClr val="000000"/>
              </a:buClr>
              <a:buSzPts val="2500"/>
              <a:buFont typeface="Arial"/>
              <a:buNone/>
            </a:pPr>
            <a:endParaRPr sz="2500" dirty="0">
              <a:solidFill>
                <a:schemeClr val="dk2"/>
              </a:solidFill>
              <a:latin typeface="Josefin Slab"/>
              <a:ea typeface="Josefin Slab"/>
              <a:cs typeface="Josefin Slab"/>
              <a:sym typeface="Josefin Slab"/>
            </a:endParaRPr>
          </a:p>
        </p:txBody>
      </p:sp>
      <p:sp>
        <p:nvSpPr>
          <p:cNvPr id="354" name="Google Shape;354;g2e0f21f3e9c_0_35"/>
          <p:cNvSpPr txBox="1"/>
          <p:nvPr/>
        </p:nvSpPr>
        <p:spPr>
          <a:xfrm>
            <a:off x="4300525" y="1497275"/>
            <a:ext cx="4033800" cy="403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dirty="0">
                <a:solidFill>
                  <a:schemeClr val="dk2"/>
                </a:solidFill>
                <a:latin typeface="Josefin Slab"/>
                <a:ea typeface="Josefin Slab"/>
                <a:cs typeface="Josefin Slab"/>
                <a:sym typeface="Josefin Slab"/>
              </a:rPr>
              <a:t>Dysgraphia</a:t>
            </a:r>
            <a:endParaRPr sz="2500" dirty="0">
              <a:solidFill>
                <a:schemeClr val="dk2"/>
              </a:solidFill>
              <a:latin typeface="Josefin Slab"/>
              <a:ea typeface="Josefin Slab"/>
              <a:cs typeface="Josefin Slab"/>
              <a:sym typeface="Josefin Slab"/>
            </a:endParaRPr>
          </a:p>
          <a:p>
            <a:pPr marL="0" lvl="0" indent="0" algn="l" rtl="0">
              <a:spcBef>
                <a:spcPts val="0"/>
              </a:spcBef>
              <a:spcAft>
                <a:spcPts val="0"/>
              </a:spcAft>
              <a:buNone/>
            </a:pPr>
            <a:endParaRPr sz="2500" dirty="0">
              <a:solidFill>
                <a:schemeClr val="dk2"/>
              </a:solidFill>
              <a:latin typeface="Josefin Slab"/>
              <a:ea typeface="Josefin Slab"/>
              <a:cs typeface="Josefin Slab"/>
              <a:sym typeface="Josefin Slab"/>
            </a:endParaRPr>
          </a:p>
          <a:p>
            <a:pPr marL="0" lvl="0" indent="0" algn="l" rtl="0">
              <a:spcBef>
                <a:spcPts val="0"/>
              </a:spcBef>
              <a:spcAft>
                <a:spcPts val="0"/>
              </a:spcAft>
              <a:buNone/>
            </a:pPr>
            <a:r>
              <a:rPr lang="en-US" sz="2500" u="sng" dirty="0">
                <a:solidFill>
                  <a:schemeClr val="hlink"/>
                </a:solidFill>
                <a:latin typeface="Josefin Slab"/>
                <a:ea typeface="Josefin Slab"/>
                <a:cs typeface="Josefin Slab"/>
                <a:sym typeface="Josefin Slab"/>
                <a:hlinkClick r:id="rId15"/>
              </a:rPr>
              <a:t>What is Dysgraphia</a:t>
            </a:r>
            <a:endParaRPr sz="2500" dirty="0">
              <a:solidFill>
                <a:schemeClr val="dk2"/>
              </a:solidFill>
              <a:latin typeface="Josefin Slab"/>
              <a:ea typeface="Josefin Slab"/>
              <a:cs typeface="Josefin Slab"/>
              <a:sym typeface="Josefin Slab"/>
            </a:endParaRPr>
          </a:p>
          <a:p>
            <a:pPr marL="0" lvl="0" indent="0" algn="l" rtl="0">
              <a:spcBef>
                <a:spcPts val="0"/>
              </a:spcBef>
              <a:spcAft>
                <a:spcPts val="0"/>
              </a:spcAft>
              <a:buNone/>
            </a:pPr>
            <a:r>
              <a:rPr lang="en-US" sz="2500" u="sng" dirty="0">
                <a:solidFill>
                  <a:schemeClr val="hlink"/>
                </a:solidFill>
                <a:latin typeface="Josefin Slab"/>
                <a:ea typeface="Josefin Slab"/>
                <a:cs typeface="Josefin Slab"/>
                <a:sym typeface="Josefin Slab"/>
                <a:hlinkClick r:id="rId16"/>
              </a:rPr>
              <a:t>Understanding Dysgraphia</a:t>
            </a:r>
            <a:endParaRPr sz="2500" dirty="0">
              <a:solidFill>
                <a:schemeClr val="dk2"/>
              </a:solidFill>
              <a:latin typeface="Josefin Slab"/>
              <a:ea typeface="Josefin Slab"/>
              <a:cs typeface="Josefin Slab"/>
              <a:sym typeface="Josefin Slab"/>
            </a:endParaRPr>
          </a:p>
          <a:p>
            <a:pPr marL="0" lvl="0" indent="0" algn="l" rtl="0">
              <a:spcBef>
                <a:spcPts val="0"/>
              </a:spcBef>
              <a:spcAft>
                <a:spcPts val="0"/>
              </a:spcAft>
              <a:buNone/>
            </a:pPr>
            <a:r>
              <a:rPr lang="en-US" sz="2500" u="sng" dirty="0">
                <a:solidFill>
                  <a:schemeClr val="hlink"/>
                </a:solidFill>
                <a:latin typeface="Josefin Slab"/>
                <a:ea typeface="Josefin Slab"/>
                <a:cs typeface="Josefin Slab"/>
                <a:sym typeface="Josefin Slab"/>
                <a:hlinkClick r:id="rId17"/>
              </a:rPr>
              <a:t>Dysgraphia Treatment</a:t>
            </a:r>
            <a:endParaRPr sz="2500" dirty="0">
              <a:solidFill>
                <a:schemeClr val="dk2"/>
              </a:solidFill>
              <a:latin typeface="Josefin Slab"/>
              <a:ea typeface="Josefin Slab"/>
              <a:cs typeface="Josefin Slab"/>
              <a:sym typeface="Josefin Slab"/>
            </a:endParaRPr>
          </a:p>
          <a:p>
            <a:pPr marL="0" lvl="0" indent="0" algn="l" rtl="0">
              <a:spcBef>
                <a:spcPts val="0"/>
              </a:spcBef>
              <a:spcAft>
                <a:spcPts val="0"/>
              </a:spcAft>
              <a:buNone/>
            </a:pPr>
            <a:r>
              <a:rPr lang="en-US" sz="2500" u="sng" dirty="0">
                <a:solidFill>
                  <a:schemeClr val="hlink"/>
                </a:solidFill>
                <a:latin typeface="Josefin Slab"/>
                <a:ea typeface="Josefin Slab"/>
                <a:cs typeface="Josefin Slab"/>
                <a:sym typeface="Josefin Slab"/>
                <a:hlinkClick r:id="rId18"/>
              </a:rPr>
              <a:t>Fine Motor Exercises</a:t>
            </a:r>
            <a:endParaRPr sz="2500" dirty="0">
              <a:solidFill>
                <a:schemeClr val="dk2"/>
              </a:solidFill>
              <a:latin typeface="Josefin Slab"/>
              <a:ea typeface="Josefin Slab"/>
              <a:cs typeface="Josefin Slab"/>
              <a:sym typeface="Josefin Slab"/>
            </a:endParaRPr>
          </a:p>
          <a:p>
            <a:pPr marL="0" lvl="0" indent="0" algn="l" rtl="0">
              <a:spcBef>
                <a:spcPts val="0"/>
              </a:spcBef>
              <a:spcAft>
                <a:spcPts val="0"/>
              </a:spcAft>
              <a:buNone/>
            </a:pPr>
            <a:r>
              <a:rPr lang="en-US" sz="2500" u="sng" dirty="0">
                <a:solidFill>
                  <a:schemeClr val="hlink"/>
                </a:solidFill>
                <a:latin typeface="Josefin Slab"/>
                <a:ea typeface="Josefin Slab"/>
                <a:cs typeface="Josefin Slab"/>
                <a:sym typeface="Josefin Slab"/>
                <a:hlinkClick r:id="rId19"/>
              </a:rPr>
              <a:t>Visual Spatial Freebies</a:t>
            </a:r>
            <a:endParaRPr sz="2500" dirty="0">
              <a:solidFill>
                <a:schemeClr val="dk2"/>
              </a:solidFill>
              <a:latin typeface="Josefin Slab"/>
              <a:ea typeface="Josefin Slab"/>
              <a:cs typeface="Josefin Slab"/>
              <a:sym typeface="Josefin Slab"/>
            </a:endParaRPr>
          </a:p>
        </p:txBody>
      </p:sp>
      <p:sp>
        <p:nvSpPr>
          <p:cNvPr id="355" name="Google Shape;355;g2e0f21f3e9c_0_35"/>
          <p:cNvSpPr txBox="1"/>
          <p:nvPr/>
        </p:nvSpPr>
        <p:spPr>
          <a:xfrm>
            <a:off x="8183375" y="1497275"/>
            <a:ext cx="3850500" cy="429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dk2"/>
                </a:solidFill>
                <a:latin typeface="Josefin Slab"/>
                <a:ea typeface="Josefin Slab"/>
                <a:cs typeface="Josefin Slab"/>
                <a:sym typeface="Josefin Slab"/>
              </a:rPr>
              <a:t>Dyslexia</a:t>
            </a:r>
            <a:endParaRPr sz="2400">
              <a:solidFill>
                <a:schemeClr val="dk2"/>
              </a:solidFill>
              <a:latin typeface="Josefin Slab"/>
              <a:ea typeface="Josefin Slab"/>
              <a:cs typeface="Josefin Slab"/>
              <a:sym typeface="Josefin Slab"/>
            </a:endParaRPr>
          </a:p>
          <a:p>
            <a:pPr marL="0" lvl="0" indent="0" algn="l" rtl="0">
              <a:spcBef>
                <a:spcPts val="0"/>
              </a:spcBef>
              <a:spcAft>
                <a:spcPts val="0"/>
              </a:spcAft>
              <a:buNone/>
            </a:pPr>
            <a:endParaRPr sz="2400">
              <a:solidFill>
                <a:schemeClr val="dk2"/>
              </a:solidFill>
              <a:latin typeface="Josefin Slab"/>
              <a:ea typeface="Josefin Slab"/>
              <a:cs typeface="Josefin Slab"/>
              <a:sym typeface="Josefin Slab"/>
            </a:endParaRPr>
          </a:p>
          <a:p>
            <a:pPr marL="0" lvl="0" indent="0" algn="l" rtl="0">
              <a:spcBef>
                <a:spcPts val="0"/>
              </a:spcBef>
              <a:spcAft>
                <a:spcPts val="0"/>
              </a:spcAft>
              <a:buNone/>
            </a:pPr>
            <a:r>
              <a:rPr lang="en-US" sz="2400" u="sng">
                <a:solidFill>
                  <a:schemeClr val="hlink"/>
                </a:solidFill>
                <a:latin typeface="Josefin Slab"/>
                <a:ea typeface="Josefin Slab"/>
                <a:cs typeface="Josefin Slab"/>
                <a:sym typeface="Josefin Slab"/>
                <a:hlinkClick r:id="rId20"/>
              </a:rPr>
              <a:t>What is Dyslexia?</a:t>
            </a:r>
            <a:endParaRPr sz="2400">
              <a:solidFill>
                <a:schemeClr val="dk2"/>
              </a:solidFill>
              <a:latin typeface="Josefin Slab"/>
              <a:ea typeface="Josefin Slab"/>
              <a:cs typeface="Josefin Slab"/>
              <a:sym typeface="Josefin Slab"/>
            </a:endParaRPr>
          </a:p>
          <a:p>
            <a:pPr marL="0" lvl="0" indent="0" algn="l" rtl="0">
              <a:spcBef>
                <a:spcPts val="0"/>
              </a:spcBef>
              <a:spcAft>
                <a:spcPts val="0"/>
              </a:spcAft>
              <a:buNone/>
            </a:pPr>
            <a:r>
              <a:rPr lang="en-US" sz="2400" u="sng">
                <a:solidFill>
                  <a:schemeClr val="hlink"/>
                </a:solidFill>
                <a:latin typeface="Josefin Slab"/>
                <a:ea typeface="Josefin Slab"/>
                <a:cs typeface="Josefin Slab"/>
                <a:sym typeface="Josefin Slab"/>
                <a:hlinkClick r:id="rId21"/>
              </a:rPr>
              <a:t>Classroom Accommodations</a:t>
            </a:r>
            <a:endParaRPr sz="2400">
              <a:solidFill>
                <a:schemeClr val="dk2"/>
              </a:solidFill>
              <a:latin typeface="Josefin Slab"/>
              <a:ea typeface="Josefin Slab"/>
              <a:cs typeface="Josefin Slab"/>
              <a:sym typeface="Josefin Slab"/>
            </a:endParaRPr>
          </a:p>
          <a:p>
            <a:pPr marL="0" lvl="0" indent="0" algn="l" rtl="0">
              <a:spcBef>
                <a:spcPts val="0"/>
              </a:spcBef>
              <a:spcAft>
                <a:spcPts val="0"/>
              </a:spcAft>
              <a:buNone/>
            </a:pPr>
            <a:r>
              <a:rPr lang="en-US" sz="2400" u="sng">
                <a:solidFill>
                  <a:schemeClr val="hlink"/>
                </a:solidFill>
                <a:latin typeface="Josefin Slab"/>
                <a:ea typeface="Josefin Slab"/>
                <a:cs typeface="Josefin Slab"/>
                <a:sym typeface="Josefin Slab"/>
                <a:hlinkClick r:id="rId22"/>
              </a:rPr>
              <a:t>Science of Reading</a:t>
            </a:r>
            <a:endParaRPr sz="2400">
              <a:solidFill>
                <a:schemeClr val="dk2"/>
              </a:solidFill>
              <a:latin typeface="Josefin Slab"/>
              <a:ea typeface="Josefin Slab"/>
              <a:cs typeface="Josefin Slab"/>
              <a:sym typeface="Josefin Slab"/>
            </a:endParaRPr>
          </a:p>
          <a:p>
            <a:pPr marL="0" lvl="0" indent="0" algn="l" rtl="0">
              <a:spcBef>
                <a:spcPts val="0"/>
              </a:spcBef>
              <a:spcAft>
                <a:spcPts val="0"/>
              </a:spcAft>
              <a:buNone/>
            </a:pPr>
            <a:r>
              <a:rPr lang="en-US" sz="2400" u="sng">
                <a:solidFill>
                  <a:schemeClr val="hlink"/>
                </a:solidFill>
                <a:latin typeface="Josefin Slab"/>
                <a:ea typeface="Josefin Slab"/>
                <a:cs typeface="Josefin Slab"/>
                <a:sym typeface="Josefin Slab"/>
                <a:hlinkClick r:id="rId23"/>
              </a:rPr>
              <a:t>Int’l Dyslexia Association</a:t>
            </a:r>
            <a:endParaRPr sz="2400">
              <a:solidFill>
                <a:schemeClr val="dk2"/>
              </a:solidFill>
              <a:latin typeface="Josefin Slab"/>
              <a:ea typeface="Josefin Slab"/>
              <a:cs typeface="Josefin Slab"/>
              <a:sym typeface="Josefin Slab"/>
            </a:endParaRPr>
          </a:p>
          <a:p>
            <a:pPr marL="0" lvl="0" indent="0" algn="l" rtl="0">
              <a:spcBef>
                <a:spcPts val="0"/>
              </a:spcBef>
              <a:spcAft>
                <a:spcPts val="0"/>
              </a:spcAft>
              <a:buNone/>
            </a:pPr>
            <a:r>
              <a:rPr lang="en-US" sz="2400" u="sng">
                <a:solidFill>
                  <a:schemeClr val="hlink"/>
                </a:solidFill>
                <a:latin typeface="Josefin Slab"/>
                <a:ea typeface="Josefin Slab"/>
                <a:cs typeface="Josefin Slab"/>
                <a:sym typeface="Josefin Slab"/>
                <a:hlinkClick r:id="rId24"/>
              </a:rPr>
              <a:t>PAST Screener</a:t>
            </a:r>
            <a:endParaRPr sz="2400">
              <a:solidFill>
                <a:schemeClr val="dk2"/>
              </a:solidFill>
              <a:latin typeface="Josefin Slab"/>
              <a:ea typeface="Josefin Slab"/>
              <a:cs typeface="Josefin Slab"/>
              <a:sym typeface="Josefin Slab"/>
            </a:endParaRPr>
          </a:p>
          <a:p>
            <a:pPr marL="0" lvl="0" indent="0" algn="l" rtl="0">
              <a:spcBef>
                <a:spcPts val="0"/>
              </a:spcBef>
              <a:spcAft>
                <a:spcPts val="0"/>
              </a:spcAft>
              <a:buNone/>
            </a:pPr>
            <a:r>
              <a:rPr lang="en-US" sz="2400" u="sng">
                <a:solidFill>
                  <a:schemeClr val="hlink"/>
                </a:solidFill>
                <a:latin typeface="Josefin Slab"/>
                <a:ea typeface="Josefin Slab"/>
                <a:cs typeface="Josefin Slab"/>
                <a:sym typeface="Josefin Slab"/>
                <a:hlinkClick r:id="rId25"/>
              </a:rPr>
              <a:t>Orton Gillingham</a:t>
            </a:r>
            <a:endParaRPr sz="2400">
              <a:solidFill>
                <a:schemeClr val="dk2"/>
              </a:solidFill>
              <a:latin typeface="Josefin Slab"/>
              <a:ea typeface="Josefin Slab"/>
              <a:cs typeface="Josefin Slab"/>
              <a:sym typeface="Josefin Slab"/>
            </a:endParaRPr>
          </a:p>
          <a:p>
            <a:pPr marL="0" lvl="0" indent="0" algn="l" rtl="0">
              <a:spcBef>
                <a:spcPts val="0"/>
              </a:spcBef>
              <a:spcAft>
                <a:spcPts val="0"/>
              </a:spcAft>
              <a:buNone/>
            </a:pPr>
            <a:r>
              <a:rPr lang="en-US" sz="2400" u="sng">
                <a:solidFill>
                  <a:schemeClr val="hlink"/>
                </a:solidFill>
                <a:latin typeface="Josefin Slab"/>
                <a:ea typeface="Josefin Slab"/>
                <a:cs typeface="Josefin Slab"/>
                <a:sym typeface="Josefin Slab"/>
                <a:hlinkClick r:id="rId26"/>
              </a:rPr>
              <a:t>Understanding Dyslexia</a:t>
            </a:r>
            <a:endParaRPr sz="2400">
              <a:solidFill>
                <a:schemeClr val="dk2"/>
              </a:solidFill>
              <a:latin typeface="Josefin Slab"/>
              <a:ea typeface="Josefin Slab"/>
              <a:cs typeface="Josefin Slab"/>
              <a:sym typeface="Josefin Slab"/>
            </a:endParaRPr>
          </a:p>
          <a:p>
            <a:pPr marL="0" lvl="0" indent="0" algn="l" rtl="0">
              <a:spcBef>
                <a:spcPts val="0"/>
              </a:spcBef>
              <a:spcAft>
                <a:spcPts val="0"/>
              </a:spcAft>
              <a:buNone/>
            </a:pPr>
            <a:endParaRPr sz="2400">
              <a:solidFill>
                <a:schemeClr val="dk2"/>
              </a:solidFill>
              <a:latin typeface="Josefin Slab"/>
              <a:ea typeface="Josefin Slab"/>
              <a:cs typeface="Josefin Slab"/>
              <a:sym typeface="Josefin Slab"/>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360"/>
        <p:cNvGrpSpPr/>
        <p:nvPr/>
      </p:nvGrpSpPr>
      <p:grpSpPr>
        <a:xfrm>
          <a:off x="0" y="0"/>
          <a:ext cx="0" cy="0"/>
          <a:chOff x="0" y="0"/>
          <a:chExt cx="0" cy="0"/>
        </a:xfrm>
      </p:grpSpPr>
      <p:sp>
        <p:nvSpPr>
          <p:cNvPr id="361" name="Google Shape;361;g272c9ed7ea0_0_94"/>
          <p:cNvSpPr/>
          <p:nvPr/>
        </p:nvSpPr>
        <p:spPr>
          <a:xfrm>
            <a:off x="3757800" y="37825"/>
            <a:ext cx="4821120" cy="2301912"/>
          </a:xfrm>
          <a:prstGeom prst="cloud">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4400"/>
              <a:buFont typeface="Times New Roman"/>
              <a:buNone/>
            </a:pPr>
            <a:r>
              <a:rPr lang="en-US" sz="4000" dirty="0">
                <a:latin typeface="Calibri Light" panose="020F0302020204030204" pitchFamily="34" charset="0"/>
                <a:ea typeface="Calibri Light" panose="020F0302020204030204" pitchFamily="34" charset="0"/>
                <a:cs typeface="Calibri Light" panose="020F0302020204030204" pitchFamily="34" charset="0"/>
                <a:sym typeface="Mate SC"/>
              </a:rPr>
              <a:t>Did we meet the goal?</a:t>
            </a:r>
            <a:endParaRPr sz="4000" i="0" u="none" strike="noStrike" cap="none"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grpSp>
        <p:nvGrpSpPr>
          <p:cNvPr id="362" name="Google Shape;362;g272c9ed7ea0_0_94"/>
          <p:cNvGrpSpPr/>
          <p:nvPr/>
        </p:nvGrpSpPr>
        <p:grpSpPr>
          <a:xfrm rot="-4909236">
            <a:off x="-549762" y="603815"/>
            <a:ext cx="3851335" cy="2641056"/>
            <a:chOff x="6867015" y="-1"/>
            <a:chExt cx="5324985" cy="3251912"/>
          </a:xfrm>
        </p:grpSpPr>
        <p:sp>
          <p:nvSpPr>
            <p:cNvPr id="363" name="Google Shape;363;g272c9ed7ea0_0_94"/>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 name="Google Shape;364;g272c9ed7ea0_0_94"/>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5" name="Google Shape;365;g272c9ed7ea0_0_94"/>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6" name="Google Shape;366;g272c9ed7ea0_0_94"/>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367" name="Google Shape;367;g272c9ed7ea0_0_94"/>
          <p:cNvGrpSpPr/>
          <p:nvPr/>
        </p:nvGrpSpPr>
        <p:grpSpPr>
          <a:xfrm>
            <a:off x="7867248" y="0"/>
            <a:ext cx="4324953" cy="2641203"/>
            <a:chOff x="6867015" y="-1"/>
            <a:chExt cx="5324985" cy="3251912"/>
          </a:xfrm>
        </p:grpSpPr>
        <p:sp>
          <p:nvSpPr>
            <p:cNvPr id="368" name="Google Shape;368;g272c9ed7ea0_0_94"/>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9" name="Google Shape;369;g272c9ed7ea0_0_94"/>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0" name="Google Shape;370;g272c9ed7ea0_0_94"/>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1" name="Google Shape;371;g272c9ed7ea0_0_94"/>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411"/>
                  </a:srgbClr>
                </a:gs>
                <a:gs pos="2000">
                  <a:srgbClr val="FFFFFF">
                    <a:alpha val="9411"/>
                  </a:srgbClr>
                </a:gs>
                <a:gs pos="16000">
                  <a:srgbClr val="70AD47">
                    <a:alpha val="9411"/>
                  </a:srgbClr>
                </a:gs>
                <a:gs pos="85000">
                  <a:srgbClr val="4472C4">
                    <a:alpha val="9411"/>
                  </a:srgbClr>
                </a:gs>
                <a:gs pos="100000">
                  <a:srgbClr val="FFFFFF">
                    <a:alpha val="9411"/>
                  </a:srgbClr>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72" name="Google Shape;372;g272c9ed7ea0_0_94"/>
          <p:cNvSpPr txBox="1"/>
          <p:nvPr/>
        </p:nvSpPr>
        <p:spPr>
          <a:xfrm>
            <a:off x="543675" y="2339725"/>
            <a:ext cx="11043900" cy="2641202"/>
          </a:xfrm>
          <a:prstGeom prst="rect">
            <a:avLst/>
          </a:prstGeom>
          <a:noFill/>
          <a:ln>
            <a:noFill/>
          </a:ln>
        </p:spPr>
        <p:txBody>
          <a:bodyPr spcFirstLastPara="1" wrap="square" lIns="91425" tIns="91425" rIns="91425" bIns="91425" anchor="ctr" anchorCtr="0">
            <a:noAutofit/>
          </a:bodyPr>
          <a:lstStyle/>
          <a:p>
            <a:pPr marL="571500" marR="0" lvl="0" indent="-57150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4100" b="0" i="0" u="none" strike="noStrike" kern="0" cap="none" spc="0" normalizeH="0" baseline="0" noProof="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Participants will learn the components of Dyscalculia, Dysgraphia, and Dyslexia </a:t>
            </a:r>
          </a:p>
          <a:p>
            <a:pPr marL="571500" marR="0" lvl="0" indent="-57150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4100" b="0" i="0" u="none" strike="noStrike" kern="0" cap="none" spc="0" normalizeH="0" baseline="0" noProof="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Participants will attain practical strategies and accommodations to use in their classrooms</a:t>
            </a:r>
            <a:endParaRPr kumimoji="0" lang="en-US" sz="41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3" name="TextBox 2">
            <a:extLst>
              <a:ext uri="{FF2B5EF4-FFF2-40B4-BE49-F238E27FC236}">
                <a16:creationId xmlns:a16="http://schemas.microsoft.com/office/drawing/2014/main" id="{1F915EBF-9656-B5F0-45CE-02B11ECB8F52}"/>
              </a:ext>
            </a:extLst>
          </p:cNvPr>
          <p:cNvSpPr txBox="1"/>
          <p:nvPr/>
        </p:nvSpPr>
        <p:spPr>
          <a:xfrm>
            <a:off x="3190464" y="5484912"/>
            <a:ext cx="6199632" cy="1200329"/>
          </a:xfrm>
          <a:prstGeom prst="rect">
            <a:avLst/>
          </a:prstGeom>
          <a:noFill/>
        </p:spPr>
        <p:txBody>
          <a:bodyPr wrap="square">
            <a:spAutoFit/>
          </a:bodyPr>
          <a:lstStyle/>
          <a:p>
            <a:r>
              <a:rPr lang="en-US" sz="3600" b="0" i="0" dirty="0">
                <a:solidFill>
                  <a:srgbClr val="242424"/>
                </a:solidFill>
                <a:effectLst/>
                <a:latin typeface="Calibri" panose="020F0502020204030204" pitchFamily="34" charset="0"/>
              </a:rPr>
              <a:t>The clock hour code for your session is: </a:t>
            </a:r>
            <a:r>
              <a:rPr lang="en-US" sz="3600" b="1" i="0" dirty="0">
                <a:solidFill>
                  <a:srgbClr val="FF0000"/>
                </a:solidFill>
                <a:effectLst/>
                <a:latin typeface="Calibri" panose="020F0502020204030204" pitchFamily="34" charset="0"/>
              </a:rPr>
              <a:t>M5N-4W7</a:t>
            </a:r>
            <a:endParaRPr lang="en-US" sz="3600" dirty="0"/>
          </a:p>
        </p:txBody>
      </p:sp>
    </p:spTree>
  </p:cSld>
  <p:clrMapOvr>
    <a:masterClrMapping/>
  </p:clrMapOvr>
  <p:transition spd="med">
    <p:push/>
  </p:transition>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377"/>
        <p:cNvGrpSpPr/>
        <p:nvPr/>
      </p:nvGrpSpPr>
      <p:grpSpPr>
        <a:xfrm>
          <a:off x="0" y="0"/>
          <a:ext cx="0" cy="0"/>
          <a:chOff x="0" y="0"/>
          <a:chExt cx="0" cy="0"/>
        </a:xfrm>
      </p:grpSpPr>
      <p:sp>
        <p:nvSpPr>
          <p:cNvPr id="378" name="Google Shape;378;p29"/>
          <p:cNvSpPr txBox="1">
            <a:spLocks noGrp="1"/>
          </p:cNvSpPr>
          <p:nvPr>
            <p:ph type="title"/>
          </p:nvPr>
        </p:nvSpPr>
        <p:spPr>
          <a:xfrm>
            <a:off x="3306830" y="91118"/>
            <a:ext cx="6586500" cy="12861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400"/>
              <a:buFont typeface="Times New Roman"/>
              <a:buNone/>
            </a:pPr>
            <a:r>
              <a:rPr lang="en-US" sz="5700">
                <a:latin typeface="Calibri Light" panose="020F0302020204030204" pitchFamily="34" charset="0"/>
                <a:ea typeface="Calibri Light" panose="020F0302020204030204" pitchFamily="34" charset="0"/>
                <a:cs typeface="Calibri Light" panose="020F0302020204030204" pitchFamily="34" charset="0"/>
                <a:sym typeface="Josefin Slab"/>
              </a:rPr>
              <a:t>Keep in Touch!</a:t>
            </a:r>
            <a:endParaRPr sz="5700">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379" name="Google Shape;379;p29"/>
          <p:cNvSpPr txBox="1">
            <a:spLocks noGrp="1"/>
          </p:cNvSpPr>
          <p:nvPr>
            <p:ph type="body" idx="1"/>
          </p:nvPr>
        </p:nvSpPr>
        <p:spPr>
          <a:xfrm>
            <a:off x="4340475" y="1588475"/>
            <a:ext cx="7737300" cy="6447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000"/>
              </a:spcBef>
              <a:spcAft>
                <a:spcPts val="0"/>
              </a:spcAft>
              <a:buClr>
                <a:schemeClr val="dk1"/>
              </a:buClr>
              <a:buSzPts val="2040"/>
              <a:buNone/>
            </a:pPr>
            <a:r>
              <a:rPr lang="en-US" sz="3378" b="1" dirty="0">
                <a:latin typeface="Calibri Light" panose="020F0302020204030204" pitchFamily="34" charset="0"/>
                <a:ea typeface="Calibri Light" panose="020F0302020204030204" pitchFamily="34" charset="0"/>
                <a:cs typeface="Calibri Light" panose="020F0302020204030204" pitchFamily="34" charset="0"/>
              </a:rPr>
              <a:t>sue.milano@inclusionsolutions4kids.com</a:t>
            </a:r>
            <a:endParaRPr sz="3378" b="1" dirty="0">
              <a:latin typeface="Calibri Light" panose="020F0302020204030204" pitchFamily="34" charset="0"/>
              <a:ea typeface="Calibri Light" panose="020F0302020204030204" pitchFamily="34" charset="0"/>
              <a:cs typeface="Calibri Light" panose="020F0302020204030204" pitchFamily="34" charset="0"/>
            </a:endParaRPr>
          </a:p>
          <a:p>
            <a:pPr marL="0" lvl="0" indent="0" algn="l" rtl="0">
              <a:lnSpc>
                <a:spcPct val="70000"/>
              </a:lnSpc>
              <a:spcBef>
                <a:spcPts val="1000"/>
              </a:spcBef>
              <a:spcAft>
                <a:spcPts val="0"/>
              </a:spcAft>
              <a:buClr>
                <a:schemeClr val="dk1"/>
              </a:buClr>
              <a:buSzPts val="2040"/>
              <a:buNone/>
            </a:pPr>
            <a:endParaRPr sz="3278" b="1" dirty="0">
              <a:latin typeface="Calibri Light" panose="020F0302020204030204" pitchFamily="34" charset="0"/>
              <a:ea typeface="Calibri Light" panose="020F0302020204030204" pitchFamily="34" charset="0"/>
              <a:cs typeface="Calibri Light" panose="020F0302020204030204" pitchFamily="34" charset="0"/>
              <a:sym typeface="Times New Roman"/>
            </a:endParaRPr>
          </a:p>
          <a:p>
            <a:pPr marL="0" lvl="0" indent="0" algn="l" rtl="0">
              <a:lnSpc>
                <a:spcPct val="70000"/>
              </a:lnSpc>
              <a:spcBef>
                <a:spcPts val="1000"/>
              </a:spcBef>
              <a:spcAft>
                <a:spcPts val="0"/>
              </a:spcAft>
              <a:buClr>
                <a:schemeClr val="dk1"/>
              </a:buClr>
              <a:buSzPts val="2040"/>
              <a:buNone/>
            </a:pPr>
            <a:endParaRPr sz="3278" b="1" dirty="0">
              <a:latin typeface="Calibri Light" panose="020F0302020204030204" pitchFamily="34" charset="0"/>
              <a:ea typeface="Calibri Light" panose="020F0302020204030204" pitchFamily="34" charset="0"/>
              <a:cs typeface="Calibri Light" panose="020F0302020204030204" pitchFamily="34" charset="0"/>
            </a:endParaRPr>
          </a:p>
          <a:p>
            <a:pPr marL="0" lvl="0" indent="0" algn="l" rtl="0">
              <a:lnSpc>
                <a:spcPct val="70000"/>
              </a:lnSpc>
              <a:spcBef>
                <a:spcPts val="1000"/>
              </a:spcBef>
              <a:spcAft>
                <a:spcPts val="0"/>
              </a:spcAft>
              <a:buClr>
                <a:schemeClr val="dk1"/>
              </a:buClr>
              <a:buSzPts val="2040"/>
              <a:buNone/>
            </a:pPr>
            <a:r>
              <a:rPr lang="en-US" sz="2740" dirty="0">
                <a:latin typeface="Calibri Light" panose="020F0302020204030204" pitchFamily="34" charset="0"/>
                <a:ea typeface="Calibri Light" panose="020F0302020204030204" pitchFamily="34" charset="0"/>
                <a:cs typeface="Calibri Light" panose="020F0302020204030204" pitchFamily="34" charset="0"/>
                <a:sym typeface="Times New Roman"/>
              </a:rPr>
              <a:t>	</a:t>
            </a:r>
            <a:endParaRPr sz="2145" dirty="0">
              <a:latin typeface="Calibri Light" panose="020F0302020204030204" pitchFamily="34" charset="0"/>
              <a:ea typeface="Calibri Light" panose="020F0302020204030204" pitchFamily="34" charset="0"/>
              <a:cs typeface="Calibri Light" panose="020F0302020204030204" pitchFamily="34" charset="0"/>
              <a:sym typeface="Times New Roman"/>
            </a:endParaRPr>
          </a:p>
          <a:p>
            <a:pPr marL="0" lvl="0" indent="0" algn="l" rtl="0">
              <a:lnSpc>
                <a:spcPct val="70000"/>
              </a:lnSpc>
              <a:spcBef>
                <a:spcPts val="1000"/>
              </a:spcBef>
              <a:spcAft>
                <a:spcPts val="1600"/>
              </a:spcAft>
              <a:buClr>
                <a:schemeClr val="dk1"/>
              </a:buClr>
              <a:buSzPts val="1445"/>
              <a:buNone/>
            </a:pPr>
            <a:endParaRPr sz="2145" dirty="0">
              <a:latin typeface="Calibri Light" panose="020F0302020204030204" pitchFamily="34" charset="0"/>
              <a:ea typeface="Calibri Light" panose="020F0302020204030204" pitchFamily="34" charset="0"/>
              <a:cs typeface="Calibri Light" panose="020F0302020204030204" pitchFamily="34" charset="0"/>
              <a:sym typeface="Times New Roman"/>
            </a:endParaRPr>
          </a:p>
        </p:txBody>
      </p:sp>
      <p:pic>
        <p:nvPicPr>
          <p:cNvPr id="380" name="Google Shape;380;p29"/>
          <p:cNvPicPr preferRelativeResize="0"/>
          <p:nvPr/>
        </p:nvPicPr>
        <p:blipFill rotWithShape="1">
          <a:blip r:embed="rId3">
            <a:alphaModFix/>
          </a:blip>
          <a:srcRect/>
          <a:stretch/>
        </p:blipFill>
        <p:spPr>
          <a:xfrm>
            <a:off x="152400" y="1529618"/>
            <a:ext cx="4762500" cy="4762500"/>
          </a:xfrm>
          <a:prstGeom prst="rect">
            <a:avLst/>
          </a:prstGeom>
          <a:noFill/>
          <a:ln>
            <a:noFill/>
          </a:ln>
        </p:spPr>
      </p:pic>
      <p:sp>
        <p:nvSpPr>
          <p:cNvPr id="381" name="Google Shape;381;p29"/>
          <p:cNvSpPr txBox="1"/>
          <p:nvPr/>
        </p:nvSpPr>
        <p:spPr>
          <a:xfrm>
            <a:off x="5322275" y="2599600"/>
            <a:ext cx="6506400" cy="3883200"/>
          </a:xfrm>
          <a:prstGeom prst="rect">
            <a:avLst/>
          </a:prstGeom>
          <a:noFill/>
          <a:ln>
            <a:noFill/>
          </a:ln>
        </p:spPr>
        <p:txBody>
          <a:bodyPr spcFirstLastPara="1" wrap="square" lIns="91425" tIns="91425" rIns="91425" bIns="91425" anchor="t" anchorCtr="0">
            <a:noAutofit/>
          </a:bodyPr>
          <a:lstStyle/>
          <a:p>
            <a:pPr marL="0" lvl="0" indent="0" algn="l" rtl="0">
              <a:lnSpc>
                <a:spcPct val="70000"/>
              </a:lnSpc>
              <a:spcBef>
                <a:spcPts val="1000"/>
              </a:spcBef>
              <a:spcAft>
                <a:spcPts val="0"/>
              </a:spcAft>
              <a:buClr>
                <a:schemeClr val="dk1"/>
              </a:buClr>
              <a:buSzPts val="2040"/>
              <a:buFont typeface="Arial"/>
              <a:buNone/>
            </a:pPr>
            <a:r>
              <a:rPr lang="en-US" sz="3278" b="1"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rPr>
              <a:t>https://inclusionsolutions4kids.com</a:t>
            </a:r>
            <a:endParaRPr sz="3278" b="1"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endParaRPr>
          </a:p>
          <a:p>
            <a:pPr marL="0" lvl="0" indent="0" algn="l" rtl="0">
              <a:lnSpc>
                <a:spcPct val="70000"/>
              </a:lnSpc>
              <a:spcBef>
                <a:spcPts val="1000"/>
              </a:spcBef>
              <a:spcAft>
                <a:spcPts val="0"/>
              </a:spcAft>
              <a:buClr>
                <a:schemeClr val="dk1"/>
              </a:buClr>
              <a:buSzPts val="2040"/>
              <a:buFont typeface="Arial"/>
              <a:buNone/>
            </a:pPr>
            <a:endParaRPr sz="3278" b="1"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Times New Roman"/>
            </a:endParaRPr>
          </a:p>
          <a:p>
            <a:pPr marL="0" lvl="0" indent="0" algn="l" rtl="0">
              <a:lnSpc>
                <a:spcPct val="70000"/>
              </a:lnSpc>
              <a:spcBef>
                <a:spcPts val="1000"/>
              </a:spcBef>
              <a:spcAft>
                <a:spcPts val="0"/>
              </a:spcAft>
              <a:buNone/>
            </a:pPr>
            <a:r>
              <a:rPr lang="en-US" sz="3278" b="1"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rPr>
              <a:t>Twitter/X </a:t>
            </a:r>
          </a:p>
          <a:p>
            <a:pPr marL="0" lvl="0" indent="0" algn="l" rtl="0">
              <a:lnSpc>
                <a:spcPct val="70000"/>
              </a:lnSpc>
              <a:spcBef>
                <a:spcPts val="1000"/>
              </a:spcBef>
              <a:spcAft>
                <a:spcPts val="0"/>
              </a:spcAft>
              <a:buNone/>
            </a:pPr>
            <a:r>
              <a:rPr lang="en-US" sz="3278" b="1"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rPr>
              <a:t>	</a:t>
            </a:r>
            <a:r>
              <a:rPr lang="en-US" sz="4213" b="1" dirty="0">
                <a:solidFill>
                  <a:srgbClr val="7030A0"/>
                </a:solidFill>
                <a:latin typeface="Calibri Light" panose="020F0302020204030204" pitchFamily="34" charset="0"/>
                <a:ea typeface="Calibri Light" panose="020F0302020204030204" pitchFamily="34" charset="0"/>
                <a:cs typeface="Calibri Light" panose="020F0302020204030204" pitchFamily="34" charset="0"/>
                <a:sym typeface="Josefin Slab"/>
              </a:rPr>
              <a:t>@inclusion4kids</a:t>
            </a:r>
            <a:endParaRPr sz="4213" b="1" dirty="0">
              <a:solidFill>
                <a:srgbClr val="7030A0"/>
              </a:solidFill>
              <a:latin typeface="Calibri Light" panose="020F0302020204030204" pitchFamily="34" charset="0"/>
              <a:ea typeface="Calibri Light" panose="020F0302020204030204" pitchFamily="34" charset="0"/>
              <a:cs typeface="Calibri Light" panose="020F0302020204030204" pitchFamily="34" charset="0"/>
              <a:sym typeface="Josefin Slab"/>
            </a:endParaRPr>
          </a:p>
          <a:p>
            <a:pPr marL="457200" lvl="0" indent="0" algn="l" rtl="0">
              <a:lnSpc>
                <a:spcPct val="70000"/>
              </a:lnSpc>
              <a:spcBef>
                <a:spcPts val="1000"/>
              </a:spcBef>
              <a:spcAft>
                <a:spcPts val="0"/>
              </a:spcAft>
              <a:buClr>
                <a:schemeClr val="dk1"/>
              </a:buClr>
              <a:buSzPts val="2040"/>
              <a:buFont typeface="Arial"/>
              <a:buNone/>
            </a:pPr>
            <a:r>
              <a:rPr lang="en-US" sz="3250" b="1" dirty="0">
                <a:solidFill>
                  <a:srgbClr val="7030A0"/>
                </a:solidFill>
                <a:latin typeface="Calibri Light" panose="020F0302020204030204" pitchFamily="34" charset="0"/>
                <a:ea typeface="Calibri Light" panose="020F0302020204030204" pitchFamily="34" charset="0"/>
                <a:cs typeface="Calibri Light" panose="020F0302020204030204" pitchFamily="34" charset="0"/>
                <a:sym typeface="Josefin Slab"/>
              </a:rPr>
              <a:t>  	</a:t>
            </a:r>
            <a:r>
              <a:rPr lang="en-US" sz="3250" b="1" dirty="0">
                <a:solidFill>
                  <a:srgbClr val="595959"/>
                </a:solidFill>
                <a:latin typeface="Calibri Light" panose="020F0302020204030204" pitchFamily="34" charset="0"/>
                <a:ea typeface="Calibri Light" panose="020F0302020204030204" pitchFamily="34" charset="0"/>
                <a:cs typeface="Calibri Light" panose="020F0302020204030204" pitchFamily="34" charset="0"/>
                <a:sym typeface="Josefin Slab"/>
              </a:rPr>
              <a:t>@sue_milano</a:t>
            </a:r>
            <a:endParaRPr sz="3250" b="1" dirty="0">
              <a:solidFill>
                <a:srgbClr val="595959"/>
              </a:solidFill>
              <a:latin typeface="Calibri Light" panose="020F0302020204030204" pitchFamily="34" charset="0"/>
              <a:ea typeface="Calibri Light" panose="020F0302020204030204" pitchFamily="34" charset="0"/>
              <a:cs typeface="Calibri Light" panose="020F0302020204030204" pitchFamily="34" charset="0"/>
              <a:sym typeface="Josefin Slab"/>
            </a:endParaRPr>
          </a:p>
          <a:p>
            <a:pPr marL="0" lvl="0" indent="0" algn="l" rtl="0">
              <a:lnSpc>
                <a:spcPct val="70000"/>
              </a:lnSpc>
              <a:spcBef>
                <a:spcPts val="1000"/>
              </a:spcBef>
              <a:spcAft>
                <a:spcPts val="0"/>
              </a:spcAft>
              <a:buClr>
                <a:schemeClr val="dk1"/>
              </a:buClr>
              <a:buSzPts val="2040"/>
              <a:buFont typeface="Arial"/>
              <a:buNone/>
            </a:pPr>
            <a:r>
              <a:rPr lang="en-US" sz="3278" b="1"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rPr>
              <a:t>	@crystalbrooksaz</a:t>
            </a:r>
            <a:endParaRPr sz="3278" b="1"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endParaRPr>
          </a:p>
          <a:p>
            <a:pPr marL="0" lvl="0" indent="0" algn="l" rtl="0">
              <a:lnSpc>
                <a:spcPct val="70000"/>
              </a:lnSpc>
              <a:spcBef>
                <a:spcPts val="1000"/>
              </a:spcBef>
              <a:spcAft>
                <a:spcPts val="0"/>
              </a:spcAft>
              <a:buClr>
                <a:schemeClr val="dk1"/>
              </a:buClr>
              <a:buSzPts val="2040"/>
              <a:buFont typeface="Arial"/>
              <a:buNone/>
            </a:pPr>
            <a:r>
              <a:rPr lang="en-US" sz="3278" b="1"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rPr>
              <a:t>	@cmccejka</a:t>
            </a:r>
            <a:endParaRPr sz="3278" b="1"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endParaRPr>
          </a:p>
          <a:p>
            <a:pPr marL="0" lvl="0" indent="0" algn="l" rtl="0">
              <a:lnSpc>
                <a:spcPct val="70000"/>
              </a:lnSpc>
              <a:spcBef>
                <a:spcPts val="1000"/>
              </a:spcBef>
              <a:spcAft>
                <a:spcPts val="0"/>
              </a:spcAft>
              <a:buClr>
                <a:schemeClr val="dk1"/>
              </a:buClr>
              <a:buSzPts val="2040"/>
              <a:buFont typeface="Arial"/>
              <a:buNone/>
            </a:pPr>
            <a:r>
              <a:rPr lang="en-US" sz="3278" b="1"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rPr>
              <a:t>	</a:t>
            </a:r>
            <a:endParaRPr sz="24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81"/>
        <p:cNvGrpSpPr/>
        <p:nvPr/>
      </p:nvGrpSpPr>
      <p:grpSpPr>
        <a:xfrm>
          <a:off x="0" y="0"/>
          <a:ext cx="0" cy="0"/>
          <a:chOff x="0" y="0"/>
          <a:chExt cx="0" cy="0"/>
        </a:xfrm>
      </p:grpSpPr>
      <p:sp>
        <p:nvSpPr>
          <p:cNvPr id="182" name="Google Shape;182;p5"/>
          <p:cNvSpPr/>
          <p:nvPr/>
        </p:nvSpPr>
        <p:spPr>
          <a:xfrm>
            <a:off x="0" y="1"/>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192" name="Google Shape;192;p5"/>
          <p:cNvSpPr txBox="1"/>
          <p:nvPr/>
        </p:nvSpPr>
        <p:spPr>
          <a:xfrm>
            <a:off x="5108447" y="431264"/>
            <a:ext cx="6992785" cy="5909455"/>
          </a:xfrm>
          <a:prstGeom prst="roundRect">
            <a:avLst/>
          </a:prstGeom>
          <a:gradFill flip="none" rotWithShape="1">
            <a:gsLst>
              <a:gs pos="0">
                <a:srgbClr val="00AA48">
                  <a:tint val="66000"/>
                  <a:satMod val="160000"/>
                </a:srgbClr>
              </a:gs>
              <a:gs pos="50000">
                <a:srgbClr val="00AA48">
                  <a:tint val="44500"/>
                  <a:satMod val="160000"/>
                </a:srgbClr>
              </a:gs>
              <a:gs pos="100000">
                <a:srgbClr val="00AA48">
                  <a:tint val="23500"/>
                  <a:satMod val="160000"/>
                </a:srgbClr>
              </a:gs>
            </a:gsLst>
            <a:lin ang="18900000" scaled="1"/>
            <a:tileRect/>
          </a:gra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“Difficulty in mathematics as a result of impairment to particular parts of the brain involved in mathematical function, without a general difficulty in cognitive function”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Manifests in difficulties with </a:t>
            </a:r>
          </a:p>
          <a:p>
            <a:pPr marL="457200" marR="0" lvl="0" indent="-457200"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number sense, </a:t>
            </a:r>
          </a:p>
          <a:p>
            <a:pPr marL="457200" marR="0" lvl="0" indent="-457200"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operations, </a:t>
            </a:r>
          </a:p>
          <a:p>
            <a:pPr marL="457200" marR="0" lvl="0" indent="-457200"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fluency, and </a:t>
            </a:r>
          </a:p>
          <a:p>
            <a:pPr marL="457200" marR="0" lvl="0" indent="-457200"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en-US" sz="28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word problems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Josefin Slab"/>
              <a:cs typeface="Times New Roman" panose="02020603050405020304" pitchFamily="18" charset="0"/>
              <a:sym typeface="Josefin Slab"/>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Times New Roman" panose="02020603050405020304" pitchFamily="18" charset="0"/>
              <a:ea typeface="Josefin Slab"/>
              <a:cs typeface="Times New Roman" panose="02020603050405020304" pitchFamily="18" charset="0"/>
              <a:sym typeface="Josefin Slab"/>
            </a:endParaRPr>
          </a:p>
        </p:txBody>
      </p:sp>
      <p:grpSp>
        <p:nvGrpSpPr>
          <p:cNvPr id="184" name="Google Shape;184;p5"/>
          <p:cNvGrpSpPr/>
          <p:nvPr/>
        </p:nvGrpSpPr>
        <p:grpSpPr>
          <a:xfrm>
            <a:off x="0" y="187075"/>
            <a:ext cx="5275385" cy="6239661"/>
            <a:chOff x="-19221" y="251144"/>
            <a:chExt cx="5217958" cy="6239661"/>
          </a:xfrm>
        </p:grpSpPr>
        <p:sp>
          <p:nvSpPr>
            <p:cNvPr id="185" name="Google Shape;185;p5"/>
            <p:cNvSpPr/>
            <p:nvPr/>
          </p:nvSpPr>
          <p:spPr>
            <a:xfrm>
              <a:off x="-19221" y="251144"/>
              <a:ext cx="5187198" cy="6239661"/>
            </a:xfrm>
            <a:custGeom>
              <a:avLst/>
              <a:gdLst/>
              <a:ahLst/>
              <a:cxnLst/>
              <a:rect l="l" t="t" r="r" b="b"/>
              <a:pathLst>
                <a:path w="5187198" h="6239661" extrusionOk="0">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186" name="Google Shape;186;p5"/>
            <p:cNvSpPr/>
            <p:nvPr/>
          </p:nvSpPr>
          <p:spPr>
            <a:xfrm>
              <a:off x="-19220" y="297400"/>
              <a:ext cx="5215811" cy="6107388"/>
            </a:xfrm>
            <a:custGeom>
              <a:avLst/>
              <a:gdLst/>
              <a:ahLst/>
              <a:cxnLst/>
              <a:rect l="l" t="t" r="r" b="b"/>
              <a:pathLst>
                <a:path w="5215811" h="6107388" extrusionOk="0">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187" name="Google Shape;187;p5"/>
            <p:cNvSpPr/>
            <p:nvPr/>
          </p:nvSpPr>
          <p:spPr>
            <a:xfrm>
              <a:off x="-19221" y="319367"/>
              <a:ext cx="5217956" cy="6100079"/>
            </a:xfrm>
            <a:custGeom>
              <a:avLst/>
              <a:gdLst/>
              <a:ahLst/>
              <a:cxnLst/>
              <a:rect l="l" t="t" r="r" b="b"/>
              <a:pathLst>
                <a:path w="5217956" h="6100079" extrusionOk="0">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sp>
          <p:nvSpPr>
            <p:cNvPr id="188" name="Google Shape;188;p5"/>
            <p:cNvSpPr/>
            <p:nvPr/>
          </p:nvSpPr>
          <p:spPr>
            <a:xfrm>
              <a:off x="-19220" y="319367"/>
              <a:ext cx="5217957" cy="6100079"/>
            </a:xfrm>
            <a:custGeom>
              <a:avLst/>
              <a:gdLst/>
              <a:ahLst/>
              <a:cxnLst/>
              <a:rect l="l" t="t" r="r" b="b"/>
              <a:pathLst>
                <a:path w="5217957" h="6100079" extrusionOk="0">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0">
                  <a:srgbClr val="FFFFFF">
                    <a:alpha val="9019"/>
                  </a:srgbClr>
                </a:gs>
                <a:gs pos="2000">
                  <a:srgbClr val="FFFFFF">
                    <a:alpha val="9019"/>
                  </a:srgbClr>
                </a:gs>
                <a:gs pos="16000">
                  <a:srgbClr val="70AD47">
                    <a:alpha val="9019"/>
                  </a:srgbClr>
                </a:gs>
                <a:gs pos="85000">
                  <a:srgbClr val="4472C4">
                    <a:alpha val="9019"/>
                  </a:srgbClr>
                </a:gs>
                <a:gs pos="100000">
                  <a:srgbClr val="FFFFFF">
                    <a:alpha val="9019"/>
                  </a:srgbClr>
                </a:gs>
              </a:gsLst>
              <a:lin ang="120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sp>
        <p:nvSpPr>
          <p:cNvPr id="2" name="TextBox 1">
            <a:extLst>
              <a:ext uri="{FF2B5EF4-FFF2-40B4-BE49-F238E27FC236}">
                <a16:creationId xmlns:a16="http://schemas.microsoft.com/office/drawing/2014/main" id="{AB7B27F6-13D2-F595-09C2-8B89E20BD6EC}"/>
              </a:ext>
            </a:extLst>
          </p:cNvPr>
          <p:cNvSpPr txBox="1"/>
          <p:nvPr/>
        </p:nvSpPr>
        <p:spPr>
          <a:xfrm>
            <a:off x="-183183" y="2804746"/>
            <a:ext cx="4853354" cy="1393395"/>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1000"/>
              </a:spcBef>
              <a:spcAft>
                <a:spcPts val="1600"/>
              </a:spcAft>
              <a:buClr>
                <a:srgbClr val="000000"/>
              </a:buClr>
              <a:buSzPts val="1100"/>
              <a:buFont typeface="Arial"/>
              <a:buNone/>
              <a:tabLst/>
              <a:defRPr/>
            </a:pPr>
            <a:r>
              <a:rPr kumimoji="0" lang="en-US" sz="5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Dyscalculia</a:t>
            </a:r>
            <a:endParaRPr lang="en-US" sz="5400" dirty="0">
              <a:solidFill>
                <a:srgbClr val="595959"/>
              </a:solidFill>
              <a:latin typeface="Calibri Light" panose="020F0302020204030204" pitchFamily="34" charset="0"/>
              <a:ea typeface="Calibri Light" panose="020F0302020204030204" pitchFamily="34" charset="0"/>
              <a:cs typeface="Calibri Light" panose="020F0302020204030204" pitchFamily="34" charset="0"/>
              <a:sym typeface="Josefin Slab"/>
            </a:endParaRPr>
          </a:p>
          <a:p>
            <a:pPr marL="0" marR="0" lvl="0" indent="0" algn="ctr" defTabSz="914400" rtl="0" eaLnBrk="1" fontAlgn="auto" latinLnBrk="0" hangingPunct="1">
              <a:lnSpc>
                <a:spcPct val="80000"/>
              </a:lnSpc>
              <a:spcBef>
                <a:spcPts val="1000"/>
              </a:spcBef>
              <a:spcAft>
                <a:spcPts val="1600"/>
              </a:spcAft>
              <a:buClr>
                <a:srgbClr val="000000"/>
              </a:buClr>
              <a:buSzPts val="1100"/>
              <a:buFont typeface="Arial"/>
              <a:buNone/>
              <a:tabLst/>
              <a:defRPr/>
            </a:pPr>
            <a:r>
              <a:rPr lang="en-US" sz="2400" dirty="0">
                <a:solidFill>
                  <a:srgbClr val="595959"/>
                </a:solidFill>
                <a:latin typeface="Calibri Light" panose="020F0302020204030204" pitchFamily="34" charset="0"/>
                <a:ea typeface="Calibri Light" panose="020F0302020204030204" pitchFamily="34" charset="0"/>
                <a:cs typeface="Calibri Light" panose="020F0302020204030204" pitchFamily="34" charset="0"/>
                <a:sym typeface="Josefin Slab"/>
              </a:rPr>
              <a:t>How do you say it? </a:t>
            </a:r>
            <a:endParaRPr kumimoji="0" lang="en-US" sz="24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pic>
        <p:nvPicPr>
          <p:cNvPr id="190" name="Google Shape;190;p5" descr="Shape, circle&#10;&#10;Description automatically generated"/>
          <p:cNvPicPr preferRelativeResize="0"/>
          <p:nvPr/>
        </p:nvPicPr>
        <p:blipFill rotWithShape="1">
          <a:blip r:embed="rId3">
            <a:alphaModFix/>
          </a:blip>
          <a:srcRect/>
          <a:stretch/>
        </p:blipFill>
        <p:spPr>
          <a:xfrm>
            <a:off x="11235018" y="5911317"/>
            <a:ext cx="866215" cy="868026"/>
          </a:xfrm>
          <a:prstGeom prst="rect">
            <a:avLst/>
          </a:prstGeom>
          <a:noFill/>
          <a:ln>
            <a:noFill/>
          </a:ln>
          <a:effectLst>
            <a:softEdge rad="31750"/>
          </a:effectLst>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1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70AD47">
                <a:alpha val="20000"/>
              </a:srgbClr>
            </a:gs>
            <a:gs pos="100000">
              <a:srgbClr val="CFE2F3"/>
            </a:gs>
          </a:gsLst>
          <a:lin ang="12001174" scaled="0"/>
        </a:gradFill>
        <a:effectLst/>
      </p:bgPr>
    </p:bg>
    <p:spTree>
      <p:nvGrpSpPr>
        <p:cNvPr id="1" name="Shape 197"/>
        <p:cNvGrpSpPr/>
        <p:nvPr/>
      </p:nvGrpSpPr>
      <p:grpSpPr>
        <a:xfrm>
          <a:off x="0" y="0"/>
          <a:ext cx="0" cy="0"/>
          <a:chOff x="0" y="0"/>
          <a:chExt cx="0" cy="0"/>
        </a:xfrm>
      </p:grpSpPr>
      <p:sp>
        <p:nvSpPr>
          <p:cNvPr id="198" name="Google Shape;198;g2c024c769fe_0_31"/>
          <p:cNvSpPr/>
          <p:nvPr/>
        </p:nvSpPr>
        <p:spPr>
          <a:xfrm>
            <a:off x="0" y="1229875"/>
            <a:ext cx="6124032" cy="5288652"/>
          </a:xfrm>
          <a:prstGeom prst="cloud">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4400"/>
              <a:buFont typeface="Times New Roman"/>
              <a:buNone/>
              <a:tabLst/>
              <a:defRPr/>
            </a:pPr>
            <a:endParaRPr kumimoji="0" sz="41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199" name="Google Shape;199;g2c024c769fe_0_31"/>
          <p:cNvSpPr txBox="1"/>
          <p:nvPr/>
        </p:nvSpPr>
        <p:spPr>
          <a:xfrm>
            <a:off x="3229426" y="511474"/>
            <a:ext cx="5788687" cy="701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4400"/>
              <a:buFont typeface="Times New Roman"/>
              <a:buNone/>
              <a:tabLst/>
              <a:defRPr/>
            </a:pPr>
            <a:r>
              <a:rPr kumimoji="0" lang="en-US" sz="44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Innate Number Systems</a:t>
            </a:r>
            <a:endParaRPr kumimoji="0" sz="27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200" name="Google Shape;200;g2c024c769fe_0_31"/>
          <p:cNvSpPr/>
          <p:nvPr/>
        </p:nvSpPr>
        <p:spPr>
          <a:xfrm>
            <a:off x="5398175" y="993375"/>
            <a:ext cx="6514020" cy="5572349"/>
          </a:xfrm>
          <a:prstGeom prst="cloud">
            <a:avLst/>
          </a:prstGeom>
          <a:gradFill>
            <a:gsLst>
              <a:gs pos="0">
                <a:srgbClr val="70AD47">
                  <a:alpha val="20000"/>
                </a:srgbClr>
              </a:gs>
              <a:gs pos="16000">
                <a:srgbClr val="70AD47">
                  <a:alpha val="20000"/>
                </a:srgbClr>
              </a:gs>
              <a:gs pos="85000">
                <a:srgbClr val="4472C4">
                  <a:alpha val="40000"/>
                </a:srgbClr>
              </a:gs>
              <a:gs pos="100000">
                <a:srgbClr val="4472C4">
                  <a:alpha val="40000"/>
                </a:srgbClr>
              </a:gs>
            </a:gsLst>
            <a:lin ang="12000143"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p:txBody>
      </p:sp>
      <p:sp>
        <p:nvSpPr>
          <p:cNvPr id="201" name="Google Shape;201;g2c024c769fe_0_31"/>
          <p:cNvSpPr txBox="1"/>
          <p:nvPr/>
        </p:nvSpPr>
        <p:spPr>
          <a:xfrm>
            <a:off x="1367304" y="2284778"/>
            <a:ext cx="3285600" cy="701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300"/>
              <a:buFont typeface="Arial"/>
              <a:buNone/>
              <a:tabLst/>
              <a:defRPr/>
            </a:pPr>
            <a:r>
              <a:rPr kumimoji="0" lang="en-US" sz="4200" b="1"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Subitizing</a:t>
            </a:r>
            <a:endParaRPr kumimoji="0" sz="4200" b="1"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202" name="Google Shape;202;g2c024c769fe_0_31"/>
          <p:cNvSpPr txBox="1"/>
          <p:nvPr/>
        </p:nvSpPr>
        <p:spPr>
          <a:xfrm>
            <a:off x="6717861" y="1563604"/>
            <a:ext cx="4538676" cy="1477297"/>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300"/>
              <a:buFont typeface="Arial"/>
              <a:buNone/>
              <a:tabLst/>
              <a:defRPr/>
            </a:pPr>
            <a:r>
              <a:rPr kumimoji="0" lang="en-US" sz="4200" b="1"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Approximate </a:t>
            </a:r>
          </a:p>
          <a:p>
            <a:pPr marL="0" marR="0" lvl="0" indent="0" algn="ctr" defTabSz="914400" rtl="0" eaLnBrk="1" fontAlgn="auto" latinLnBrk="0" hangingPunct="1">
              <a:lnSpc>
                <a:spcPct val="100000"/>
              </a:lnSpc>
              <a:spcBef>
                <a:spcPts val="0"/>
              </a:spcBef>
              <a:spcAft>
                <a:spcPts val="0"/>
              </a:spcAft>
              <a:buClr>
                <a:srgbClr val="000000"/>
              </a:buClr>
              <a:buSzPts val="3300"/>
              <a:buFont typeface="Arial"/>
              <a:buNone/>
              <a:tabLst/>
              <a:defRPr/>
            </a:pPr>
            <a:r>
              <a:rPr kumimoji="0" lang="en-US" sz="4200" b="1"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rPr>
              <a:t>Number Systems</a:t>
            </a:r>
            <a:endParaRPr kumimoji="0" sz="4200" b="1"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Josefin Slab"/>
            </a:endParaRPr>
          </a:p>
        </p:txBody>
      </p:sp>
      <p:sp>
        <p:nvSpPr>
          <p:cNvPr id="203" name="Google Shape;203;g2c024c769fe_0_31"/>
          <p:cNvSpPr txBox="1"/>
          <p:nvPr/>
        </p:nvSpPr>
        <p:spPr>
          <a:xfrm>
            <a:off x="935463" y="2682525"/>
            <a:ext cx="4253100" cy="2945600"/>
          </a:xfrm>
          <a:prstGeom prst="rect">
            <a:avLst/>
          </a:prstGeom>
          <a:noFill/>
          <a:ln>
            <a:noFill/>
          </a:ln>
        </p:spPr>
        <p:txBody>
          <a:bodyPr spcFirstLastPara="1" wrap="square" lIns="91425" tIns="91425" rIns="91425" bIns="91425" anchor="ctr" anchorCtr="0">
            <a:noAutofit/>
          </a:bodyPr>
          <a:lstStyle/>
          <a:p>
            <a:pPr marL="463550" marR="0" lvl="0" indent="-457200" algn="l" defTabSz="914400" rtl="0" eaLnBrk="1" fontAlgn="auto" latinLnBrk="0" hangingPunct="1">
              <a:lnSpc>
                <a:spcPct val="100000"/>
              </a:lnSpc>
              <a:spcBef>
                <a:spcPts val="0"/>
              </a:spcBef>
              <a:spcAft>
                <a:spcPts val="0"/>
              </a:spcAft>
              <a:buClr>
                <a:srgbClr val="595959"/>
              </a:buClr>
              <a:buSzPts val="3500"/>
              <a:buFont typeface="Wingdings" panose="05000000000000000000" pitchFamily="2" charset="2"/>
              <a:buChar char="§"/>
              <a:tabLst/>
              <a:defRPr/>
            </a:pPr>
            <a:r>
              <a:rPr kumimoji="0" lang="en-US" sz="35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visual processing part of the brain</a:t>
            </a:r>
            <a:endParaRPr kumimoji="0" sz="35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463550" marR="0" lvl="0" indent="-457200" algn="l" defTabSz="914400" rtl="0" eaLnBrk="1" fontAlgn="auto" latinLnBrk="0" hangingPunct="1">
              <a:lnSpc>
                <a:spcPct val="100000"/>
              </a:lnSpc>
              <a:spcBef>
                <a:spcPts val="0"/>
              </a:spcBef>
              <a:spcAft>
                <a:spcPts val="0"/>
              </a:spcAft>
              <a:buClr>
                <a:srgbClr val="595959"/>
              </a:buClr>
              <a:buSzPts val="3500"/>
              <a:buFont typeface="Wingdings" panose="05000000000000000000" pitchFamily="2" charset="2"/>
              <a:buChar char="§"/>
              <a:tabLst/>
              <a:defRPr/>
            </a:pPr>
            <a:r>
              <a:rPr kumimoji="0" lang="en-US" sz="35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being able to “see” numbers</a:t>
            </a:r>
            <a:endParaRPr kumimoji="0" sz="35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
        <p:nvSpPr>
          <p:cNvPr id="204" name="Google Shape;204;g2c024c769fe_0_31"/>
          <p:cNvSpPr txBox="1"/>
          <p:nvPr/>
        </p:nvSpPr>
        <p:spPr>
          <a:xfrm>
            <a:off x="6817394" y="3137784"/>
            <a:ext cx="5399400" cy="2635399"/>
          </a:xfrm>
          <a:prstGeom prst="rect">
            <a:avLst/>
          </a:prstGeom>
          <a:noFill/>
          <a:ln>
            <a:noFill/>
          </a:ln>
        </p:spPr>
        <p:txBody>
          <a:bodyPr spcFirstLastPara="1" wrap="square" lIns="91425" tIns="91425" rIns="91425" bIns="91425" anchor="ctr" anchorCtr="0">
            <a:noAutofit/>
          </a:bodyPr>
          <a:lstStyle/>
          <a:p>
            <a:pPr marL="463550" marR="0" lvl="0" indent="-457200" algn="l" defTabSz="914400" rtl="0" eaLnBrk="1" fontAlgn="auto" latinLnBrk="0" hangingPunct="1">
              <a:lnSpc>
                <a:spcPct val="100000"/>
              </a:lnSpc>
              <a:spcBef>
                <a:spcPts val="0"/>
              </a:spcBef>
              <a:spcAft>
                <a:spcPts val="0"/>
              </a:spcAft>
              <a:buClr>
                <a:srgbClr val="595959"/>
              </a:buClr>
              <a:buSzPts val="3500"/>
              <a:buFont typeface="Wingdings" panose="05000000000000000000" pitchFamily="2" charset="2"/>
              <a:buChar char="§"/>
              <a:tabLst/>
              <a:defRPr/>
            </a:pPr>
            <a:r>
              <a:rPr kumimoji="0" lang="en-US" sz="35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being able to see quantity/magnitude</a:t>
            </a:r>
            <a:endParaRPr kumimoji="0" sz="35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463550" marR="0" lvl="0" indent="-457200" algn="l" defTabSz="914400" rtl="0" eaLnBrk="1" fontAlgn="auto" latinLnBrk="0" hangingPunct="1">
              <a:lnSpc>
                <a:spcPct val="100000"/>
              </a:lnSpc>
              <a:spcBef>
                <a:spcPts val="0"/>
              </a:spcBef>
              <a:spcAft>
                <a:spcPts val="0"/>
              </a:spcAft>
              <a:buClr>
                <a:srgbClr val="595959"/>
              </a:buClr>
              <a:buSzPts val="3500"/>
              <a:buFont typeface="Wingdings" panose="05000000000000000000" pitchFamily="2" charset="2"/>
              <a:buChar char="§"/>
              <a:tabLst/>
              <a:defRPr/>
            </a:pPr>
            <a:r>
              <a:rPr kumimoji="0" lang="en-US" sz="35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more/less</a:t>
            </a:r>
            <a:endParaRPr kumimoji="0" sz="35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463550" marR="0" lvl="0" indent="-457200" algn="l" defTabSz="914400" rtl="0" eaLnBrk="1" fontAlgn="auto" latinLnBrk="0" hangingPunct="1">
              <a:lnSpc>
                <a:spcPct val="100000"/>
              </a:lnSpc>
              <a:spcBef>
                <a:spcPts val="0"/>
              </a:spcBef>
              <a:spcAft>
                <a:spcPts val="0"/>
              </a:spcAft>
              <a:buClr>
                <a:srgbClr val="595959"/>
              </a:buClr>
              <a:buSzPts val="3500"/>
              <a:buFont typeface="Wingdings" panose="05000000000000000000" pitchFamily="2" charset="2"/>
              <a:buChar char="§"/>
              <a:tabLst/>
              <a:defRPr/>
            </a:pPr>
            <a:r>
              <a:rPr kumimoji="0" lang="en-US" sz="35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rPr>
              <a:t>estimating</a:t>
            </a:r>
            <a:endParaRPr kumimoji="0" sz="35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a:p>
            <a:pPr marL="571500" marR="0" lvl="0" indent="-571500" algn="l" defTabSz="914400" rtl="0" eaLnBrk="1" fontAlgn="auto" latinLnBrk="0" hangingPunct="1">
              <a:lnSpc>
                <a:spcPct val="100000"/>
              </a:lnSpc>
              <a:spcBef>
                <a:spcPts val="0"/>
              </a:spcBef>
              <a:spcAft>
                <a:spcPts val="0"/>
              </a:spcAft>
              <a:buClr>
                <a:srgbClr val="595959"/>
              </a:buClr>
              <a:buSzPts val="4200"/>
              <a:buFont typeface="Wingdings" panose="05000000000000000000" pitchFamily="2" charset="2"/>
              <a:buChar char="§"/>
              <a:tabLst/>
              <a:defRPr/>
            </a:pPr>
            <a:r>
              <a:rPr kumimoji="0" lang="en-US" sz="4400" b="0" i="0" u="sng" strike="noStrike" kern="0" cap="none" spc="0" normalizeH="0" baseline="0" noProof="0" dirty="0" err="1">
                <a:ln>
                  <a:noFill/>
                </a:ln>
                <a:solidFill>
                  <a:srgbClr val="0097A7"/>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hlinkClick r:id="rId3"/>
              </a:rPr>
              <a:t>Panamath</a:t>
            </a:r>
            <a:endParaRPr kumimoji="0" sz="4400" b="0" i="0" u="none" strike="noStrike" kern="0" cap="none" spc="0" normalizeH="0" baseline="0" noProof="0" dirty="0">
              <a:ln>
                <a:noFill/>
              </a:ln>
              <a:solidFill>
                <a:srgbClr val="595959"/>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Mate SC"/>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1"/>
                                        </p:tgtEl>
                                        <p:attrNameLst>
                                          <p:attrName>style.visibility</p:attrName>
                                        </p:attrNameLst>
                                      </p:cBhvr>
                                      <p:to>
                                        <p:strVal val="visible"/>
                                      </p:to>
                                    </p:set>
                                    <p:anim calcmode="lin" valueType="num">
                                      <p:cBhvr additive="base">
                                        <p:cTn id="7" dur="1000"/>
                                        <p:tgtEl>
                                          <p:spTgt spid="201"/>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03"/>
                                        </p:tgtEl>
                                        <p:attrNameLst>
                                          <p:attrName>style.visibility</p:attrName>
                                        </p:attrNameLst>
                                      </p:cBhvr>
                                      <p:to>
                                        <p:strVal val="visible"/>
                                      </p:to>
                                    </p:set>
                                    <p:anim calcmode="lin" valueType="num">
                                      <p:cBhvr additive="base">
                                        <p:cTn id="10" dur="1000"/>
                                        <p:tgtEl>
                                          <p:spTgt spid="203"/>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98"/>
                                        </p:tgtEl>
                                        <p:attrNameLst>
                                          <p:attrName>style.visibility</p:attrName>
                                        </p:attrNameLst>
                                      </p:cBhvr>
                                      <p:to>
                                        <p:strVal val="visible"/>
                                      </p:to>
                                    </p:set>
                                    <p:anim calcmode="lin" valueType="num">
                                      <p:cBhvr additive="base">
                                        <p:cTn id="13" dur="1000"/>
                                        <p:tgtEl>
                                          <p:spTgt spid="19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202"/>
                                        </p:tgtEl>
                                        <p:attrNameLst>
                                          <p:attrName>style.visibility</p:attrName>
                                        </p:attrNameLst>
                                      </p:cBhvr>
                                      <p:to>
                                        <p:strVal val="visible"/>
                                      </p:to>
                                    </p:set>
                                    <p:anim calcmode="lin" valueType="num">
                                      <p:cBhvr additive="base">
                                        <p:cTn id="18" dur="1000"/>
                                        <p:tgtEl>
                                          <p:spTgt spid="202"/>
                                        </p:tgtEl>
                                        <p:attrNameLst>
                                          <p:attrName>ppt_y</p:attrName>
                                        </p:attrNameLst>
                                      </p:cBhvr>
                                      <p:tavLst>
                                        <p:tav tm="0">
                                          <p:val>
                                            <p:strVal val="#ppt_y-1"/>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204"/>
                                        </p:tgtEl>
                                        <p:attrNameLst>
                                          <p:attrName>style.visibility</p:attrName>
                                        </p:attrNameLst>
                                      </p:cBhvr>
                                      <p:to>
                                        <p:strVal val="visible"/>
                                      </p:to>
                                    </p:set>
                                    <p:anim calcmode="lin" valueType="num">
                                      <p:cBhvr additive="base">
                                        <p:cTn id="21" dur="1000"/>
                                        <p:tgtEl>
                                          <p:spTgt spid="204"/>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00"/>
                                        </p:tgtEl>
                                        <p:attrNameLst>
                                          <p:attrName>style.visibility</p:attrName>
                                        </p:attrNameLst>
                                      </p:cBhvr>
                                      <p:to>
                                        <p:strVal val="visible"/>
                                      </p:to>
                                    </p:set>
                                    <p:anim calcmode="lin" valueType="num">
                                      <p:cBhvr additive="base">
                                        <p:cTn id="24" dur="1000"/>
                                        <p:tgtEl>
                                          <p:spTgt spid="2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C9DAF8"/>
            </a:gs>
            <a:gs pos="100000">
              <a:srgbClr val="EAD1DC"/>
            </a:gs>
          </a:gsLst>
          <a:lin ang="5400012" scaled="0"/>
        </a:gradFill>
        <a:effectLst/>
      </p:bgPr>
    </p:bg>
    <p:spTree>
      <p:nvGrpSpPr>
        <p:cNvPr id="1" name="Shape 130"/>
        <p:cNvGrpSpPr/>
        <p:nvPr/>
      </p:nvGrpSpPr>
      <p:grpSpPr>
        <a:xfrm>
          <a:off x="0" y="0"/>
          <a:ext cx="0" cy="0"/>
          <a:chOff x="0" y="0"/>
          <a:chExt cx="0" cy="0"/>
        </a:xfrm>
      </p:grpSpPr>
      <p:pic>
        <p:nvPicPr>
          <p:cNvPr id="2050" name="Picture 2" descr="Lobes of the brain - Queensland Brain Institute - The University of Queensland, Australia">
            <a:extLst>
              <a:ext uri="{FF2B5EF4-FFF2-40B4-BE49-F238E27FC236}">
                <a16:creationId xmlns:a16="http://schemas.microsoft.com/office/drawing/2014/main" id="{715FEBDA-3062-2B5A-6F22-EC737A340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331" y="263770"/>
            <a:ext cx="10975986" cy="6414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571451"/>
      </p:ext>
    </p:extLst>
  </p:cSld>
  <p:clrMapOvr>
    <a:masterClrMapping/>
  </p:clrMapOvr>
  <mc:AlternateContent xmlns:mc="http://schemas.openxmlformats.org/markup-compatibility/2006" xmlns:p14="http://schemas.microsoft.com/office/powerpoint/2010/main">
    <mc:Choice Requires="p14">
      <p:transition spd="med">
        <p14:flip dir="l"/>
      </p:transition>
    </mc:Choice>
    <mc:Fallback xmlns="">
      <p:transition spd="med">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Bembo"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Nova Light"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rcle Template" id="{DC8CD5CD-414B-4AF7-9C01-8FEEBA8BF446}" vid="{FE4C5E72-E9F9-49EC-9CD6-D56C235CCCE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4913</TotalTime>
  <Words>3570</Words>
  <Application>Microsoft Office PowerPoint</Application>
  <PresentationFormat>Widescreen</PresentationFormat>
  <Paragraphs>692</Paragraphs>
  <Slides>66</Slides>
  <Notes>41</Notes>
  <HiddenSlides>3</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66</vt:i4>
      </vt:variant>
    </vt:vector>
  </HeadingPairs>
  <TitlesOfParts>
    <vt:vector size="86" baseType="lpstr">
      <vt:lpstr>Merriweather Sans</vt:lpstr>
      <vt:lpstr>Wingdings</vt:lpstr>
      <vt:lpstr>Calibri</vt:lpstr>
      <vt:lpstr>Times</vt:lpstr>
      <vt:lpstr>Calibri Light</vt:lpstr>
      <vt:lpstr>Times New Roman</vt:lpstr>
      <vt:lpstr>Felix Titling</vt:lpstr>
      <vt:lpstr>Josefin Slab</vt:lpstr>
      <vt:lpstr>Roboto Slab</vt:lpstr>
      <vt:lpstr>Mate SC</vt:lpstr>
      <vt:lpstr>Arial Nova Light</vt:lpstr>
      <vt:lpstr>Courier New</vt:lpstr>
      <vt:lpstr>inherit</vt:lpstr>
      <vt:lpstr>Arial</vt:lpstr>
      <vt:lpstr>Bembo</vt:lpstr>
      <vt:lpstr>Simple Light</vt:lpstr>
      <vt:lpstr>RetrospectVTI</vt:lpstr>
      <vt:lpstr>1_Simple Light</vt:lpstr>
      <vt:lpstr>1_Office Theme</vt:lpstr>
      <vt:lpstr>Office Theme</vt:lpstr>
      <vt:lpstr>PowerPoint Presentation</vt:lpstr>
      <vt:lpstr>Opening Prayer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exactly is dyslexia??</vt:lpstr>
      <vt:lpstr>PowerPoint Presentation</vt:lpstr>
      <vt:lpstr>PowerPoint Presentation</vt:lpstr>
      <vt:lpstr>PowerPoint Presentation</vt:lpstr>
      <vt:lpstr>PowerPoint Presentation</vt:lpstr>
      <vt:lpstr>PowerPoint Presentation</vt:lpstr>
      <vt:lpstr>PowerPoint Presentation</vt:lpstr>
      <vt:lpstr>The Neurology of Language</vt:lpstr>
      <vt:lpstr>Types  of  Dyslexia</vt:lpstr>
      <vt:lpstr>Phonological Dyslexia</vt:lpstr>
      <vt:lpstr>PowerPoint Presentation</vt:lpstr>
      <vt:lpstr>Rapid Naming Dyslexia OR  Rapid Automatized Naming (RAN)</vt:lpstr>
      <vt:lpstr>Double Deficit Dyslexia</vt:lpstr>
      <vt:lpstr>PowerPoint Presentation</vt:lpstr>
      <vt:lpstr>PowerPoint Presentation</vt:lpstr>
      <vt:lpstr>PowerPoint Presentation</vt:lpstr>
      <vt:lpstr>PowerPoint Presentation</vt:lpstr>
      <vt:lpstr>PowerPoint Presentation</vt:lpstr>
      <vt:lpstr>Diagnosing Dyslexia</vt:lpstr>
      <vt:lpstr>Vocab Check</vt:lpstr>
      <vt:lpstr>PowerPoint Presentation</vt:lpstr>
      <vt:lpstr>PowerPoint Presentation</vt:lpstr>
      <vt:lpstr>PowerPoint Presentation</vt:lpstr>
      <vt:lpstr> Extra Time </vt:lpstr>
      <vt:lpstr>Waiving Foreign Language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Keep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Crystal Brooks</dc:creator>
  <cp:lastModifiedBy>Sue Milano</cp:lastModifiedBy>
  <cp:revision>5</cp:revision>
  <dcterms:created xsi:type="dcterms:W3CDTF">2023-01-17T13:28:31Z</dcterms:created>
  <dcterms:modified xsi:type="dcterms:W3CDTF">2025-02-07T20:20:00Z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0x0101007B5E0B383FE57540A0F59A584E0F8E54</vt:lpwstr>
  </property>
  <property fmtid="{D5CDD505-2E9C-101B-9397-08002B2CF9AE}" pid="3" name="MediaServiceImageTags">
    <vt:lpwstr/>
  </property>
</Properties>
</file>